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</p:sldIdLst>
  <p:sldSz cx="10693400" cy="75692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113" d="100"/>
          <a:sy n="113" d="100"/>
        </p:scale>
        <p:origin x="100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9.png"/><Relationship Id="rId7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58" name="RECTANGLE36958"/>
          <p:cNvSpPr/>
          <p:nvPr/>
        </p:nvSpPr>
        <p:spPr bwMode="auto">
          <a:xfrm>
            <a:off x="228600" y="228600"/>
            <a:ext cx="1828800" cy="712419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36959" name="Picture 36959" descr="Picture 36959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28600"/>
            <a:ext cx="1828800" cy="575920"/>
          </a:xfrm>
          <a:prstGeom prst="rect">
            <a:avLst/>
          </a:prstGeom>
          <a:noFill/>
        </p:spPr>
      </p:pic>
      <p:sp>
        <p:nvSpPr>
          <p:cNvPr id="36960" name="LINE36960"/>
          <p:cNvSpPr/>
          <p:nvPr/>
        </p:nvSpPr>
        <p:spPr bwMode="auto">
          <a:xfrm>
            <a:off x="228600" y="809282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6961" name="RECTANGLE36961"/>
          <p:cNvSpPr/>
          <p:nvPr/>
        </p:nvSpPr>
        <p:spPr bwMode="auto">
          <a:xfrm>
            <a:off x="499364" y="824205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36964" name="RECTANGLE36964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6965" name="RECTANGLE36965"/>
          <p:cNvSpPr/>
          <p:nvPr/>
        </p:nvSpPr>
        <p:spPr bwMode="auto">
          <a:xfrm>
            <a:off x="3960432" y="251460"/>
            <a:ext cx="2614625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SYNTHESE GLOBALE</a:t>
            </a:r>
            <a:endParaRPr/>
          </a:p>
        </p:txBody>
      </p:sp>
      <p:sp>
        <p:nvSpPr>
          <p:cNvPr id="36968" name="RECTANGLE36968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6969" name="RECTANGLE36969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36972" name="RECTANGLE36972"/>
          <p:cNvSpPr/>
          <p:nvPr/>
        </p:nvSpPr>
        <p:spPr bwMode="auto">
          <a:xfrm>
            <a:off x="2057400" y="588594"/>
            <a:ext cx="914400" cy="352425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6973" name="RECTANGLE36973"/>
          <p:cNvSpPr/>
          <p:nvPr/>
        </p:nvSpPr>
        <p:spPr bwMode="auto">
          <a:xfrm>
            <a:off x="2971800" y="588594"/>
            <a:ext cx="4565485" cy="352425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6974" name="RECTANGLE36974"/>
          <p:cNvSpPr/>
          <p:nvPr/>
        </p:nvSpPr>
        <p:spPr bwMode="auto">
          <a:xfrm>
            <a:off x="4829594" y="660260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 dirty="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 dirty="0"/>
          </a:p>
        </p:txBody>
      </p:sp>
      <p:sp>
        <p:nvSpPr>
          <p:cNvPr id="36977" name="RECTANGLE36977"/>
          <p:cNvSpPr/>
          <p:nvPr/>
        </p:nvSpPr>
        <p:spPr bwMode="auto">
          <a:xfrm>
            <a:off x="7537285" y="588594"/>
            <a:ext cx="914400" cy="352425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6978" name="RECTANGLE36978"/>
          <p:cNvSpPr/>
          <p:nvPr/>
        </p:nvSpPr>
        <p:spPr bwMode="auto">
          <a:xfrm>
            <a:off x="8451685" y="588594"/>
            <a:ext cx="2011680" cy="352425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6979" name="RECTANGLE36979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36982" name="RECTANGLE36982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36985" name="LINE36985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6986" name="RECTANGLE36986"/>
          <p:cNvSpPr/>
          <p:nvPr/>
        </p:nvSpPr>
        <p:spPr bwMode="auto">
          <a:xfrm>
            <a:off x="263398" y="7098995"/>
            <a:ext cx="59095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avec les abonnements, les services additionnels et les montants prévisionnels</a:t>
            </a:r>
            <a:endParaRPr/>
          </a:p>
        </p:txBody>
      </p:sp>
      <p:sp>
        <p:nvSpPr>
          <p:cNvPr id="36989" name="RECTANGLE36989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36992" name="LINE36992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36993" name="Picture 36993" descr="Picture 36993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247650" y="1162050"/>
            <a:ext cx="4286250" cy="2381250"/>
          </a:xfrm>
          <a:prstGeom prst="rect">
            <a:avLst/>
          </a:prstGeom>
          <a:noFill/>
        </p:spPr>
      </p:pic>
      <p:pic>
        <p:nvPicPr>
          <p:cNvPr id="36994" name="Picture 36994" descr="Picture 36994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4535450" y="1162050"/>
            <a:ext cx="5715000" cy="2381250"/>
          </a:xfrm>
          <a:prstGeom prst="rect">
            <a:avLst/>
          </a:prstGeom>
          <a:noFill/>
        </p:spPr>
      </p:pic>
      <p:sp>
        <p:nvSpPr>
          <p:cNvPr id="36995" name="RECTANGLE36995"/>
          <p:cNvSpPr/>
          <p:nvPr/>
        </p:nvSpPr>
        <p:spPr bwMode="auto">
          <a:xfrm>
            <a:off x="396748" y="3674110"/>
            <a:ext cx="23514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Synthèse Consolidée Hors Frais d'agence</a:t>
            </a:r>
            <a:endParaRPr/>
          </a:p>
        </p:txBody>
      </p:sp>
      <p:sp>
        <p:nvSpPr>
          <p:cNvPr id="36998" name="RECTANGLE36998"/>
          <p:cNvSpPr/>
          <p:nvPr/>
        </p:nvSpPr>
        <p:spPr bwMode="auto">
          <a:xfrm>
            <a:off x="266700" y="3850919"/>
            <a:ext cx="106221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6999" name="RECTANGLE36999"/>
          <p:cNvSpPr/>
          <p:nvPr/>
        </p:nvSpPr>
        <p:spPr bwMode="auto">
          <a:xfrm>
            <a:off x="583984" y="3873779"/>
            <a:ext cx="4464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Activité</a:t>
            </a:r>
            <a:endParaRPr/>
          </a:p>
        </p:txBody>
      </p:sp>
      <p:sp>
        <p:nvSpPr>
          <p:cNvPr id="37002" name="RECTANGLE37002"/>
          <p:cNvSpPr/>
          <p:nvPr/>
        </p:nvSpPr>
        <p:spPr bwMode="auto">
          <a:xfrm>
            <a:off x="1367015" y="3850919"/>
            <a:ext cx="8191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003" name="RECTANGLE37003"/>
          <p:cNvSpPr/>
          <p:nvPr/>
        </p:nvSpPr>
        <p:spPr bwMode="auto">
          <a:xfrm>
            <a:off x="1413777" y="3873779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37006" name="RECTANGLE37006"/>
          <p:cNvSpPr/>
          <p:nvPr/>
        </p:nvSpPr>
        <p:spPr bwMode="auto">
          <a:xfrm>
            <a:off x="2224265" y="3850919"/>
            <a:ext cx="8191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007" name="RECTANGLE37007"/>
          <p:cNvSpPr/>
          <p:nvPr/>
        </p:nvSpPr>
        <p:spPr bwMode="auto">
          <a:xfrm>
            <a:off x="2271027" y="3873779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37010" name="RECTANGLE37010"/>
          <p:cNvSpPr/>
          <p:nvPr/>
        </p:nvSpPr>
        <p:spPr bwMode="auto">
          <a:xfrm>
            <a:off x="3081515" y="3850919"/>
            <a:ext cx="7715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011" name="RECTANGLE37011"/>
          <p:cNvSpPr/>
          <p:nvPr/>
        </p:nvSpPr>
        <p:spPr bwMode="auto">
          <a:xfrm>
            <a:off x="3202864" y="3873779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37014" name="RECTANGLE37014"/>
          <p:cNvSpPr/>
          <p:nvPr/>
        </p:nvSpPr>
        <p:spPr bwMode="auto">
          <a:xfrm>
            <a:off x="3891140" y="3850919"/>
            <a:ext cx="8191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015" name="RECTANGLE37015"/>
          <p:cNvSpPr/>
          <p:nvPr/>
        </p:nvSpPr>
        <p:spPr bwMode="auto">
          <a:xfrm>
            <a:off x="3946589" y="3873779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37018" name="RECTANGLE37018"/>
          <p:cNvSpPr/>
          <p:nvPr/>
        </p:nvSpPr>
        <p:spPr bwMode="auto">
          <a:xfrm>
            <a:off x="4748390" y="3850919"/>
            <a:ext cx="8191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019" name="RECTANGLE37019"/>
          <p:cNvSpPr/>
          <p:nvPr/>
        </p:nvSpPr>
        <p:spPr bwMode="auto">
          <a:xfrm>
            <a:off x="4867643" y="3873779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37022" name="RECTANGLE37022"/>
          <p:cNvSpPr/>
          <p:nvPr/>
        </p:nvSpPr>
        <p:spPr bwMode="auto">
          <a:xfrm>
            <a:off x="5605640" y="3850919"/>
            <a:ext cx="8191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023" name="RECTANGLE37023"/>
          <p:cNvSpPr/>
          <p:nvPr/>
        </p:nvSpPr>
        <p:spPr bwMode="auto">
          <a:xfrm>
            <a:off x="5724893" y="3873779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37026" name="RECTANGLE37026"/>
          <p:cNvSpPr/>
          <p:nvPr/>
        </p:nvSpPr>
        <p:spPr bwMode="auto">
          <a:xfrm>
            <a:off x="6462890" y="3850919"/>
            <a:ext cx="7715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027" name="RECTANGLE37027"/>
          <p:cNvSpPr/>
          <p:nvPr/>
        </p:nvSpPr>
        <p:spPr bwMode="auto">
          <a:xfrm>
            <a:off x="6584238" y="3873779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37030" name="RECTANGLE37030"/>
          <p:cNvSpPr/>
          <p:nvPr/>
        </p:nvSpPr>
        <p:spPr bwMode="auto">
          <a:xfrm>
            <a:off x="7272515" y="3850919"/>
            <a:ext cx="8191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031" name="RECTANGLE37031"/>
          <p:cNvSpPr/>
          <p:nvPr/>
        </p:nvSpPr>
        <p:spPr bwMode="auto">
          <a:xfrm>
            <a:off x="7400455" y="3873779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37034" name="RECTANGLE37034"/>
          <p:cNvSpPr/>
          <p:nvPr/>
        </p:nvSpPr>
        <p:spPr bwMode="auto">
          <a:xfrm>
            <a:off x="8129765" y="3850919"/>
            <a:ext cx="723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035" name="RECTANGLE37035"/>
          <p:cNvSpPr/>
          <p:nvPr/>
        </p:nvSpPr>
        <p:spPr bwMode="auto">
          <a:xfrm>
            <a:off x="8292986" y="3873779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37038" name="RECTANGLE37038"/>
          <p:cNvSpPr/>
          <p:nvPr/>
        </p:nvSpPr>
        <p:spPr bwMode="auto">
          <a:xfrm>
            <a:off x="8891765" y="3850919"/>
            <a:ext cx="723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039" name="RECTANGLE37039"/>
          <p:cNvSpPr/>
          <p:nvPr/>
        </p:nvSpPr>
        <p:spPr bwMode="auto">
          <a:xfrm>
            <a:off x="9054986" y="3873779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37042" name="RECTANGLE37042"/>
          <p:cNvSpPr/>
          <p:nvPr/>
        </p:nvSpPr>
        <p:spPr bwMode="auto">
          <a:xfrm>
            <a:off x="9653765" y="3850919"/>
            <a:ext cx="7715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043" name="RECTANGLE37043"/>
          <p:cNvSpPr/>
          <p:nvPr/>
        </p:nvSpPr>
        <p:spPr bwMode="auto">
          <a:xfrm>
            <a:off x="9775113" y="3873779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37046" name="RECTANGLE37046"/>
          <p:cNvSpPr/>
          <p:nvPr/>
        </p:nvSpPr>
        <p:spPr bwMode="auto">
          <a:xfrm>
            <a:off x="314198" y="4028999"/>
            <a:ext cx="15321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</a:t>
            </a:r>
            <a:endParaRPr/>
          </a:p>
        </p:txBody>
      </p:sp>
      <p:sp>
        <p:nvSpPr>
          <p:cNvPr id="37049" name="RECTANGLE37049"/>
          <p:cNvSpPr/>
          <p:nvPr/>
        </p:nvSpPr>
        <p:spPr bwMode="auto">
          <a:xfrm>
            <a:off x="1645806" y="4041699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233 721</a:t>
            </a:r>
            <a:endParaRPr/>
          </a:p>
        </p:txBody>
      </p:sp>
      <p:sp>
        <p:nvSpPr>
          <p:cNvPr id="37052" name="RECTANGLE37052"/>
          <p:cNvSpPr/>
          <p:nvPr/>
        </p:nvSpPr>
        <p:spPr bwMode="auto">
          <a:xfrm>
            <a:off x="2503056" y="4041699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246 855</a:t>
            </a:r>
            <a:endParaRPr/>
          </a:p>
        </p:txBody>
      </p:sp>
      <p:sp>
        <p:nvSpPr>
          <p:cNvPr id="37055" name="RECTANGLE37055"/>
          <p:cNvSpPr/>
          <p:nvPr/>
        </p:nvSpPr>
        <p:spPr bwMode="auto">
          <a:xfrm>
            <a:off x="3515474" y="4041699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-5%</a:t>
            </a:r>
            <a:endParaRPr/>
          </a:p>
        </p:txBody>
      </p:sp>
      <p:sp>
        <p:nvSpPr>
          <p:cNvPr id="37058" name="RECTANGLE37058"/>
          <p:cNvSpPr/>
          <p:nvPr/>
        </p:nvSpPr>
        <p:spPr bwMode="auto">
          <a:xfrm>
            <a:off x="4354335" y="4041699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62%</a:t>
            </a:r>
            <a:endParaRPr/>
          </a:p>
        </p:txBody>
      </p:sp>
      <p:sp>
        <p:nvSpPr>
          <p:cNvPr id="37061" name="RECTANGLE37061"/>
          <p:cNvSpPr/>
          <p:nvPr/>
        </p:nvSpPr>
        <p:spPr bwMode="auto">
          <a:xfrm>
            <a:off x="5256390" y="404169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390</a:t>
            </a:r>
            <a:endParaRPr/>
          </a:p>
        </p:txBody>
      </p:sp>
      <p:sp>
        <p:nvSpPr>
          <p:cNvPr id="37064" name="RECTANGLE37064"/>
          <p:cNvSpPr/>
          <p:nvPr/>
        </p:nvSpPr>
        <p:spPr bwMode="auto">
          <a:xfrm>
            <a:off x="6113640" y="404169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400</a:t>
            </a:r>
            <a:endParaRPr/>
          </a:p>
        </p:txBody>
      </p:sp>
      <p:sp>
        <p:nvSpPr>
          <p:cNvPr id="37067" name="RECTANGLE37067"/>
          <p:cNvSpPr/>
          <p:nvPr/>
        </p:nvSpPr>
        <p:spPr bwMode="auto">
          <a:xfrm>
            <a:off x="6896850" y="4041699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37070" name="RECTANGLE37070"/>
          <p:cNvSpPr/>
          <p:nvPr/>
        </p:nvSpPr>
        <p:spPr bwMode="auto">
          <a:xfrm>
            <a:off x="7735710" y="4041699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17%</a:t>
            </a:r>
            <a:endParaRPr/>
          </a:p>
        </p:txBody>
      </p:sp>
      <p:sp>
        <p:nvSpPr>
          <p:cNvPr id="37073" name="RECTANGLE37073"/>
          <p:cNvSpPr/>
          <p:nvPr/>
        </p:nvSpPr>
        <p:spPr bwMode="auto">
          <a:xfrm>
            <a:off x="8542515" y="404169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599</a:t>
            </a:r>
            <a:endParaRPr/>
          </a:p>
        </p:txBody>
      </p:sp>
      <p:sp>
        <p:nvSpPr>
          <p:cNvPr id="37076" name="RECTANGLE37076"/>
          <p:cNvSpPr/>
          <p:nvPr/>
        </p:nvSpPr>
        <p:spPr bwMode="auto">
          <a:xfrm>
            <a:off x="9304515" y="404169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617</a:t>
            </a:r>
            <a:endParaRPr/>
          </a:p>
        </p:txBody>
      </p:sp>
      <p:sp>
        <p:nvSpPr>
          <p:cNvPr id="37079" name="RECTANGLE37079"/>
          <p:cNvSpPr/>
          <p:nvPr/>
        </p:nvSpPr>
        <p:spPr bwMode="auto">
          <a:xfrm>
            <a:off x="10087725" y="4041699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37082" name="RECTANGLE37082"/>
          <p:cNvSpPr/>
          <p:nvPr/>
        </p:nvSpPr>
        <p:spPr bwMode="auto">
          <a:xfrm>
            <a:off x="314198" y="4187393"/>
            <a:ext cx="17475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Fer</a:t>
            </a:r>
            <a:endParaRPr/>
          </a:p>
        </p:txBody>
      </p:sp>
      <p:sp>
        <p:nvSpPr>
          <p:cNvPr id="37085" name="RECTANGLE37085"/>
          <p:cNvSpPr/>
          <p:nvPr/>
        </p:nvSpPr>
        <p:spPr bwMode="auto">
          <a:xfrm>
            <a:off x="1710322" y="4200093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78 927</a:t>
            </a:r>
            <a:endParaRPr/>
          </a:p>
        </p:txBody>
      </p:sp>
      <p:sp>
        <p:nvSpPr>
          <p:cNvPr id="37088" name="RECTANGLE37088"/>
          <p:cNvSpPr/>
          <p:nvPr/>
        </p:nvSpPr>
        <p:spPr bwMode="auto">
          <a:xfrm>
            <a:off x="2567572" y="4200093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71 266</a:t>
            </a:r>
            <a:endParaRPr/>
          </a:p>
        </p:txBody>
      </p:sp>
      <p:sp>
        <p:nvSpPr>
          <p:cNvPr id="37091" name="RECTANGLE37091"/>
          <p:cNvSpPr/>
          <p:nvPr/>
        </p:nvSpPr>
        <p:spPr bwMode="auto">
          <a:xfrm>
            <a:off x="3497085" y="420009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11%</a:t>
            </a:r>
            <a:endParaRPr/>
          </a:p>
        </p:txBody>
      </p:sp>
      <p:sp>
        <p:nvSpPr>
          <p:cNvPr id="37094" name="RECTANGLE37094"/>
          <p:cNvSpPr/>
          <p:nvPr/>
        </p:nvSpPr>
        <p:spPr bwMode="auto">
          <a:xfrm>
            <a:off x="4354335" y="420009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21%</a:t>
            </a:r>
            <a:endParaRPr/>
          </a:p>
        </p:txBody>
      </p:sp>
      <p:sp>
        <p:nvSpPr>
          <p:cNvPr id="37097" name="RECTANGLE37097"/>
          <p:cNvSpPr/>
          <p:nvPr/>
        </p:nvSpPr>
        <p:spPr bwMode="auto">
          <a:xfrm>
            <a:off x="5156213" y="4200093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1 651</a:t>
            </a:r>
            <a:endParaRPr/>
          </a:p>
        </p:txBody>
      </p:sp>
      <p:sp>
        <p:nvSpPr>
          <p:cNvPr id="37100" name="RECTANGLE37100"/>
          <p:cNvSpPr/>
          <p:nvPr/>
        </p:nvSpPr>
        <p:spPr bwMode="auto">
          <a:xfrm>
            <a:off x="6013463" y="4200093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1 520</a:t>
            </a:r>
            <a:endParaRPr/>
          </a:p>
        </p:txBody>
      </p:sp>
      <p:sp>
        <p:nvSpPr>
          <p:cNvPr id="37103" name="RECTANGLE37103"/>
          <p:cNvSpPr/>
          <p:nvPr/>
        </p:nvSpPr>
        <p:spPr bwMode="auto">
          <a:xfrm>
            <a:off x="6942975" y="420009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9%</a:t>
            </a:r>
            <a:endParaRPr/>
          </a:p>
        </p:txBody>
      </p:sp>
      <p:sp>
        <p:nvSpPr>
          <p:cNvPr id="37106" name="RECTANGLE37106"/>
          <p:cNvSpPr/>
          <p:nvPr/>
        </p:nvSpPr>
        <p:spPr bwMode="auto">
          <a:xfrm>
            <a:off x="7735710" y="420009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71%</a:t>
            </a:r>
            <a:endParaRPr/>
          </a:p>
        </p:txBody>
      </p:sp>
      <p:sp>
        <p:nvSpPr>
          <p:cNvPr id="37109" name="RECTANGLE37109"/>
          <p:cNvSpPr/>
          <p:nvPr/>
        </p:nvSpPr>
        <p:spPr bwMode="auto">
          <a:xfrm>
            <a:off x="8607031" y="420009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48</a:t>
            </a:r>
            <a:endParaRPr/>
          </a:p>
        </p:txBody>
      </p:sp>
      <p:sp>
        <p:nvSpPr>
          <p:cNvPr id="37112" name="RECTANGLE37112"/>
          <p:cNvSpPr/>
          <p:nvPr/>
        </p:nvSpPr>
        <p:spPr bwMode="auto">
          <a:xfrm>
            <a:off x="9369031" y="420009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47</a:t>
            </a:r>
            <a:endParaRPr/>
          </a:p>
        </p:txBody>
      </p:sp>
      <p:sp>
        <p:nvSpPr>
          <p:cNvPr id="37115" name="RECTANGLE37115"/>
          <p:cNvSpPr/>
          <p:nvPr/>
        </p:nvSpPr>
        <p:spPr bwMode="auto">
          <a:xfrm>
            <a:off x="10133850" y="420009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37118" name="RECTANGLE37118"/>
          <p:cNvSpPr/>
          <p:nvPr/>
        </p:nvSpPr>
        <p:spPr bwMode="auto">
          <a:xfrm>
            <a:off x="314198" y="4345787"/>
            <a:ext cx="3317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Hôtels</a:t>
            </a:r>
            <a:endParaRPr/>
          </a:p>
        </p:txBody>
      </p:sp>
      <p:sp>
        <p:nvSpPr>
          <p:cNvPr id="37121" name="RECTANGLE37121"/>
          <p:cNvSpPr/>
          <p:nvPr/>
        </p:nvSpPr>
        <p:spPr bwMode="auto">
          <a:xfrm>
            <a:off x="1710322" y="4358487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67 136</a:t>
            </a:r>
            <a:endParaRPr/>
          </a:p>
        </p:txBody>
      </p:sp>
      <p:sp>
        <p:nvSpPr>
          <p:cNvPr id="37124" name="RECTANGLE37124"/>
          <p:cNvSpPr/>
          <p:nvPr/>
        </p:nvSpPr>
        <p:spPr bwMode="auto">
          <a:xfrm>
            <a:off x="2567572" y="4358487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85 820</a:t>
            </a:r>
            <a:endParaRPr/>
          </a:p>
        </p:txBody>
      </p:sp>
      <p:sp>
        <p:nvSpPr>
          <p:cNvPr id="37127" name="RECTANGLE37127"/>
          <p:cNvSpPr/>
          <p:nvPr/>
        </p:nvSpPr>
        <p:spPr bwMode="auto">
          <a:xfrm>
            <a:off x="3450958" y="4358487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-22%</a:t>
            </a:r>
            <a:endParaRPr/>
          </a:p>
        </p:txBody>
      </p:sp>
      <p:sp>
        <p:nvSpPr>
          <p:cNvPr id="37130" name="RECTANGLE37130"/>
          <p:cNvSpPr/>
          <p:nvPr/>
        </p:nvSpPr>
        <p:spPr bwMode="auto">
          <a:xfrm>
            <a:off x="4354335" y="4358487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18%</a:t>
            </a:r>
            <a:endParaRPr/>
          </a:p>
        </p:txBody>
      </p:sp>
      <p:sp>
        <p:nvSpPr>
          <p:cNvPr id="37133" name="RECTANGLE37133"/>
          <p:cNvSpPr/>
          <p:nvPr/>
        </p:nvSpPr>
        <p:spPr bwMode="auto">
          <a:xfrm>
            <a:off x="5256390" y="4358487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273</a:t>
            </a:r>
            <a:endParaRPr/>
          </a:p>
        </p:txBody>
      </p:sp>
      <p:sp>
        <p:nvSpPr>
          <p:cNvPr id="37136" name="RECTANGLE37136"/>
          <p:cNvSpPr/>
          <p:nvPr/>
        </p:nvSpPr>
        <p:spPr bwMode="auto">
          <a:xfrm>
            <a:off x="6113640" y="4358487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348</a:t>
            </a:r>
            <a:endParaRPr/>
          </a:p>
        </p:txBody>
      </p:sp>
      <p:sp>
        <p:nvSpPr>
          <p:cNvPr id="37139" name="RECTANGLE37139"/>
          <p:cNvSpPr/>
          <p:nvPr/>
        </p:nvSpPr>
        <p:spPr bwMode="auto">
          <a:xfrm>
            <a:off x="6832333" y="4358487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-22%</a:t>
            </a:r>
            <a:endParaRPr/>
          </a:p>
        </p:txBody>
      </p:sp>
      <p:sp>
        <p:nvSpPr>
          <p:cNvPr id="37142" name="RECTANGLE37142"/>
          <p:cNvSpPr/>
          <p:nvPr/>
        </p:nvSpPr>
        <p:spPr bwMode="auto">
          <a:xfrm>
            <a:off x="7735710" y="4358487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12%</a:t>
            </a:r>
            <a:endParaRPr/>
          </a:p>
        </p:txBody>
      </p:sp>
      <p:sp>
        <p:nvSpPr>
          <p:cNvPr id="37145" name="RECTANGLE37145"/>
          <p:cNvSpPr/>
          <p:nvPr/>
        </p:nvSpPr>
        <p:spPr bwMode="auto">
          <a:xfrm>
            <a:off x="8542515" y="4358487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246</a:t>
            </a:r>
            <a:endParaRPr/>
          </a:p>
        </p:txBody>
      </p:sp>
      <p:sp>
        <p:nvSpPr>
          <p:cNvPr id="37148" name="RECTANGLE37148"/>
          <p:cNvSpPr/>
          <p:nvPr/>
        </p:nvSpPr>
        <p:spPr bwMode="auto">
          <a:xfrm>
            <a:off x="9304515" y="4358487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247</a:t>
            </a:r>
            <a:endParaRPr/>
          </a:p>
        </p:txBody>
      </p:sp>
      <p:sp>
        <p:nvSpPr>
          <p:cNvPr id="37151" name="RECTANGLE37151"/>
          <p:cNvSpPr/>
          <p:nvPr/>
        </p:nvSpPr>
        <p:spPr bwMode="auto">
          <a:xfrm>
            <a:off x="10133850" y="4358487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7154" name="RECTANGLE37154"/>
          <p:cNvSpPr/>
          <p:nvPr/>
        </p:nvSpPr>
        <p:spPr bwMode="auto">
          <a:xfrm>
            <a:off x="247650" y="4484497"/>
            <a:ext cx="1100315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155" name="RECTANGLE37155"/>
          <p:cNvSpPr/>
          <p:nvPr/>
        </p:nvSpPr>
        <p:spPr bwMode="auto">
          <a:xfrm>
            <a:off x="282448" y="4526407"/>
            <a:ext cx="88544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Dépenses</a:t>
            </a:r>
            <a:endParaRPr/>
          </a:p>
        </p:txBody>
      </p:sp>
      <p:sp>
        <p:nvSpPr>
          <p:cNvPr id="37158" name="RECTANGLE37158"/>
          <p:cNvSpPr/>
          <p:nvPr/>
        </p:nvSpPr>
        <p:spPr bwMode="auto">
          <a:xfrm>
            <a:off x="1347965" y="4484497"/>
            <a:ext cx="857250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159" name="RECTANGLE37159"/>
          <p:cNvSpPr/>
          <p:nvPr/>
        </p:nvSpPr>
        <p:spPr bwMode="auto">
          <a:xfrm>
            <a:off x="1601102" y="4526407"/>
            <a:ext cx="4801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379 784</a:t>
            </a:r>
            <a:endParaRPr/>
          </a:p>
        </p:txBody>
      </p:sp>
      <p:sp>
        <p:nvSpPr>
          <p:cNvPr id="37162" name="RECTANGLE37162"/>
          <p:cNvSpPr/>
          <p:nvPr/>
        </p:nvSpPr>
        <p:spPr bwMode="auto">
          <a:xfrm>
            <a:off x="2205215" y="4484497"/>
            <a:ext cx="857250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163" name="RECTANGLE37163"/>
          <p:cNvSpPr/>
          <p:nvPr/>
        </p:nvSpPr>
        <p:spPr bwMode="auto">
          <a:xfrm>
            <a:off x="2458352" y="4526407"/>
            <a:ext cx="4801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403 942</a:t>
            </a:r>
            <a:endParaRPr/>
          </a:p>
        </p:txBody>
      </p:sp>
      <p:sp>
        <p:nvSpPr>
          <p:cNvPr id="37166" name="RECTANGLE37166"/>
          <p:cNvSpPr/>
          <p:nvPr/>
        </p:nvSpPr>
        <p:spPr bwMode="auto">
          <a:xfrm>
            <a:off x="3062465" y="4484497"/>
            <a:ext cx="809625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167" name="RECTANGLE37167"/>
          <p:cNvSpPr/>
          <p:nvPr/>
        </p:nvSpPr>
        <p:spPr bwMode="auto">
          <a:xfrm>
            <a:off x="3485502" y="4526407"/>
            <a:ext cx="262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-6%</a:t>
            </a:r>
            <a:endParaRPr/>
          </a:p>
        </p:txBody>
      </p:sp>
      <p:sp>
        <p:nvSpPr>
          <p:cNvPr id="37170" name="RECTANGLE37170"/>
          <p:cNvSpPr/>
          <p:nvPr/>
        </p:nvSpPr>
        <p:spPr bwMode="auto">
          <a:xfrm>
            <a:off x="3872090" y="4484497"/>
            <a:ext cx="857250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171" name="RECTANGLE37171"/>
          <p:cNvSpPr/>
          <p:nvPr/>
        </p:nvSpPr>
        <p:spPr bwMode="auto">
          <a:xfrm>
            <a:off x="4247147" y="4526407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37174" name="RECTANGLE37174"/>
          <p:cNvSpPr/>
          <p:nvPr/>
        </p:nvSpPr>
        <p:spPr bwMode="auto">
          <a:xfrm>
            <a:off x="4729340" y="4484497"/>
            <a:ext cx="857250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175" name="RECTANGLE37175"/>
          <p:cNvSpPr/>
          <p:nvPr/>
        </p:nvSpPr>
        <p:spPr bwMode="auto">
          <a:xfrm>
            <a:off x="5126749" y="4526407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2 314</a:t>
            </a:r>
            <a:endParaRPr/>
          </a:p>
        </p:txBody>
      </p:sp>
      <p:sp>
        <p:nvSpPr>
          <p:cNvPr id="37178" name="RECTANGLE37178"/>
          <p:cNvSpPr/>
          <p:nvPr/>
        </p:nvSpPr>
        <p:spPr bwMode="auto">
          <a:xfrm>
            <a:off x="5586590" y="4484497"/>
            <a:ext cx="857250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179" name="RECTANGLE37179"/>
          <p:cNvSpPr/>
          <p:nvPr/>
        </p:nvSpPr>
        <p:spPr bwMode="auto">
          <a:xfrm>
            <a:off x="5983999" y="4526407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2 268</a:t>
            </a:r>
            <a:endParaRPr/>
          </a:p>
        </p:txBody>
      </p:sp>
      <p:sp>
        <p:nvSpPr>
          <p:cNvPr id="37182" name="RECTANGLE37182"/>
          <p:cNvSpPr/>
          <p:nvPr/>
        </p:nvSpPr>
        <p:spPr bwMode="auto">
          <a:xfrm>
            <a:off x="6443840" y="4484497"/>
            <a:ext cx="809625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183" name="RECTANGLE37183"/>
          <p:cNvSpPr/>
          <p:nvPr/>
        </p:nvSpPr>
        <p:spPr bwMode="auto">
          <a:xfrm>
            <a:off x="6915544" y="4526407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37186" name="RECTANGLE37186"/>
          <p:cNvSpPr/>
          <p:nvPr/>
        </p:nvSpPr>
        <p:spPr bwMode="auto">
          <a:xfrm>
            <a:off x="7253465" y="4484497"/>
            <a:ext cx="857250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187" name="RECTANGLE37187"/>
          <p:cNvSpPr/>
          <p:nvPr/>
        </p:nvSpPr>
        <p:spPr bwMode="auto">
          <a:xfrm>
            <a:off x="7628522" y="4526407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37190" name="RECTANGLE37190"/>
          <p:cNvSpPr/>
          <p:nvPr/>
        </p:nvSpPr>
        <p:spPr bwMode="auto">
          <a:xfrm>
            <a:off x="8110715" y="4484497"/>
            <a:ext cx="762000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191" name="RECTANGLE37191"/>
          <p:cNvSpPr/>
          <p:nvPr/>
        </p:nvSpPr>
        <p:spPr bwMode="auto">
          <a:xfrm>
            <a:off x="8519655" y="4526407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164</a:t>
            </a:r>
            <a:endParaRPr/>
          </a:p>
        </p:txBody>
      </p:sp>
      <p:sp>
        <p:nvSpPr>
          <p:cNvPr id="37194" name="RECTANGLE37194"/>
          <p:cNvSpPr/>
          <p:nvPr/>
        </p:nvSpPr>
        <p:spPr bwMode="auto">
          <a:xfrm>
            <a:off x="8872715" y="4484497"/>
            <a:ext cx="762000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195" name="RECTANGLE37195"/>
          <p:cNvSpPr/>
          <p:nvPr/>
        </p:nvSpPr>
        <p:spPr bwMode="auto">
          <a:xfrm>
            <a:off x="9281655" y="4526407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178</a:t>
            </a:r>
            <a:endParaRPr/>
          </a:p>
        </p:txBody>
      </p:sp>
      <p:sp>
        <p:nvSpPr>
          <p:cNvPr id="37198" name="RECTANGLE37198"/>
          <p:cNvSpPr/>
          <p:nvPr/>
        </p:nvSpPr>
        <p:spPr bwMode="auto">
          <a:xfrm>
            <a:off x="9634715" y="4484497"/>
            <a:ext cx="809625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199" name="RECTANGLE37199"/>
          <p:cNvSpPr/>
          <p:nvPr/>
        </p:nvSpPr>
        <p:spPr bwMode="auto">
          <a:xfrm>
            <a:off x="10038702" y="4526407"/>
            <a:ext cx="262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-8%</a:t>
            </a:r>
            <a:endParaRPr/>
          </a:p>
        </p:txBody>
      </p:sp>
      <p:sp>
        <p:nvSpPr>
          <p:cNvPr id="37202" name="RECTANGLE37202"/>
          <p:cNvSpPr/>
          <p:nvPr/>
        </p:nvSpPr>
        <p:spPr bwMode="auto">
          <a:xfrm>
            <a:off x="396748" y="4764176"/>
            <a:ext cx="8370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Frais d'agence</a:t>
            </a:r>
            <a:endParaRPr/>
          </a:p>
        </p:txBody>
      </p:sp>
      <p:sp>
        <p:nvSpPr>
          <p:cNvPr id="37205" name="RECTANGLE37205"/>
          <p:cNvSpPr/>
          <p:nvPr/>
        </p:nvSpPr>
        <p:spPr bwMode="auto">
          <a:xfrm>
            <a:off x="266700" y="4940986"/>
            <a:ext cx="106221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206" name="RECTANGLE37206"/>
          <p:cNvSpPr/>
          <p:nvPr/>
        </p:nvSpPr>
        <p:spPr bwMode="auto">
          <a:xfrm>
            <a:off x="583984" y="4963846"/>
            <a:ext cx="4464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Activité</a:t>
            </a:r>
            <a:endParaRPr/>
          </a:p>
        </p:txBody>
      </p:sp>
      <p:sp>
        <p:nvSpPr>
          <p:cNvPr id="37209" name="RECTANGLE37209"/>
          <p:cNvSpPr/>
          <p:nvPr/>
        </p:nvSpPr>
        <p:spPr bwMode="auto">
          <a:xfrm>
            <a:off x="1367015" y="4940986"/>
            <a:ext cx="8191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210" name="RECTANGLE37210"/>
          <p:cNvSpPr/>
          <p:nvPr/>
        </p:nvSpPr>
        <p:spPr bwMode="auto">
          <a:xfrm>
            <a:off x="1413777" y="4963846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37213" name="RECTANGLE37213"/>
          <p:cNvSpPr/>
          <p:nvPr/>
        </p:nvSpPr>
        <p:spPr bwMode="auto">
          <a:xfrm>
            <a:off x="2224265" y="4940986"/>
            <a:ext cx="8191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214" name="RECTANGLE37214"/>
          <p:cNvSpPr/>
          <p:nvPr/>
        </p:nvSpPr>
        <p:spPr bwMode="auto">
          <a:xfrm>
            <a:off x="2271027" y="4963846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37217" name="RECTANGLE37217"/>
          <p:cNvSpPr/>
          <p:nvPr/>
        </p:nvSpPr>
        <p:spPr bwMode="auto">
          <a:xfrm>
            <a:off x="3081515" y="4940986"/>
            <a:ext cx="7715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218" name="RECTANGLE37218"/>
          <p:cNvSpPr/>
          <p:nvPr/>
        </p:nvSpPr>
        <p:spPr bwMode="auto">
          <a:xfrm>
            <a:off x="3202864" y="4963846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37221" name="RECTANGLE37221"/>
          <p:cNvSpPr/>
          <p:nvPr/>
        </p:nvSpPr>
        <p:spPr bwMode="auto">
          <a:xfrm>
            <a:off x="3891140" y="4940986"/>
            <a:ext cx="8191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222" name="RECTANGLE37222"/>
          <p:cNvSpPr/>
          <p:nvPr/>
        </p:nvSpPr>
        <p:spPr bwMode="auto">
          <a:xfrm>
            <a:off x="3946589" y="4963846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37225" name="RECTANGLE37225"/>
          <p:cNvSpPr/>
          <p:nvPr/>
        </p:nvSpPr>
        <p:spPr bwMode="auto">
          <a:xfrm>
            <a:off x="4748390" y="4940986"/>
            <a:ext cx="8191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226" name="RECTANGLE37226"/>
          <p:cNvSpPr/>
          <p:nvPr/>
        </p:nvSpPr>
        <p:spPr bwMode="auto">
          <a:xfrm>
            <a:off x="4867643" y="4963846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37229" name="RECTANGLE37229"/>
          <p:cNvSpPr/>
          <p:nvPr/>
        </p:nvSpPr>
        <p:spPr bwMode="auto">
          <a:xfrm>
            <a:off x="5605640" y="4940986"/>
            <a:ext cx="8191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230" name="RECTANGLE37230"/>
          <p:cNvSpPr/>
          <p:nvPr/>
        </p:nvSpPr>
        <p:spPr bwMode="auto">
          <a:xfrm>
            <a:off x="5724893" y="4963846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37233" name="RECTANGLE37233"/>
          <p:cNvSpPr/>
          <p:nvPr/>
        </p:nvSpPr>
        <p:spPr bwMode="auto">
          <a:xfrm>
            <a:off x="6462890" y="4940986"/>
            <a:ext cx="7715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234" name="RECTANGLE37234"/>
          <p:cNvSpPr/>
          <p:nvPr/>
        </p:nvSpPr>
        <p:spPr bwMode="auto">
          <a:xfrm>
            <a:off x="6584238" y="4963846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37237" name="RECTANGLE37237"/>
          <p:cNvSpPr/>
          <p:nvPr/>
        </p:nvSpPr>
        <p:spPr bwMode="auto">
          <a:xfrm>
            <a:off x="7272515" y="4940986"/>
            <a:ext cx="8191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238" name="RECTANGLE37238"/>
          <p:cNvSpPr/>
          <p:nvPr/>
        </p:nvSpPr>
        <p:spPr bwMode="auto">
          <a:xfrm>
            <a:off x="7400455" y="4963846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37241" name="RECTANGLE37241"/>
          <p:cNvSpPr/>
          <p:nvPr/>
        </p:nvSpPr>
        <p:spPr bwMode="auto">
          <a:xfrm>
            <a:off x="8129765" y="4940986"/>
            <a:ext cx="723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242" name="RECTANGLE37242"/>
          <p:cNvSpPr/>
          <p:nvPr/>
        </p:nvSpPr>
        <p:spPr bwMode="auto">
          <a:xfrm>
            <a:off x="8292986" y="4963846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37245" name="RECTANGLE37245"/>
          <p:cNvSpPr/>
          <p:nvPr/>
        </p:nvSpPr>
        <p:spPr bwMode="auto">
          <a:xfrm>
            <a:off x="8891765" y="4940986"/>
            <a:ext cx="723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246" name="RECTANGLE37246"/>
          <p:cNvSpPr/>
          <p:nvPr/>
        </p:nvSpPr>
        <p:spPr bwMode="auto">
          <a:xfrm>
            <a:off x="9054986" y="4963846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37249" name="RECTANGLE37249"/>
          <p:cNvSpPr/>
          <p:nvPr/>
        </p:nvSpPr>
        <p:spPr bwMode="auto">
          <a:xfrm>
            <a:off x="9653765" y="4940986"/>
            <a:ext cx="7715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250" name="RECTANGLE37250"/>
          <p:cNvSpPr/>
          <p:nvPr/>
        </p:nvSpPr>
        <p:spPr bwMode="auto">
          <a:xfrm>
            <a:off x="9775113" y="4963846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37253" name="RECTANGLE37253"/>
          <p:cNvSpPr/>
          <p:nvPr/>
        </p:nvSpPr>
        <p:spPr bwMode="auto">
          <a:xfrm>
            <a:off x="345948" y="5150815"/>
            <a:ext cx="79065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Frais HT Online</a:t>
            </a:r>
            <a:endParaRPr/>
          </a:p>
        </p:txBody>
      </p:sp>
      <p:sp>
        <p:nvSpPr>
          <p:cNvPr id="37256" name="RECTANGLE37256"/>
          <p:cNvSpPr/>
          <p:nvPr/>
        </p:nvSpPr>
        <p:spPr bwMode="auto">
          <a:xfrm>
            <a:off x="1755788" y="5150815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1 720</a:t>
            </a:r>
            <a:endParaRPr/>
          </a:p>
        </p:txBody>
      </p:sp>
      <p:sp>
        <p:nvSpPr>
          <p:cNvPr id="37259" name="RECTANGLE37259"/>
          <p:cNvSpPr/>
          <p:nvPr/>
        </p:nvSpPr>
        <p:spPr bwMode="auto">
          <a:xfrm>
            <a:off x="2613038" y="5150815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1 912</a:t>
            </a:r>
            <a:endParaRPr/>
          </a:p>
        </p:txBody>
      </p:sp>
      <p:sp>
        <p:nvSpPr>
          <p:cNvPr id="37262" name="RECTANGLE37262"/>
          <p:cNvSpPr/>
          <p:nvPr/>
        </p:nvSpPr>
        <p:spPr bwMode="auto">
          <a:xfrm>
            <a:off x="3431908" y="5150815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-10%</a:t>
            </a:r>
            <a:endParaRPr/>
          </a:p>
        </p:txBody>
      </p:sp>
      <p:sp>
        <p:nvSpPr>
          <p:cNvPr id="37265" name="RECTANGLE37265"/>
          <p:cNvSpPr/>
          <p:nvPr/>
        </p:nvSpPr>
        <p:spPr bwMode="auto">
          <a:xfrm>
            <a:off x="4335285" y="5150815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73%</a:t>
            </a:r>
            <a:endParaRPr/>
          </a:p>
        </p:txBody>
      </p:sp>
      <p:sp>
        <p:nvSpPr>
          <p:cNvPr id="37268" name="RECTANGLE37268"/>
          <p:cNvSpPr/>
          <p:nvPr/>
        </p:nvSpPr>
        <p:spPr bwMode="auto">
          <a:xfrm>
            <a:off x="5137163" y="5150815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1 917</a:t>
            </a:r>
            <a:endParaRPr/>
          </a:p>
        </p:txBody>
      </p:sp>
      <p:sp>
        <p:nvSpPr>
          <p:cNvPr id="37271" name="RECTANGLE37271"/>
          <p:cNvSpPr/>
          <p:nvPr/>
        </p:nvSpPr>
        <p:spPr bwMode="auto">
          <a:xfrm>
            <a:off x="5994413" y="5150815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2 008</a:t>
            </a:r>
            <a:endParaRPr/>
          </a:p>
        </p:txBody>
      </p:sp>
      <p:sp>
        <p:nvSpPr>
          <p:cNvPr id="37274" name="RECTANGLE37274"/>
          <p:cNvSpPr/>
          <p:nvPr/>
        </p:nvSpPr>
        <p:spPr bwMode="auto">
          <a:xfrm>
            <a:off x="6877800" y="5150815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-5%</a:t>
            </a:r>
            <a:endParaRPr/>
          </a:p>
        </p:txBody>
      </p:sp>
      <p:sp>
        <p:nvSpPr>
          <p:cNvPr id="37277" name="RECTANGLE37277"/>
          <p:cNvSpPr/>
          <p:nvPr/>
        </p:nvSpPr>
        <p:spPr bwMode="auto">
          <a:xfrm>
            <a:off x="7716660" y="5150815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87%</a:t>
            </a:r>
            <a:endParaRPr/>
          </a:p>
        </p:txBody>
      </p:sp>
      <p:sp>
        <p:nvSpPr>
          <p:cNvPr id="37280" name="RECTANGLE37280"/>
          <p:cNvSpPr/>
          <p:nvPr/>
        </p:nvSpPr>
        <p:spPr bwMode="auto">
          <a:xfrm>
            <a:off x="8652497" y="515081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37283" name="RECTANGLE37283"/>
          <p:cNvSpPr/>
          <p:nvPr/>
        </p:nvSpPr>
        <p:spPr bwMode="auto">
          <a:xfrm>
            <a:off x="9414497" y="515081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37286" name="RECTANGLE37286"/>
          <p:cNvSpPr/>
          <p:nvPr/>
        </p:nvSpPr>
        <p:spPr bwMode="auto">
          <a:xfrm>
            <a:off x="10068675" y="5150815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-6%</a:t>
            </a:r>
            <a:endParaRPr/>
          </a:p>
        </p:txBody>
      </p:sp>
      <p:sp>
        <p:nvSpPr>
          <p:cNvPr id="37289" name="RECTANGLE37289"/>
          <p:cNvSpPr/>
          <p:nvPr/>
        </p:nvSpPr>
        <p:spPr bwMode="auto">
          <a:xfrm>
            <a:off x="345948" y="5347310"/>
            <a:ext cx="79776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Frais HT Offline</a:t>
            </a:r>
            <a:endParaRPr/>
          </a:p>
        </p:txBody>
      </p:sp>
      <p:sp>
        <p:nvSpPr>
          <p:cNvPr id="37292" name="RECTANGLE37292"/>
          <p:cNvSpPr/>
          <p:nvPr/>
        </p:nvSpPr>
        <p:spPr bwMode="auto">
          <a:xfrm>
            <a:off x="1855965" y="534731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624</a:t>
            </a:r>
            <a:endParaRPr/>
          </a:p>
        </p:txBody>
      </p:sp>
      <p:sp>
        <p:nvSpPr>
          <p:cNvPr id="37295" name="RECTANGLE37295"/>
          <p:cNvSpPr/>
          <p:nvPr/>
        </p:nvSpPr>
        <p:spPr bwMode="auto">
          <a:xfrm>
            <a:off x="2613038" y="5347310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2 834</a:t>
            </a:r>
            <a:endParaRPr/>
          </a:p>
        </p:txBody>
      </p:sp>
      <p:sp>
        <p:nvSpPr>
          <p:cNvPr id="37298" name="RECTANGLE37298"/>
          <p:cNvSpPr/>
          <p:nvPr/>
        </p:nvSpPr>
        <p:spPr bwMode="auto">
          <a:xfrm>
            <a:off x="3431908" y="5347310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-78%</a:t>
            </a:r>
            <a:endParaRPr/>
          </a:p>
        </p:txBody>
      </p:sp>
      <p:sp>
        <p:nvSpPr>
          <p:cNvPr id="37301" name="RECTANGLE37301"/>
          <p:cNvSpPr/>
          <p:nvPr/>
        </p:nvSpPr>
        <p:spPr bwMode="auto">
          <a:xfrm>
            <a:off x="4335285" y="5347310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27%</a:t>
            </a:r>
            <a:endParaRPr/>
          </a:p>
        </p:txBody>
      </p:sp>
      <p:sp>
        <p:nvSpPr>
          <p:cNvPr id="37304" name="RECTANGLE37304"/>
          <p:cNvSpPr/>
          <p:nvPr/>
        </p:nvSpPr>
        <p:spPr bwMode="auto">
          <a:xfrm>
            <a:off x="5237340" y="534731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287</a:t>
            </a:r>
            <a:endParaRPr/>
          </a:p>
        </p:txBody>
      </p:sp>
      <p:sp>
        <p:nvSpPr>
          <p:cNvPr id="37307" name="RECTANGLE37307"/>
          <p:cNvSpPr/>
          <p:nvPr/>
        </p:nvSpPr>
        <p:spPr bwMode="auto">
          <a:xfrm>
            <a:off x="6094590" y="534731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285</a:t>
            </a:r>
            <a:endParaRPr/>
          </a:p>
        </p:txBody>
      </p:sp>
      <p:sp>
        <p:nvSpPr>
          <p:cNvPr id="37310" name="RECTANGLE37310"/>
          <p:cNvSpPr/>
          <p:nvPr/>
        </p:nvSpPr>
        <p:spPr bwMode="auto">
          <a:xfrm>
            <a:off x="6923925" y="5347310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37313" name="RECTANGLE37313"/>
          <p:cNvSpPr/>
          <p:nvPr/>
        </p:nvSpPr>
        <p:spPr bwMode="auto">
          <a:xfrm>
            <a:off x="7716660" y="5347310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13%</a:t>
            </a:r>
            <a:endParaRPr/>
          </a:p>
        </p:txBody>
      </p:sp>
      <p:sp>
        <p:nvSpPr>
          <p:cNvPr id="37316" name="RECTANGLE37316"/>
          <p:cNvSpPr/>
          <p:nvPr/>
        </p:nvSpPr>
        <p:spPr bwMode="auto">
          <a:xfrm>
            <a:off x="8652497" y="534731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37319" name="RECTANGLE37319"/>
          <p:cNvSpPr/>
          <p:nvPr/>
        </p:nvSpPr>
        <p:spPr bwMode="auto">
          <a:xfrm>
            <a:off x="9349981" y="5347310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37322" name="RECTANGLE37322"/>
          <p:cNvSpPr/>
          <p:nvPr/>
        </p:nvSpPr>
        <p:spPr bwMode="auto">
          <a:xfrm>
            <a:off x="10004158" y="5347310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-78%</a:t>
            </a:r>
            <a:endParaRPr/>
          </a:p>
        </p:txBody>
      </p:sp>
      <p:sp>
        <p:nvSpPr>
          <p:cNvPr id="37325" name="RECTANGLE37325"/>
          <p:cNvSpPr/>
          <p:nvPr/>
        </p:nvSpPr>
        <p:spPr bwMode="auto">
          <a:xfrm>
            <a:off x="247650" y="5539994"/>
            <a:ext cx="1100315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326" name="RECTANGLE37326"/>
          <p:cNvSpPr/>
          <p:nvPr/>
        </p:nvSpPr>
        <p:spPr bwMode="auto">
          <a:xfrm>
            <a:off x="282448" y="5581904"/>
            <a:ext cx="99689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frais HT (1)</a:t>
            </a:r>
            <a:endParaRPr/>
          </a:p>
        </p:txBody>
      </p:sp>
      <p:sp>
        <p:nvSpPr>
          <p:cNvPr id="37329" name="RECTANGLE37329"/>
          <p:cNvSpPr/>
          <p:nvPr/>
        </p:nvSpPr>
        <p:spPr bwMode="auto">
          <a:xfrm>
            <a:off x="1347965" y="5539994"/>
            <a:ext cx="857250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330" name="RECTANGLE37330"/>
          <p:cNvSpPr/>
          <p:nvPr/>
        </p:nvSpPr>
        <p:spPr bwMode="auto">
          <a:xfrm>
            <a:off x="1745374" y="5581904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2 344</a:t>
            </a:r>
            <a:endParaRPr/>
          </a:p>
        </p:txBody>
      </p:sp>
      <p:sp>
        <p:nvSpPr>
          <p:cNvPr id="37333" name="RECTANGLE37333"/>
          <p:cNvSpPr/>
          <p:nvPr/>
        </p:nvSpPr>
        <p:spPr bwMode="auto">
          <a:xfrm>
            <a:off x="2205215" y="5539994"/>
            <a:ext cx="857250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334" name="RECTANGLE37334"/>
          <p:cNvSpPr/>
          <p:nvPr/>
        </p:nvSpPr>
        <p:spPr bwMode="auto">
          <a:xfrm>
            <a:off x="2602624" y="5581904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4 746</a:t>
            </a:r>
            <a:endParaRPr/>
          </a:p>
        </p:txBody>
      </p:sp>
      <p:sp>
        <p:nvSpPr>
          <p:cNvPr id="37337" name="RECTANGLE37337"/>
          <p:cNvSpPr/>
          <p:nvPr/>
        </p:nvSpPr>
        <p:spPr bwMode="auto">
          <a:xfrm>
            <a:off x="3062465" y="5539994"/>
            <a:ext cx="809625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338" name="RECTANGLE37338"/>
          <p:cNvSpPr/>
          <p:nvPr/>
        </p:nvSpPr>
        <p:spPr bwMode="auto">
          <a:xfrm>
            <a:off x="3413366" y="5581904"/>
            <a:ext cx="3347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-51%</a:t>
            </a:r>
            <a:endParaRPr/>
          </a:p>
        </p:txBody>
      </p:sp>
      <p:sp>
        <p:nvSpPr>
          <p:cNvPr id="37341" name="RECTANGLE37341"/>
          <p:cNvSpPr/>
          <p:nvPr/>
        </p:nvSpPr>
        <p:spPr bwMode="auto">
          <a:xfrm>
            <a:off x="3872090" y="5539994"/>
            <a:ext cx="857250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342" name="RECTANGLE37342"/>
          <p:cNvSpPr/>
          <p:nvPr/>
        </p:nvSpPr>
        <p:spPr bwMode="auto">
          <a:xfrm>
            <a:off x="4247147" y="5581904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37345" name="RECTANGLE37345"/>
          <p:cNvSpPr/>
          <p:nvPr/>
        </p:nvSpPr>
        <p:spPr bwMode="auto">
          <a:xfrm>
            <a:off x="4729340" y="5539994"/>
            <a:ext cx="857250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346" name="RECTANGLE37346"/>
          <p:cNvSpPr/>
          <p:nvPr/>
        </p:nvSpPr>
        <p:spPr bwMode="auto">
          <a:xfrm>
            <a:off x="5126749" y="5581904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2 204</a:t>
            </a:r>
            <a:endParaRPr/>
          </a:p>
        </p:txBody>
      </p:sp>
      <p:sp>
        <p:nvSpPr>
          <p:cNvPr id="37349" name="RECTANGLE37349"/>
          <p:cNvSpPr/>
          <p:nvPr/>
        </p:nvSpPr>
        <p:spPr bwMode="auto">
          <a:xfrm>
            <a:off x="5586590" y="5539994"/>
            <a:ext cx="857250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350" name="RECTANGLE37350"/>
          <p:cNvSpPr/>
          <p:nvPr/>
        </p:nvSpPr>
        <p:spPr bwMode="auto">
          <a:xfrm>
            <a:off x="5983999" y="5581904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2 293</a:t>
            </a:r>
            <a:endParaRPr/>
          </a:p>
        </p:txBody>
      </p:sp>
      <p:sp>
        <p:nvSpPr>
          <p:cNvPr id="37353" name="RECTANGLE37353"/>
          <p:cNvSpPr/>
          <p:nvPr/>
        </p:nvSpPr>
        <p:spPr bwMode="auto">
          <a:xfrm>
            <a:off x="6443840" y="5539994"/>
            <a:ext cx="809625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354" name="RECTANGLE37354"/>
          <p:cNvSpPr/>
          <p:nvPr/>
        </p:nvSpPr>
        <p:spPr bwMode="auto">
          <a:xfrm>
            <a:off x="6866877" y="5581904"/>
            <a:ext cx="262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-4%</a:t>
            </a:r>
            <a:endParaRPr/>
          </a:p>
        </p:txBody>
      </p:sp>
      <p:sp>
        <p:nvSpPr>
          <p:cNvPr id="37357" name="RECTANGLE37357"/>
          <p:cNvSpPr/>
          <p:nvPr/>
        </p:nvSpPr>
        <p:spPr bwMode="auto">
          <a:xfrm>
            <a:off x="7253465" y="5539994"/>
            <a:ext cx="857250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358" name="RECTANGLE37358"/>
          <p:cNvSpPr/>
          <p:nvPr/>
        </p:nvSpPr>
        <p:spPr bwMode="auto">
          <a:xfrm>
            <a:off x="7628522" y="5581904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37361" name="RECTANGLE37361"/>
          <p:cNvSpPr/>
          <p:nvPr/>
        </p:nvSpPr>
        <p:spPr bwMode="auto">
          <a:xfrm>
            <a:off x="8110715" y="5539994"/>
            <a:ext cx="762000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362" name="RECTANGLE37362"/>
          <p:cNvSpPr/>
          <p:nvPr/>
        </p:nvSpPr>
        <p:spPr bwMode="auto">
          <a:xfrm>
            <a:off x="8663927" y="5581904"/>
            <a:ext cx="848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37365" name="RECTANGLE37365"/>
          <p:cNvSpPr/>
          <p:nvPr/>
        </p:nvSpPr>
        <p:spPr bwMode="auto">
          <a:xfrm>
            <a:off x="8872715" y="5539994"/>
            <a:ext cx="762000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366" name="RECTANGLE37366"/>
          <p:cNvSpPr/>
          <p:nvPr/>
        </p:nvSpPr>
        <p:spPr bwMode="auto">
          <a:xfrm>
            <a:off x="9425927" y="5581904"/>
            <a:ext cx="848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37369" name="RECTANGLE37369"/>
          <p:cNvSpPr/>
          <p:nvPr/>
        </p:nvSpPr>
        <p:spPr bwMode="auto">
          <a:xfrm>
            <a:off x="9634715" y="5539994"/>
            <a:ext cx="809625" cy="16791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370" name="RECTANGLE37370"/>
          <p:cNvSpPr/>
          <p:nvPr/>
        </p:nvSpPr>
        <p:spPr bwMode="auto">
          <a:xfrm>
            <a:off x="9966566" y="5581904"/>
            <a:ext cx="3347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-49%</a:t>
            </a:r>
            <a:endParaRPr/>
          </a:p>
        </p:txBody>
      </p:sp>
      <p:sp>
        <p:nvSpPr>
          <p:cNvPr id="37373" name="RECTANGLE37373"/>
          <p:cNvSpPr/>
          <p:nvPr/>
        </p:nvSpPr>
        <p:spPr bwMode="auto">
          <a:xfrm>
            <a:off x="291973" y="5759348"/>
            <a:ext cx="7466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TVA sur frais</a:t>
            </a:r>
            <a:endParaRPr/>
          </a:p>
        </p:txBody>
      </p:sp>
      <p:sp>
        <p:nvSpPr>
          <p:cNvPr id="37376" name="RECTANGLE37376"/>
          <p:cNvSpPr/>
          <p:nvPr/>
        </p:nvSpPr>
        <p:spPr bwMode="auto">
          <a:xfrm>
            <a:off x="1852155" y="5759348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210</a:t>
            </a:r>
            <a:endParaRPr/>
          </a:p>
        </p:txBody>
      </p:sp>
      <p:sp>
        <p:nvSpPr>
          <p:cNvPr id="37379" name="RECTANGLE37379"/>
          <p:cNvSpPr/>
          <p:nvPr/>
        </p:nvSpPr>
        <p:spPr bwMode="auto">
          <a:xfrm>
            <a:off x="2709405" y="5759348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829</a:t>
            </a:r>
            <a:endParaRPr/>
          </a:p>
        </p:txBody>
      </p:sp>
      <p:sp>
        <p:nvSpPr>
          <p:cNvPr id="37382" name="RECTANGLE37382"/>
          <p:cNvSpPr/>
          <p:nvPr/>
        </p:nvSpPr>
        <p:spPr bwMode="auto">
          <a:xfrm>
            <a:off x="247650" y="5885358"/>
            <a:ext cx="1100315" cy="202844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383" name="RECTANGLE37383"/>
          <p:cNvSpPr/>
          <p:nvPr/>
        </p:nvSpPr>
        <p:spPr bwMode="auto">
          <a:xfrm>
            <a:off x="282448" y="5949493"/>
            <a:ext cx="8373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frais TTC</a:t>
            </a:r>
            <a:endParaRPr/>
          </a:p>
        </p:txBody>
      </p:sp>
      <p:sp>
        <p:nvSpPr>
          <p:cNvPr id="37386" name="RECTANGLE37386"/>
          <p:cNvSpPr/>
          <p:nvPr/>
        </p:nvSpPr>
        <p:spPr bwMode="auto">
          <a:xfrm>
            <a:off x="1347965" y="5885358"/>
            <a:ext cx="857250" cy="202844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387" name="RECTANGLE37387"/>
          <p:cNvSpPr/>
          <p:nvPr/>
        </p:nvSpPr>
        <p:spPr bwMode="auto">
          <a:xfrm>
            <a:off x="1732674" y="5949493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2 553</a:t>
            </a:r>
            <a:endParaRPr/>
          </a:p>
        </p:txBody>
      </p:sp>
      <p:sp>
        <p:nvSpPr>
          <p:cNvPr id="37390" name="RECTANGLE37390"/>
          <p:cNvSpPr/>
          <p:nvPr/>
        </p:nvSpPr>
        <p:spPr bwMode="auto">
          <a:xfrm>
            <a:off x="2205215" y="5885358"/>
            <a:ext cx="857250" cy="202844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391" name="RECTANGLE37391"/>
          <p:cNvSpPr/>
          <p:nvPr/>
        </p:nvSpPr>
        <p:spPr bwMode="auto">
          <a:xfrm>
            <a:off x="2589924" y="5949493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5 575</a:t>
            </a:r>
            <a:endParaRPr/>
          </a:p>
        </p:txBody>
      </p:sp>
      <p:sp>
        <p:nvSpPr>
          <p:cNvPr id="37394" name="RECTANGLE37394"/>
          <p:cNvSpPr/>
          <p:nvPr/>
        </p:nvSpPr>
        <p:spPr bwMode="auto">
          <a:xfrm>
            <a:off x="3062465" y="5885358"/>
            <a:ext cx="809625" cy="202844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395" name="RECTANGLE37395"/>
          <p:cNvSpPr/>
          <p:nvPr/>
        </p:nvSpPr>
        <p:spPr bwMode="auto">
          <a:xfrm>
            <a:off x="3400666" y="5944730"/>
            <a:ext cx="3347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-54%</a:t>
            </a:r>
            <a:endParaRPr/>
          </a:p>
        </p:txBody>
      </p:sp>
      <p:sp>
        <p:nvSpPr>
          <p:cNvPr id="37398" name="RECTANGLE37398"/>
          <p:cNvSpPr/>
          <p:nvPr/>
        </p:nvSpPr>
        <p:spPr bwMode="auto">
          <a:xfrm>
            <a:off x="247650" y="6088202"/>
            <a:ext cx="1100315" cy="2913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399" name="RECTANGLE37399"/>
          <p:cNvSpPr/>
          <p:nvPr/>
        </p:nvSpPr>
        <p:spPr bwMode="auto">
          <a:xfrm>
            <a:off x="282448" y="6130112"/>
            <a:ext cx="5979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 </a:t>
            </a:r>
            <a:endParaRPr/>
          </a:p>
        </p:txBody>
      </p:sp>
      <p:sp>
        <p:nvSpPr>
          <p:cNvPr id="37402" name="RECTANGLE37402"/>
          <p:cNvSpPr/>
          <p:nvPr/>
        </p:nvSpPr>
        <p:spPr bwMode="auto">
          <a:xfrm>
            <a:off x="282448" y="6253581"/>
            <a:ext cx="53522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Globales </a:t>
            </a:r>
            <a:endParaRPr/>
          </a:p>
        </p:txBody>
      </p:sp>
      <p:sp>
        <p:nvSpPr>
          <p:cNvPr id="37405" name="RECTANGLE37405"/>
          <p:cNvSpPr/>
          <p:nvPr/>
        </p:nvSpPr>
        <p:spPr bwMode="auto">
          <a:xfrm>
            <a:off x="804977" y="6253581"/>
            <a:ext cx="19517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(2)</a:t>
            </a:r>
            <a:endParaRPr/>
          </a:p>
        </p:txBody>
      </p:sp>
      <p:sp>
        <p:nvSpPr>
          <p:cNvPr id="37408" name="RECTANGLE37408"/>
          <p:cNvSpPr/>
          <p:nvPr/>
        </p:nvSpPr>
        <p:spPr bwMode="auto">
          <a:xfrm>
            <a:off x="1347965" y="6088202"/>
            <a:ext cx="857250" cy="2913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09" name="RECTANGLE37409"/>
          <p:cNvSpPr/>
          <p:nvPr/>
        </p:nvSpPr>
        <p:spPr bwMode="auto">
          <a:xfrm>
            <a:off x="1588402" y="6191847"/>
            <a:ext cx="4801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382 337</a:t>
            </a:r>
            <a:endParaRPr/>
          </a:p>
        </p:txBody>
      </p:sp>
      <p:sp>
        <p:nvSpPr>
          <p:cNvPr id="37412" name="RECTANGLE37412"/>
          <p:cNvSpPr/>
          <p:nvPr/>
        </p:nvSpPr>
        <p:spPr bwMode="auto">
          <a:xfrm>
            <a:off x="2205215" y="6088202"/>
            <a:ext cx="857250" cy="2913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13" name="RECTANGLE37413"/>
          <p:cNvSpPr/>
          <p:nvPr/>
        </p:nvSpPr>
        <p:spPr bwMode="auto">
          <a:xfrm>
            <a:off x="2445652" y="6191847"/>
            <a:ext cx="4801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409 517</a:t>
            </a:r>
            <a:endParaRPr/>
          </a:p>
        </p:txBody>
      </p:sp>
      <p:sp>
        <p:nvSpPr>
          <p:cNvPr id="37416" name="RECTANGLE37416"/>
          <p:cNvSpPr/>
          <p:nvPr/>
        </p:nvSpPr>
        <p:spPr bwMode="auto">
          <a:xfrm>
            <a:off x="3062465" y="6088202"/>
            <a:ext cx="809625" cy="2913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17" name="RECTANGLE37417"/>
          <p:cNvSpPr/>
          <p:nvPr/>
        </p:nvSpPr>
        <p:spPr bwMode="auto">
          <a:xfrm>
            <a:off x="3472802" y="6191847"/>
            <a:ext cx="262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-7%</a:t>
            </a:r>
            <a:endParaRPr/>
          </a:p>
        </p:txBody>
      </p:sp>
      <p:sp>
        <p:nvSpPr>
          <p:cNvPr id="37420" name="RECTANGLE37420"/>
          <p:cNvSpPr/>
          <p:nvPr/>
        </p:nvSpPr>
        <p:spPr bwMode="auto">
          <a:xfrm>
            <a:off x="247650" y="6379591"/>
            <a:ext cx="1100315" cy="3104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21" name="RECTANGLE37421"/>
          <p:cNvSpPr/>
          <p:nvPr/>
        </p:nvSpPr>
        <p:spPr bwMode="auto">
          <a:xfrm>
            <a:off x="282448" y="6421501"/>
            <a:ext cx="1013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Coût Agence (1)/</a:t>
            </a:r>
            <a:endParaRPr/>
          </a:p>
        </p:txBody>
      </p:sp>
      <p:sp>
        <p:nvSpPr>
          <p:cNvPr id="37424" name="RECTANGLE37424"/>
          <p:cNvSpPr/>
          <p:nvPr/>
        </p:nvSpPr>
        <p:spPr bwMode="auto">
          <a:xfrm>
            <a:off x="282448" y="6544970"/>
            <a:ext cx="19517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(2)</a:t>
            </a:r>
            <a:endParaRPr/>
          </a:p>
        </p:txBody>
      </p:sp>
      <p:sp>
        <p:nvSpPr>
          <p:cNvPr id="37427" name="RECTANGLE37427"/>
          <p:cNvSpPr/>
          <p:nvPr/>
        </p:nvSpPr>
        <p:spPr bwMode="auto">
          <a:xfrm>
            <a:off x="1347965" y="6379591"/>
            <a:ext cx="857250" cy="3104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28" name="RECTANGLE37428"/>
          <p:cNvSpPr/>
          <p:nvPr/>
        </p:nvSpPr>
        <p:spPr bwMode="auto">
          <a:xfrm>
            <a:off x="1626248" y="6476784"/>
            <a:ext cx="442697" cy="138900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9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0,61%</a:t>
            </a:r>
            <a:endParaRPr/>
          </a:p>
        </p:txBody>
      </p:sp>
      <p:sp>
        <p:nvSpPr>
          <p:cNvPr id="37431" name="RECTANGLE37431"/>
          <p:cNvSpPr/>
          <p:nvPr/>
        </p:nvSpPr>
        <p:spPr bwMode="auto">
          <a:xfrm>
            <a:off x="2205215" y="6379591"/>
            <a:ext cx="857250" cy="3104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32" name="RECTANGLE37432"/>
          <p:cNvSpPr/>
          <p:nvPr/>
        </p:nvSpPr>
        <p:spPr bwMode="auto">
          <a:xfrm>
            <a:off x="2483498" y="6476784"/>
            <a:ext cx="442697" cy="138900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9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1,16%</a:t>
            </a:r>
            <a:endParaRPr/>
          </a:p>
        </p:txBody>
      </p:sp>
      <p:sp>
        <p:nvSpPr>
          <p:cNvPr id="37435" name="RECTANGLE37435"/>
          <p:cNvSpPr/>
          <p:nvPr/>
        </p:nvSpPr>
        <p:spPr bwMode="auto">
          <a:xfrm>
            <a:off x="3062465" y="6379591"/>
            <a:ext cx="809625" cy="3104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36" name="RECTANGLE37436"/>
          <p:cNvSpPr/>
          <p:nvPr/>
        </p:nvSpPr>
        <p:spPr bwMode="auto">
          <a:xfrm>
            <a:off x="3157220" y="6476784"/>
            <a:ext cx="578599" cy="138900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9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-47,41%</a:t>
            </a:r>
            <a:endParaRPr/>
          </a:p>
        </p:txBody>
      </p:sp>
      <p:sp>
        <p:nvSpPr>
          <p:cNvPr id="37439" name="LINE37439"/>
          <p:cNvSpPr/>
          <p:nvPr/>
        </p:nvSpPr>
        <p:spPr bwMode="auto">
          <a:xfrm flipH="1">
            <a:off x="257175" y="5539994"/>
            <a:ext cx="0" cy="18220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40" name="LINE37440"/>
          <p:cNvSpPr/>
          <p:nvPr/>
        </p:nvSpPr>
        <p:spPr bwMode="auto">
          <a:xfrm flipH="1">
            <a:off x="261938" y="5722201"/>
            <a:ext cx="0" cy="17744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41" name="LINE37441"/>
          <p:cNvSpPr/>
          <p:nvPr/>
        </p:nvSpPr>
        <p:spPr bwMode="auto">
          <a:xfrm flipH="1">
            <a:off x="257175" y="5899645"/>
            <a:ext cx="0" cy="790384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42" name="LINE37442"/>
          <p:cNvSpPr/>
          <p:nvPr/>
        </p:nvSpPr>
        <p:spPr bwMode="auto">
          <a:xfrm flipH="1">
            <a:off x="5596115" y="5539994"/>
            <a:ext cx="0" cy="196494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43" name="LINE37443"/>
          <p:cNvSpPr/>
          <p:nvPr/>
        </p:nvSpPr>
        <p:spPr bwMode="auto">
          <a:xfrm flipH="1">
            <a:off x="3071990" y="5539994"/>
            <a:ext cx="0" cy="18220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44" name="LINE37444"/>
          <p:cNvSpPr/>
          <p:nvPr/>
        </p:nvSpPr>
        <p:spPr bwMode="auto">
          <a:xfrm flipH="1">
            <a:off x="3076753" y="5722201"/>
            <a:ext cx="0" cy="17744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45" name="LINE37445"/>
          <p:cNvSpPr/>
          <p:nvPr/>
        </p:nvSpPr>
        <p:spPr bwMode="auto">
          <a:xfrm flipH="1">
            <a:off x="3071990" y="5899645"/>
            <a:ext cx="0" cy="790384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46" name="LINE37446"/>
          <p:cNvSpPr/>
          <p:nvPr/>
        </p:nvSpPr>
        <p:spPr bwMode="auto">
          <a:xfrm flipH="1">
            <a:off x="9644240" y="5539994"/>
            <a:ext cx="0" cy="196494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47" name="LINE37447"/>
          <p:cNvSpPr/>
          <p:nvPr/>
        </p:nvSpPr>
        <p:spPr bwMode="auto">
          <a:xfrm flipH="1">
            <a:off x="3881615" y="5539994"/>
            <a:ext cx="0" cy="196494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48" name="LINE37448"/>
          <p:cNvSpPr/>
          <p:nvPr/>
        </p:nvSpPr>
        <p:spPr bwMode="auto">
          <a:xfrm flipH="1">
            <a:off x="3881615" y="5885358"/>
            <a:ext cx="0" cy="804672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49" name="LINE37449"/>
          <p:cNvSpPr/>
          <p:nvPr/>
        </p:nvSpPr>
        <p:spPr bwMode="auto">
          <a:xfrm flipH="1">
            <a:off x="8882240" y="5539994"/>
            <a:ext cx="0" cy="196494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50" name="LINE37450"/>
          <p:cNvSpPr/>
          <p:nvPr/>
        </p:nvSpPr>
        <p:spPr bwMode="auto">
          <a:xfrm flipH="1">
            <a:off x="8120240" y="5539994"/>
            <a:ext cx="0" cy="196494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51" name="LINE37451"/>
          <p:cNvSpPr/>
          <p:nvPr/>
        </p:nvSpPr>
        <p:spPr bwMode="auto">
          <a:xfrm flipH="1">
            <a:off x="1357490" y="5539994"/>
            <a:ext cx="0" cy="18220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52" name="LINE37452"/>
          <p:cNvSpPr/>
          <p:nvPr/>
        </p:nvSpPr>
        <p:spPr bwMode="auto">
          <a:xfrm flipH="1">
            <a:off x="1362253" y="5722201"/>
            <a:ext cx="0" cy="17744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53" name="LINE37453"/>
          <p:cNvSpPr/>
          <p:nvPr/>
        </p:nvSpPr>
        <p:spPr bwMode="auto">
          <a:xfrm flipH="1">
            <a:off x="1357490" y="5899645"/>
            <a:ext cx="0" cy="790384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54" name="LINE37454"/>
          <p:cNvSpPr/>
          <p:nvPr/>
        </p:nvSpPr>
        <p:spPr bwMode="auto">
          <a:xfrm flipH="1">
            <a:off x="6453365" y="5539994"/>
            <a:ext cx="0" cy="196494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55" name="LINE37455"/>
          <p:cNvSpPr/>
          <p:nvPr/>
        </p:nvSpPr>
        <p:spPr bwMode="auto">
          <a:xfrm flipH="1">
            <a:off x="2214740" y="5539994"/>
            <a:ext cx="0" cy="18220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56" name="LINE37456"/>
          <p:cNvSpPr/>
          <p:nvPr/>
        </p:nvSpPr>
        <p:spPr bwMode="auto">
          <a:xfrm flipH="1">
            <a:off x="2219503" y="5722201"/>
            <a:ext cx="0" cy="17744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57" name="LINE37457"/>
          <p:cNvSpPr/>
          <p:nvPr/>
        </p:nvSpPr>
        <p:spPr bwMode="auto">
          <a:xfrm flipH="1">
            <a:off x="2214740" y="5899645"/>
            <a:ext cx="0" cy="790384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58" name="LINE37458"/>
          <p:cNvSpPr/>
          <p:nvPr/>
        </p:nvSpPr>
        <p:spPr bwMode="auto">
          <a:xfrm flipH="1">
            <a:off x="4738865" y="5539994"/>
            <a:ext cx="0" cy="196494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59" name="LINE37459"/>
          <p:cNvSpPr/>
          <p:nvPr/>
        </p:nvSpPr>
        <p:spPr bwMode="auto">
          <a:xfrm flipH="1">
            <a:off x="7262990" y="5539994"/>
            <a:ext cx="0" cy="196494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60" name="LINE37460"/>
          <p:cNvSpPr/>
          <p:nvPr/>
        </p:nvSpPr>
        <p:spPr bwMode="auto">
          <a:xfrm flipH="1">
            <a:off x="10434815" y="5539994"/>
            <a:ext cx="0" cy="196494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61" name="LINE37461"/>
          <p:cNvSpPr/>
          <p:nvPr/>
        </p:nvSpPr>
        <p:spPr bwMode="auto">
          <a:xfrm>
            <a:off x="276225" y="5549519"/>
            <a:ext cx="1014906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62" name="LINE37462"/>
          <p:cNvSpPr/>
          <p:nvPr/>
        </p:nvSpPr>
        <p:spPr bwMode="auto">
          <a:xfrm>
            <a:off x="276225" y="5722201"/>
            <a:ext cx="2800528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63" name="LINE37463"/>
          <p:cNvSpPr/>
          <p:nvPr/>
        </p:nvSpPr>
        <p:spPr bwMode="auto">
          <a:xfrm>
            <a:off x="3076753" y="5717438"/>
            <a:ext cx="734853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64" name="LINE37464"/>
          <p:cNvSpPr/>
          <p:nvPr/>
        </p:nvSpPr>
        <p:spPr bwMode="auto">
          <a:xfrm>
            <a:off x="276225" y="5300637"/>
            <a:ext cx="1014906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65" name="LINE37465"/>
          <p:cNvSpPr/>
          <p:nvPr/>
        </p:nvSpPr>
        <p:spPr bwMode="auto">
          <a:xfrm>
            <a:off x="276225" y="5497132"/>
            <a:ext cx="1014906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66" name="LINE37466"/>
          <p:cNvSpPr/>
          <p:nvPr/>
        </p:nvSpPr>
        <p:spPr bwMode="auto">
          <a:xfrm>
            <a:off x="276225" y="5899645"/>
            <a:ext cx="2800528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67" name="LINE37467"/>
          <p:cNvSpPr/>
          <p:nvPr/>
        </p:nvSpPr>
        <p:spPr bwMode="auto">
          <a:xfrm>
            <a:off x="3076753" y="5894883"/>
            <a:ext cx="81438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68" name="LINE37468"/>
          <p:cNvSpPr/>
          <p:nvPr/>
        </p:nvSpPr>
        <p:spPr bwMode="auto">
          <a:xfrm>
            <a:off x="276225" y="6389116"/>
            <a:ext cx="361491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69" name="LINE37469"/>
          <p:cNvSpPr/>
          <p:nvPr/>
        </p:nvSpPr>
        <p:spPr bwMode="auto">
          <a:xfrm>
            <a:off x="276225" y="6097727"/>
            <a:ext cx="361491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70" name="LINE37470"/>
          <p:cNvSpPr/>
          <p:nvPr/>
        </p:nvSpPr>
        <p:spPr bwMode="auto">
          <a:xfrm>
            <a:off x="247650" y="6680505"/>
            <a:ext cx="364349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71" name="LINE37471"/>
          <p:cNvSpPr/>
          <p:nvPr/>
        </p:nvSpPr>
        <p:spPr bwMode="auto">
          <a:xfrm flipH="1">
            <a:off x="3071990" y="44844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72" name="LINE37472"/>
          <p:cNvSpPr/>
          <p:nvPr/>
        </p:nvSpPr>
        <p:spPr bwMode="auto">
          <a:xfrm flipH="1">
            <a:off x="5596115" y="44844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73" name="LINE37473"/>
          <p:cNvSpPr/>
          <p:nvPr/>
        </p:nvSpPr>
        <p:spPr bwMode="auto">
          <a:xfrm flipH="1">
            <a:off x="1357490" y="44844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74" name="LINE37474"/>
          <p:cNvSpPr/>
          <p:nvPr/>
        </p:nvSpPr>
        <p:spPr bwMode="auto">
          <a:xfrm flipH="1">
            <a:off x="6453365" y="44844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75" name="LINE37475"/>
          <p:cNvSpPr/>
          <p:nvPr/>
        </p:nvSpPr>
        <p:spPr bwMode="auto">
          <a:xfrm flipH="1">
            <a:off x="3881615" y="44844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76" name="LINE37476"/>
          <p:cNvSpPr/>
          <p:nvPr/>
        </p:nvSpPr>
        <p:spPr bwMode="auto">
          <a:xfrm flipH="1">
            <a:off x="4738865" y="44844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77" name="LINE37477"/>
          <p:cNvSpPr/>
          <p:nvPr/>
        </p:nvSpPr>
        <p:spPr bwMode="auto">
          <a:xfrm flipH="1">
            <a:off x="9644240" y="44844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78" name="LINE37478"/>
          <p:cNvSpPr/>
          <p:nvPr/>
        </p:nvSpPr>
        <p:spPr bwMode="auto">
          <a:xfrm flipH="1">
            <a:off x="2214740" y="44844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79" name="LINE37479"/>
          <p:cNvSpPr/>
          <p:nvPr/>
        </p:nvSpPr>
        <p:spPr bwMode="auto">
          <a:xfrm flipH="1">
            <a:off x="8882240" y="44844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80" name="LINE37480"/>
          <p:cNvSpPr/>
          <p:nvPr/>
        </p:nvSpPr>
        <p:spPr bwMode="auto">
          <a:xfrm flipH="1">
            <a:off x="8120240" y="44844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81" name="LINE37481"/>
          <p:cNvSpPr/>
          <p:nvPr/>
        </p:nvSpPr>
        <p:spPr bwMode="auto">
          <a:xfrm flipH="1">
            <a:off x="7262990" y="44844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82" name="LINE37482"/>
          <p:cNvSpPr/>
          <p:nvPr/>
        </p:nvSpPr>
        <p:spPr bwMode="auto">
          <a:xfrm flipH="1">
            <a:off x="257175" y="44844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83" name="LINE37483"/>
          <p:cNvSpPr/>
          <p:nvPr/>
        </p:nvSpPr>
        <p:spPr bwMode="auto">
          <a:xfrm flipH="1">
            <a:off x="10434815" y="44844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84" name="LINE37484"/>
          <p:cNvSpPr/>
          <p:nvPr/>
        </p:nvSpPr>
        <p:spPr bwMode="auto">
          <a:xfrm>
            <a:off x="266700" y="4172471"/>
            <a:ext cx="1015859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85" name="LINE37485"/>
          <p:cNvSpPr/>
          <p:nvPr/>
        </p:nvSpPr>
        <p:spPr bwMode="auto">
          <a:xfrm>
            <a:off x="266700" y="4494022"/>
            <a:ext cx="1015859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86" name="LINE37486"/>
          <p:cNvSpPr/>
          <p:nvPr/>
        </p:nvSpPr>
        <p:spPr bwMode="auto">
          <a:xfrm>
            <a:off x="266700" y="4661941"/>
            <a:ext cx="1015859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87" name="LINE37487"/>
          <p:cNvSpPr/>
          <p:nvPr/>
        </p:nvSpPr>
        <p:spPr bwMode="auto">
          <a:xfrm>
            <a:off x="266700" y="4330865"/>
            <a:ext cx="1015859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85" name="RECTANGLE43985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43986" name="Picture 43986" descr="Picture 43986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43987" name="LINE43987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88" name="RECTANGLE43988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43991" name="RECTANGLE43991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92" name="RECTANGLE43992"/>
          <p:cNvSpPr/>
          <p:nvPr/>
        </p:nvSpPr>
        <p:spPr bwMode="auto">
          <a:xfrm>
            <a:off x="2553856" y="251460"/>
            <a:ext cx="5427777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ANALYSE AXES AERIENS PAR COMPAGNIE</a:t>
            </a:r>
            <a:endParaRPr/>
          </a:p>
        </p:txBody>
      </p:sp>
      <p:sp>
        <p:nvSpPr>
          <p:cNvPr id="43995" name="RECTANGLE43995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96" name="RECTANGLE43996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43999" name="RECTANGLE43999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00" name="RECTANGLE44000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01" name="RECTANGLE44001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44004" name="RECTANGLE44004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05" name="RECTANGLE44005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06" name="RECTANGLE44006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44009" name="RECTANGLE44009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44012" name="LINE44012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13" name="RECTANGLE44013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44016" name="RECTANGLE44016"/>
          <p:cNvSpPr/>
          <p:nvPr/>
        </p:nvSpPr>
        <p:spPr bwMode="auto">
          <a:xfrm>
            <a:off x="263398" y="7247865"/>
            <a:ext cx="190723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axes sont bidirectionnels</a:t>
            </a:r>
            <a:endParaRPr/>
          </a:p>
        </p:txBody>
      </p:sp>
      <p:sp>
        <p:nvSpPr>
          <p:cNvPr id="44019" name="RECTANGLE44019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44022" name="LINE44022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23" name="RECTANGLE44023"/>
          <p:cNvSpPr/>
          <p:nvPr/>
        </p:nvSpPr>
        <p:spPr bwMode="auto">
          <a:xfrm>
            <a:off x="228600" y="1143000"/>
            <a:ext cx="10182225" cy="5701792"/>
          </a:xfrm>
          <a:prstGeom prst="rect">
            <a:avLst/>
          </a:prstGeom>
          <a:solidFill>
            <a:srgbClr val="00000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24" name="RECTANGLE44024"/>
          <p:cNvSpPr/>
          <p:nvPr/>
        </p:nvSpPr>
        <p:spPr bwMode="auto">
          <a:xfrm>
            <a:off x="228600" y="1143000"/>
            <a:ext cx="10182225" cy="5701792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25" name="RECTANGLE44025"/>
          <p:cNvSpPr/>
          <p:nvPr/>
        </p:nvSpPr>
        <p:spPr bwMode="auto">
          <a:xfrm>
            <a:off x="260350" y="1301750"/>
            <a:ext cx="355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26" name="RECTANGLE44026"/>
          <p:cNvSpPr/>
          <p:nvPr/>
        </p:nvSpPr>
        <p:spPr bwMode="auto">
          <a:xfrm>
            <a:off x="295910" y="1324610"/>
            <a:ext cx="30327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Rang</a:t>
            </a:r>
            <a:endParaRPr/>
          </a:p>
        </p:txBody>
      </p:sp>
      <p:sp>
        <p:nvSpPr>
          <p:cNvPr id="44029" name="RECTANGLE44029"/>
          <p:cNvSpPr/>
          <p:nvPr/>
        </p:nvSpPr>
        <p:spPr bwMode="auto">
          <a:xfrm>
            <a:off x="641350" y="1301750"/>
            <a:ext cx="10763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30" name="RECTANGLE44030"/>
          <p:cNvSpPr/>
          <p:nvPr/>
        </p:nvSpPr>
        <p:spPr bwMode="auto">
          <a:xfrm>
            <a:off x="1045350" y="1324610"/>
            <a:ext cx="2871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Axes</a:t>
            </a:r>
            <a:endParaRPr/>
          </a:p>
        </p:txBody>
      </p:sp>
      <p:sp>
        <p:nvSpPr>
          <p:cNvPr id="44033" name="RECTANGLE44033"/>
          <p:cNvSpPr/>
          <p:nvPr/>
        </p:nvSpPr>
        <p:spPr bwMode="auto">
          <a:xfrm>
            <a:off x="1743075" y="1301750"/>
            <a:ext cx="1244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34" name="RECTANGLE44034"/>
          <p:cNvSpPr/>
          <p:nvPr/>
        </p:nvSpPr>
        <p:spPr bwMode="auto">
          <a:xfrm>
            <a:off x="2020849" y="1324610"/>
            <a:ext cx="70784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Compagnies</a:t>
            </a:r>
            <a:endParaRPr/>
          </a:p>
        </p:txBody>
      </p:sp>
      <p:sp>
        <p:nvSpPr>
          <p:cNvPr id="44037" name="RECTANGLE44037"/>
          <p:cNvSpPr/>
          <p:nvPr/>
        </p:nvSpPr>
        <p:spPr bwMode="auto">
          <a:xfrm>
            <a:off x="3013075" y="1301750"/>
            <a:ext cx="800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38" name="RECTANGLE44038"/>
          <p:cNvSpPr/>
          <p:nvPr/>
        </p:nvSpPr>
        <p:spPr bwMode="auto">
          <a:xfrm>
            <a:off x="3050311" y="13246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44041" name="RECTANGLE44041"/>
          <p:cNvSpPr/>
          <p:nvPr/>
        </p:nvSpPr>
        <p:spPr bwMode="auto">
          <a:xfrm>
            <a:off x="3838575" y="1301750"/>
            <a:ext cx="800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42" name="RECTANGLE44042"/>
          <p:cNvSpPr/>
          <p:nvPr/>
        </p:nvSpPr>
        <p:spPr bwMode="auto">
          <a:xfrm>
            <a:off x="3875811" y="13246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44045" name="RECTANGLE44045"/>
          <p:cNvSpPr/>
          <p:nvPr/>
        </p:nvSpPr>
        <p:spPr bwMode="auto">
          <a:xfrm>
            <a:off x="4664075" y="1301750"/>
            <a:ext cx="609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46" name="RECTANGLE44046"/>
          <p:cNvSpPr/>
          <p:nvPr/>
        </p:nvSpPr>
        <p:spPr bwMode="auto">
          <a:xfrm>
            <a:off x="4704461" y="1324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4049" name="RECTANGLE44049"/>
          <p:cNvSpPr/>
          <p:nvPr/>
        </p:nvSpPr>
        <p:spPr bwMode="auto">
          <a:xfrm>
            <a:off x="5299075" y="1301750"/>
            <a:ext cx="7620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50" name="RECTANGLE44050"/>
          <p:cNvSpPr/>
          <p:nvPr/>
        </p:nvSpPr>
        <p:spPr bwMode="auto">
          <a:xfrm>
            <a:off x="5325948" y="1324610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44053" name="RECTANGLE44053"/>
          <p:cNvSpPr/>
          <p:nvPr/>
        </p:nvSpPr>
        <p:spPr bwMode="auto">
          <a:xfrm>
            <a:off x="6086475" y="1301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54" name="RECTANGLE44054"/>
          <p:cNvSpPr/>
          <p:nvPr/>
        </p:nvSpPr>
        <p:spPr bwMode="auto">
          <a:xfrm>
            <a:off x="6107303" y="13246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44057" name="RECTANGLE44057"/>
          <p:cNvSpPr/>
          <p:nvPr/>
        </p:nvSpPr>
        <p:spPr bwMode="auto">
          <a:xfrm>
            <a:off x="6734175" y="1301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58" name="RECTANGLE44058"/>
          <p:cNvSpPr/>
          <p:nvPr/>
        </p:nvSpPr>
        <p:spPr bwMode="auto">
          <a:xfrm>
            <a:off x="6755003" y="13246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44061" name="RECTANGLE44061"/>
          <p:cNvSpPr/>
          <p:nvPr/>
        </p:nvSpPr>
        <p:spPr bwMode="auto">
          <a:xfrm>
            <a:off x="7381875" y="1301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62" name="RECTANGLE44062"/>
          <p:cNvSpPr/>
          <p:nvPr/>
        </p:nvSpPr>
        <p:spPr bwMode="auto">
          <a:xfrm>
            <a:off x="7428611" y="1324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4065" name="RECTANGLE44065"/>
          <p:cNvSpPr/>
          <p:nvPr/>
        </p:nvSpPr>
        <p:spPr bwMode="auto">
          <a:xfrm>
            <a:off x="8029575" y="1301750"/>
            <a:ext cx="673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66" name="RECTANGLE44066"/>
          <p:cNvSpPr/>
          <p:nvPr/>
        </p:nvSpPr>
        <p:spPr bwMode="auto">
          <a:xfrm>
            <a:off x="8084489" y="1324610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44069" name="RECTANGLE44069"/>
          <p:cNvSpPr/>
          <p:nvPr/>
        </p:nvSpPr>
        <p:spPr bwMode="auto">
          <a:xfrm>
            <a:off x="8728075" y="1301750"/>
            <a:ext cx="495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70" name="RECTANGLE44070"/>
          <p:cNvSpPr/>
          <p:nvPr/>
        </p:nvSpPr>
        <p:spPr bwMode="auto">
          <a:xfrm>
            <a:off x="8776995" y="13246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44073" name="RECTANGLE44073"/>
          <p:cNvSpPr/>
          <p:nvPr/>
        </p:nvSpPr>
        <p:spPr bwMode="auto">
          <a:xfrm>
            <a:off x="9248775" y="1301750"/>
            <a:ext cx="495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74" name="RECTANGLE44074"/>
          <p:cNvSpPr/>
          <p:nvPr/>
        </p:nvSpPr>
        <p:spPr bwMode="auto">
          <a:xfrm>
            <a:off x="9297695" y="13246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44077" name="RECTANGLE44077"/>
          <p:cNvSpPr/>
          <p:nvPr/>
        </p:nvSpPr>
        <p:spPr bwMode="auto">
          <a:xfrm>
            <a:off x="9769475" y="1301750"/>
            <a:ext cx="609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078" name="RECTANGLE44078"/>
          <p:cNvSpPr/>
          <p:nvPr/>
        </p:nvSpPr>
        <p:spPr bwMode="auto">
          <a:xfrm>
            <a:off x="9809861" y="1324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4081" name="RECTANGLE44081"/>
          <p:cNvSpPr/>
          <p:nvPr/>
        </p:nvSpPr>
        <p:spPr bwMode="auto">
          <a:xfrm>
            <a:off x="384365" y="1494434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</a:t>
            </a:r>
            <a:endParaRPr/>
          </a:p>
        </p:txBody>
      </p:sp>
      <p:sp>
        <p:nvSpPr>
          <p:cNvPr id="44084" name="RECTANGLE44084"/>
          <p:cNvSpPr/>
          <p:nvPr/>
        </p:nvSpPr>
        <p:spPr bwMode="auto">
          <a:xfrm>
            <a:off x="707517" y="1494434"/>
            <a:ext cx="7835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BANGALORE (IN)</a:t>
            </a:r>
            <a:endParaRPr/>
          </a:p>
        </p:txBody>
      </p:sp>
      <p:sp>
        <p:nvSpPr>
          <p:cNvPr id="44087" name="RECTANGLE44087"/>
          <p:cNvSpPr/>
          <p:nvPr/>
        </p:nvSpPr>
        <p:spPr bwMode="auto">
          <a:xfrm>
            <a:off x="707517" y="1602473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4090" name="RECTANGLE44090"/>
          <p:cNvSpPr/>
          <p:nvPr/>
        </p:nvSpPr>
        <p:spPr bwMode="auto">
          <a:xfrm>
            <a:off x="1809242" y="1503959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4093" name="RECTANGLE44093"/>
          <p:cNvSpPr/>
          <p:nvPr/>
        </p:nvSpPr>
        <p:spPr bwMode="auto">
          <a:xfrm>
            <a:off x="3431832" y="1503959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2 952</a:t>
            </a:r>
            <a:endParaRPr/>
          </a:p>
        </p:txBody>
      </p:sp>
      <p:sp>
        <p:nvSpPr>
          <p:cNvPr id="44096" name="RECTANGLE44096"/>
          <p:cNvSpPr/>
          <p:nvPr/>
        </p:nvSpPr>
        <p:spPr bwMode="auto">
          <a:xfrm>
            <a:off x="4457891" y="150395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099" name="RECTANGLE44099"/>
          <p:cNvSpPr/>
          <p:nvPr/>
        </p:nvSpPr>
        <p:spPr bwMode="auto">
          <a:xfrm>
            <a:off x="4884331" y="150395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4102" name="RECTANGLE44102"/>
          <p:cNvSpPr/>
          <p:nvPr/>
        </p:nvSpPr>
        <p:spPr bwMode="auto">
          <a:xfrm>
            <a:off x="5784634" y="150395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4105" name="RECTANGLE44105"/>
          <p:cNvSpPr/>
          <p:nvPr/>
        </p:nvSpPr>
        <p:spPr bwMode="auto">
          <a:xfrm>
            <a:off x="6527991" y="150395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4108" name="RECTANGLE44108"/>
          <p:cNvSpPr/>
          <p:nvPr/>
        </p:nvSpPr>
        <p:spPr bwMode="auto">
          <a:xfrm>
            <a:off x="7175691" y="150395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111" name="RECTANGLE44111"/>
          <p:cNvSpPr/>
          <p:nvPr/>
        </p:nvSpPr>
        <p:spPr bwMode="auto">
          <a:xfrm>
            <a:off x="7614831" y="150395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4114" name="RECTANGLE44114"/>
          <p:cNvSpPr/>
          <p:nvPr/>
        </p:nvSpPr>
        <p:spPr bwMode="auto">
          <a:xfrm>
            <a:off x="8426234" y="150395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4117" name="RECTANGLE44117"/>
          <p:cNvSpPr/>
          <p:nvPr/>
        </p:nvSpPr>
        <p:spPr bwMode="auto">
          <a:xfrm>
            <a:off x="8842032" y="1503959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1 476</a:t>
            </a:r>
            <a:endParaRPr/>
          </a:p>
        </p:txBody>
      </p:sp>
      <p:sp>
        <p:nvSpPr>
          <p:cNvPr id="44120" name="RECTANGLE44120"/>
          <p:cNvSpPr/>
          <p:nvPr/>
        </p:nvSpPr>
        <p:spPr bwMode="auto">
          <a:xfrm>
            <a:off x="9563291" y="150395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123" name="RECTANGLE44123"/>
          <p:cNvSpPr/>
          <p:nvPr/>
        </p:nvSpPr>
        <p:spPr bwMode="auto">
          <a:xfrm>
            <a:off x="9989731" y="150395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4126" name="RECTANGLE44126"/>
          <p:cNvSpPr/>
          <p:nvPr/>
        </p:nvSpPr>
        <p:spPr bwMode="auto">
          <a:xfrm>
            <a:off x="1730375" y="1615808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127" name="RECTANGLE44127"/>
          <p:cNvSpPr/>
          <p:nvPr/>
        </p:nvSpPr>
        <p:spPr bwMode="auto">
          <a:xfrm>
            <a:off x="2342794" y="1675498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4130" name="RECTANGLE44130"/>
          <p:cNvSpPr/>
          <p:nvPr/>
        </p:nvSpPr>
        <p:spPr bwMode="auto">
          <a:xfrm>
            <a:off x="3000375" y="1615808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131" name="RECTANGLE44131"/>
          <p:cNvSpPr/>
          <p:nvPr/>
        </p:nvSpPr>
        <p:spPr bwMode="auto">
          <a:xfrm>
            <a:off x="3399701" y="1662798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2 952</a:t>
            </a:r>
            <a:endParaRPr/>
          </a:p>
        </p:txBody>
      </p:sp>
      <p:sp>
        <p:nvSpPr>
          <p:cNvPr id="44134" name="RECTANGLE44134"/>
          <p:cNvSpPr/>
          <p:nvPr/>
        </p:nvSpPr>
        <p:spPr bwMode="auto">
          <a:xfrm>
            <a:off x="3825875" y="1615808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135" name="RECTANGLE44135"/>
          <p:cNvSpPr/>
          <p:nvPr/>
        </p:nvSpPr>
        <p:spPr bwMode="auto">
          <a:xfrm>
            <a:off x="4444873" y="1662798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138" name="RECTANGLE44138"/>
          <p:cNvSpPr/>
          <p:nvPr/>
        </p:nvSpPr>
        <p:spPr bwMode="auto">
          <a:xfrm>
            <a:off x="4651375" y="1615808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139" name="RECTANGLE44139"/>
          <p:cNvSpPr/>
          <p:nvPr/>
        </p:nvSpPr>
        <p:spPr bwMode="auto">
          <a:xfrm>
            <a:off x="4840643" y="1662798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4142" name="RECTANGLE44142"/>
          <p:cNvSpPr/>
          <p:nvPr/>
        </p:nvSpPr>
        <p:spPr bwMode="auto">
          <a:xfrm>
            <a:off x="5286375" y="1615808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143" name="RECTANGLE44143"/>
          <p:cNvSpPr/>
          <p:nvPr/>
        </p:nvSpPr>
        <p:spPr bwMode="auto">
          <a:xfrm>
            <a:off x="5754281" y="1662798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4146" name="RECTANGLE44146"/>
          <p:cNvSpPr/>
          <p:nvPr/>
        </p:nvSpPr>
        <p:spPr bwMode="auto">
          <a:xfrm>
            <a:off x="6073775" y="1615808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147" name="RECTANGLE44147"/>
          <p:cNvSpPr/>
          <p:nvPr/>
        </p:nvSpPr>
        <p:spPr bwMode="auto">
          <a:xfrm>
            <a:off x="6514973" y="1662798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4150" name="RECTANGLE44150"/>
          <p:cNvSpPr/>
          <p:nvPr/>
        </p:nvSpPr>
        <p:spPr bwMode="auto">
          <a:xfrm>
            <a:off x="6721475" y="1615808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151" name="RECTANGLE44151"/>
          <p:cNvSpPr/>
          <p:nvPr/>
        </p:nvSpPr>
        <p:spPr bwMode="auto">
          <a:xfrm>
            <a:off x="7162673" y="1662798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154" name="RECTANGLE44154"/>
          <p:cNvSpPr/>
          <p:nvPr/>
        </p:nvSpPr>
        <p:spPr bwMode="auto">
          <a:xfrm>
            <a:off x="7369175" y="1615808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155" name="RECTANGLE44155"/>
          <p:cNvSpPr/>
          <p:nvPr/>
        </p:nvSpPr>
        <p:spPr bwMode="auto">
          <a:xfrm>
            <a:off x="7571143" y="1662798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4158" name="RECTANGLE44158"/>
          <p:cNvSpPr/>
          <p:nvPr/>
        </p:nvSpPr>
        <p:spPr bwMode="auto">
          <a:xfrm>
            <a:off x="8016875" y="1615808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159" name="RECTANGLE44159"/>
          <p:cNvSpPr/>
          <p:nvPr/>
        </p:nvSpPr>
        <p:spPr bwMode="auto">
          <a:xfrm>
            <a:off x="8395881" y="1662798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4162" name="RECTANGLE44162"/>
          <p:cNvSpPr/>
          <p:nvPr/>
        </p:nvSpPr>
        <p:spPr bwMode="auto">
          <a:xfrm>
            <a:off x="8715375" y="1615808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163" name="RECTANGLE44163"/>
          <p:cNvSpPr/>
          <p:nvPr/>
        </p:nvSpPr>
        <p:spPr bwMode="auto">
          <a:xfrm>
            <a:off x="8809901" y="1662798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1 476</a:t>
            </a:r>
            <a:endParaRPr/>
          </a:p>
        </p:txBody>
      </p:sp>
      <p:sp>
        <p:nvSpPr>
          <p:cNvPr id="44166" name="RECTANGLE44166"/>
          <p:cNvSpPr/>
          <p:nvPr/>
        </p:nvSpPr>
        <p:spPr bwMode="auto">
          <a:xfrm>
            <a:off x="9236075" y="1615808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167" name="RECTANGLE44167"/>
          <p:cNvSpPr/>
          <p:nvPr/>
        </p:nvSpPr>
        <p:spPr bwMode="auto">
          <a:xfrm>
            <a:off x="9550273" y="1662798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170" name="RECTANGLE44170"/>
          <p:cNvSpPr/>
          <p:nvPr/>
        </p:nvSpPr>
        <p:spPr bwMode="auto">
          <a:xfrm>
            <a:off x="9756775" y="1615808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171" name="RECTANGLE44171"/>
          <p:cNvSpPr/>
          <p:nvPr/>
        </p:nvSpPr>
        <p:spPr bwMode="auto">
          <a:xfrm>
            <a:off x="9926993" y="1662798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4174" name="RECTANGLE44174"/>
          <p:cNvSpPr/>
          <p:nvPr/>
        </p:nvSpPr>
        <p:spPr bwMode="auto">
          <a:xfrm>
            <a:off x="384365" y="1837512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</a:t>
            </a:r>
            <a:endParaRPr/>
          </a:p>
        </p:txBody>
      </p:sp>
      <p:sp>
        <p:nvSpPr>
          <p:cNvPr id="44177" name="RECTANGLE44177"/>
          <p:cNvSpPr/>
          <p:nvPr/>
        </p:nvSpPr>
        <p:spPr bwMode="auto">
          <a:xfrm>
            <a:off x="707517" y="1837512"/>
            <a:ext cx="62068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BEIJING (CN)</a:t>
            </a:r>
            <a:endParaRPr/>
          </a:p>
        </p:txBody>
      </p:sp>
      <p:sp>
        <p:nvSpPr>
          <p:cNvPr id="44180" name="RECTANGLE44180"/>
          <p:cNvSpPr/>
          <p:nvPr/>
        </p:nvSpPr>
        <p:spPr bwMode="auto">
          <a:xfrm>
            <a:off x="707517" y="1945551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4183" name="RECTANGLE44183"/>
          <p:cNvSpPr/>
          <p:nvPr/>
        </p:nvSpPr>
        <p:spPr bwMode="auto">
          <a:xfrm>
            <a:off x="1809242" y="1847037"/>
            <a:ext cx="73972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CHINA</a:t>
            </a:r>
            <a:endParaRPr/>
          </a:p>
        </p:txBody>
      </p:sp>
      <p:sp>
        <p:nvSpPr>
          <p:cNvPr id="44186" name="RECTANGLE44186"/>
          <p:cNvSpPr/>
          <p:nvPr/>
        </p:nvSpPr>
        <p:spPr bwMode="auto">
          <a:xfrm>
            <a:off x="3431832" y="1847037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1 137</a:t>
            </a:r>
            <a:endParaRPr/>
          </a:p>
        </p:txBody>
      </p:sp>
      <p:sp>
        <p:nvSpPr>
          <p:cNvPr id="44189" name="RECTANGLE44189"/>
          <p:cNvSpPr/>
          <p:nvPr/>
        </p:nvSpPr>
        <p:spPr bwMode="auto">
          <a:xfrm>
            <a:off x="4457891" y="184703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192" name="RECTANGLE44192"/>
          <p:cNvSpPr/>
          <p:nvPr/>
        </p:nvSpPr>
        <p:spPr bwMode="auto">
          <a:xfrm>
            <a:off x="4884331" y="1847037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4195" name="RECTANGLE44195"/>
          <p:cNvSpPr/>
          <p:nvPr/>
        </p:nvSpPr>
        <p:spPr bwMode="auto">
          <a:xfrm>
            <a:off x="5784634" y="184703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4198" name="RECTANGLE44198"/>
          <p:cNvSpPr/>
          <p:nvPr/>
        </p:nvSpPr>
        <p:spPr bwMode="auto">
          <a:xfrm>
            <a:off x="6527991" y="184703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4201" name="RECTANGLE44201"/>
          <p:cNvSpPr/>
          <p:nvPr/>
        </p:nvSpPr>
        <p:spPr bwMode="auto">
          <a:xfrm>
            <a:off x="7175691" y="184703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204" name="RECTANGLE44204"/>
          <p:cNvSpPr/>
          <p:nvPr/>
        </p:nvSpPr>
        <p:spPr bwMode="auto">
          <a:xfrm>
            <a:off x="7614831" y="1847037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4207" name="RECTANGLE44207"/>
          <p:cNvSpPr/>
          <p:nvPr/>
        </p:nvSpPr>
        <p:spPr bwMode="auto">
          <a:xfrm>
            <a:off x="8426234" y="184703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210" name="RECTANGLE44210"/>
          <p:cNvSpPr/>
          <p:nvPr/>
        </p:nvSpPr>
        <p:spPr bwMode="auto">
          <a:xfrm>
            <a:off x="8842032" y="1847037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1 137</a:t>
            </a:r>
            <a:endParaRPr/>
          </a:p>
        </p:txBody>
      </p:sp>
      <p:sp>
        <p:nvSpPr>
          <p:cNvPr id="44213" name="RECTANGLE44213"/>
          <p:cNvSpPr/>
          <p:nvPr/>
        </p:nvSpPr>
        <p:spPr bwMode="auto">
          <a:xfrm>
            <a:off x="9563291" y="184703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216" name="RECTANGLE44216"/>
          <p:cNvSpPr/>
          <p:nvPr/>
        </p:nvSpPr>
        <p:spPr bwMode="auto">
          <a:xfrm>
            <a:off x="9989731" y="1847037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4219" name="RECTANGLE44219"/>
          <p:cNvSpPr/>
          <p:nvPr/>
        </p:nvSpPr>
        <p:spPr bwMode="auto">
          <a:xfrm>
            <a:off x="1809242" y="1990001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4222" name="RECTANGLE44222"/>
          <p:cNvSpPr/>
          <p:nvPr/>
        </p:nvSpPr>
        <p:spPr bwMode="auto">
          <a:xfrm>
            <a:off x="3431832" y="1990001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1 679</a:t>
            </a:r>
            <a:endParaRPr/>
          </a:p>
        </p:txBody>
      </p:sp>
      <p:sp>
        <p:nvSpPr>
          <p:cNvPr id="44225" name="RECTANGLE44225"/>
          <p:cNvSpPr/>
          <p:nvPr/>
        </p:nvSpPr>
        <p:spPr bwMode="auto">
          <a:xfrm>
            <a:off x="4257332" y="1990001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5 268</a:t>
            </a:r>
            <a:endParaRPr/>
          </a:p>
        </p:txBody>
      </p:sp>
      <p:sp>
        <p:nvSpPr>
          <p:cNvPr id="44228" name="RECTANGLE44228"/>
          <p:cNvSpPr/>
          <p:nvPr/>
        </p:nvSpPr>
        <p:spPr bwMode="auto">
          <a:xfrm>
            <a:off x="4900422" y="1990001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-68%</a:t>
            </a:r>
            <a:endParaRPr/>
          </a:p>
        </p:txBody>
      </p:sp>
      <p:sp>
        <p:nvSpPr>
          <p:cNvPr id="44231" name="RECTANGLE44231"/>
          <p:cNvSpPr/>
          <p:nvPr/>
        </p:nvSpPr>
        <p:spPr bwMode="auto">
          <a:xfrm>
            <a:off x="5784634" y="199000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4234" name="RECTANGLE44234"/>
          <p:cNvSpPr/>
          <p:nvPr/>
        </p:nvSpPr>
        <p:spPr bwMode="auto">
          <a:xfrm>
            <a:off x="6527991" y="19900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4237" name="RECTANGLE44237"/>
          <p:cNvSpPr/>
          <p:nvPr/>
        </p:nvSpPr>
        <p:spPr bwMode="auto">
          <a:xfrm>
            <a:off x="7175691" y="19900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4240" name="RECTANGLE44240"/>
          <p:cNvSpPr/>
          <p:nvPr/>
        </p:nvSpPr>
        <p:spPr bwMode="auto">
          <a:xfrm>
            <a:off x="7630922" y="1990001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-75%</a:t>
            </a:r>
            <a:endParaRPr/>
          </a:p>
        </p:txBody>
      </p:sp>
      <p:sp>
        <p:nvSpPr>
          <p:cNvPr id="44243" name="RECTANGLE44243"/>
          <p:cNvSpPr/>
          <p:nvPr/>
        </p:nvSpPr>
        <p:spPr bwMode="auto">
          <a:xfrm>
            <a:off x="8426234" y="199000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246" name="RECTANGLE44246"/>
          <p:cNvSpPr/>
          <p:nvPr/>
        </p:nvSpPr>
        <p:spPr bwMode="auto">
          <a:xfrm>
            <a:off x="8842032" y="1990001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1 679</a:t>
            </a:r>
            <a:endParaRPr/>
          </a:p>
        </p:txBody>
      </p:sp>
      <p:sp>
        <p:nvSpPr>
          <p:cNvPr id="44249" name="RECTANGLE44249"/>
          <p:cNvSpPr/>
          <p:nvPr/>
        </p:nvSpPr>
        <p:spPr bwMode="auto">
          <a:xfrm>
            <a:off x="9362732" y="1990001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1 317</a:t>
            </a:r>
            <a:endParaRPr/>
          </a:p>
        </p:txBody>
      </p:sp>
      <p:sp>
        <p:nvSpPr>
          <p:cNvPr id="44252" name="RECTANGLE44252"/>
          <p:cNvSpPr/>
          <p:nvPr/>
        </p:nvSpPr>
        <p:spPr bwMode="auto">
          <a:xfrm>
            <a:off x="10046183" y="1990001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27%</a:t>
            </a:r>
            <a:endParaRPr/>
          </a:p>
        </p:txBody>
      </p:sp>
      <p:sp>
        <p:nvSpPr>
          <p:cNvPr id="44255" name="RECTANGLE44255"/>
          <p:cNvSpPr/>
          <p:nvPr/>
        </p:nvSpPr>
        <p:spPr bwMode="auto">
          <a:xfrm>
            <a:off x="1730375" y="2101850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256" name="RECTANGLE44256"/>
          <p:cNvSpPr/>
          <p:nvPr/>
        </p:nvSpPr>
        <p:spPr bwMode="auto">
          <a:xfrm>
            <a:off x="2342794" y="2161540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4259" name="RECTANGLE44259"/>
          <p:cNvSpPr/>
          <p:nvPr/>
        </p:nvSpPr>
        <p:spPr bwMode="auto">
          <a:xfrm>
            <a:off x="3000375" y="2101850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260" name="RECTANGLE44260"/>
          <p:cNvSpPr/>
          <p:nvPr/>
        </p:nvSpPr>
        <p:spPr bwMode="auto">
          <a:xfrm>
            <a:off x="3399701" y="2148840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2 816</a:t>
            </a:r>
            <a:endParaRPr/>
          </a:p>
        </p:txBody>
      </p:sp>
      <p:sp>
        <p:nvSpPr>
          <p:cNvPr id="44263" name="RECTANGLE44263"/>
          <p:cNvSpPr/>
          <p:nvPr/>
        </p:nvSpPr>
        <p:spPr bwMode="auto">
          <a:xfrm>
            <a:off x="3825875" y="2101850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264" name="RECTANGLE44264"/>
          <p:cNvSpPr/>
          <p:nvPr/>
        </p:nvSpPr>
        <p:spPr bwMode="auto">
          <a:xfrm>
            <a:off x="4225201" y="2148840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5 268</a:t>
            </a:r>
            <a:endParaRPr/>
          </a:p>
        </p:txBody>
      </p:sp>
      <p:sp>
        <p:nvSpPr>
          <p:cNvPr id="44267" name="RECTANGLE44267"/>
          <p:cNvSpPr/>
          <p:nvPr/>
        </p:nvSpPr>
        <p:spPr bwMode="auto">
          <a:xfrm>
            <a:off x="4651375" y="2101850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268" name="RECTANGLE44268"/>
          <p:cNvSpPr/>
          <p:nvPr/>
        </p:nvSpPr>
        <p:spPr bwMode="auto">
          <a:xfrm>
            <a:off x="4861179" y="2148840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-47%</a:t>
            </a:r>
            <a:endParaRPr/>
          </a:p>
        </p:txBody>
      </p:sp>
      <p:sp>
        <p:nvSpPr>
          <p:cNvPr id="44271" name="RECTANGLE44271"/>
          <p:cNvSpPr/>
          <p:nvPr/>
        </p:nvSpPr>
        <p:spPr bwMode="auto">
          <a:xfrm>
            <a:off x="5286375" y="2101850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272" name="RECTANGLE44272"/>
          <p:cNvSpPr/>
          <p:nvPr/>
        </p:nvSpPr>
        <p:spPr bwMode="auto">
          <a:xfrm>
            <a:off x="5754281" y="2148840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4275" name="RECTANGLE44275"/>
          <p:cNvSpPr/>
          <p:nvPr/>
        </p:nvSpPr>
        <p:spPr bwMode="auto">
          <a:xfrm>
            <a:off x="6073775" y="210185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276" name="RECTANGLE44276"/>
          <p:cNvSpPr/>
          <p:nvPr/>
        </p:nvSpPr>
        <p:spPr bwMode="auto">
          <a:xfrm>
            <a:off x="6514973" y="214884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4279" name="RECTANGLE44279"/>
          <p:cNvSpPr/>
          <p:nvPr/>
        </p:nvSpPr>
        <p:spPr bwMode="auto">
          <a:xfrm>
            <a:off x="6721475" y="210185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280" name="RECTANGLE44280"/>
          <p:cNvSpPr/>
          <p:nvPr/>
        </p:nvSpPr>
        <p:spPr bwMode="auto">
          <a:xfrm>
            <a:off x="7162673" y="214884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4283" name="RECTANGLE44283"/>
          <p:cNvSpPr/>
          <p:nvPr/>
        </p:nvSpPr>
        <p:spPr bwMode="auto">
          <a:xfrm>
            <a:off x="7369175" y="210185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284" name="RECTANGLE44284"/>
          <p:cNvSpPr/>
          <p:nvPr/>
        </p:nvSpPr>
        <p:spPr bwMode="auto">
          <a:xfrm>
            <a:off x="7591679" y="2148840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-50%</a:t>
            </a:r>
            <a:endParaRPr/>
          </a:p>
        </p:txBody>
      </p:sp>
      <p:sp>
        <p:nvSpPr>
          <p:cNvPr id="44287" name="RECTANGLE44287"/>
          <p:cNvSpPr/>
          <p:nvPr/>
        </p:nvSpPr>
        <p:spPr bwMode="auto">
          <a:xfrm>
            <a:off x="8016875" y="2101850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288" name="RECTANGLE44288"/>
          <p:cNvSpPr/>
          <p:nvPr/>
        </p:nvSpPr>
        <p:spPr bwMode="auto">
          <a:xfrm>
            <a:off x="8395881" y="2148840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4291" name="RECTANGLE44291"/>
          <p:cNvSpPr/>
          <p:nvPr/>
        </p:nvSpPr>
        <p:spPr bwMode="auto">
          <a:xfrm>
            <a:off x="8715375" y="2101850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292" name="RECTANGLE44292"/>
          <p:cNvSpPr/>
          <p:nvPr/>
        </p:nvSpPr>
        <p:spPr bwMode="auto">
          <a:xfrm>
            <a:off x="8809901" y="2148840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1 408</a:t>
            </a:r>
            <a:endParaRPr/>
          </a:p>
        </p:txBody>
      </p:sp>
      <p:sp>
        <p:nvSpPr>
          <p:cNvPr id="44295" name="RECTANGLE44295"/>
          <p:cNvSpPr/>
          <p:nvPr/>
        </p:nvSpPr>
        <p:spPr bwMode="auto">
          <a:xfrm>
            <a:off x="9236075" y="2101850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296" name="RECTANGLE44296"/>
          <p:cNvSpPr/>
          <p:nvPr/>
        </p:nvSpPr>
        <p:spPr bwMode="auto">
          <a:xfrm>
            <a:off x="9330601" y="2148840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1 317</a:t>
            </a:r>
            <a:endParaRPr/>
          </a:p>
        </p:txBody>
      </p:sp>
      <p:sp>
        <p:nvSpPr>
          <p:cNvPr id="44299" name="RECTANGLE44299"/>
          <p:cNvSpPr/>
          <p:nvPr/>
        </p:nvSpPr>
        <p:spPr bwMode="auto">
          <a:xfrm>
            <a:off x="9756775" y="2101850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300" name="RECTANGLE44300"/>
          <p:cNvSpPr/>
          <p:nvPr/>
        </p:nvSpPr>
        <p:spPr bwMode="auto">
          <a:xfrm>
            <a:off x="10053231" y="2148840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7%</a:t>
            </a:r>
            <a:endParaRPr/>
          </a:p>
        </p:txBody>
      </p:sp>
      <p:sp>
        <p:nvSpPr>
          <p:cNvPr id="44303" name="RECTANGLE44303"/>
          <p:cNvSpPr/>
          <p:nvPr/>
        </p:nvSpPr>
        <p:spPr bwMode="auto">
          <a:xfrm>
            <a:off x="384365" y="2323554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</a:t>
            </a:r>
            <a:endParaRPr/>
          </a:p>
        </p:txBody>
      </p:sp>
      <p:sp>
        <p:nvSpPr>
          <p:cNvPr id="44306" name="RECTANGLE44306"/>
          <p:cNvSpPr/>
          <p:nvPr/>
        </p:nvSpPr>
        <p:spPr bwMode="auto">
          <a:xfrm>
            <a:off x="707517" y="2323554"/>
            <a:ext cx="66309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BOLOGNA (IT)</a:t>
            </a:r>
            <a:endParaRPr/>
          </a:p>
        </p:txBody>
      </p:sp>
      <p:sp>
        <p:nvSpPr>
          <p:cNvPr id="44309" name="RECTANGLE44309"/>
          <p:cNvSpPr/>
          <p:nvPr/>
        </p:nvSpPr>
        <p:spPr bwMode="auto">
          <a:xfrm>
            <a:off x="707517" y="2431593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4312" name="RECTANGLE44312"/>
          <p:cNvSpPr/>
          <p:nvPr/>
        </p:nvSpPr>
        <p:spPr bwMode="auto">
          <a:xfrm>
            <a:off x="1809242" y="2333079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4315" name="RECTANGLE44315"/>
          <p:cNvSpPr/>
          <p:nvPr/>
        </p:nvSpPr>
        <p:spPr bwMode="auto">
          <a:xfrm>
            <a:off x="3431832" y="2333079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2 433</a:t>
            </a:r>
            <a:endParaRPr/>
          </a:p>
        </p:txBody>
      </p:sp>
      <p:sp>
        <p:nvSpPr>
          <p:cNvPr id="44318" name="RECTANGLE44318"/>
          <p:cNvSpPr/>
          <p:nvPr/>
        </p:nvSpPr>
        <p:spPr bwMode="auto">
          <a:xfrm>
            <a:off x="4344988" y="233307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290</a:t>
            </a:r>
            <a:endParaRPr/>
          </a:p>
        </p:txBody>
      </p:sp>
      <p:sp>
        <p:nvSpPr>
          <p:cNvPr id="44321" name="RECTANGLE44321"/>
          <p:cNvSpPr/>
          <p:nvPr/>
        </p:nvSpPr>
        <p:spPr bwMode="auto">
          <a:xfrm>
            <a:off x="4884331" y="233307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740%</a:t>
            </a:r>
            <a:endParaRPr/>
          </a:p>
        </p:txBody>
      </p:sp>
      <p:sp>
        <p:nvSpPr>
          <p:cNvPr id="44324" name="RECTANGLE44324"/>
          <p:cNvSpPr/>
          <p:nvPr/>
        </p:nvSpPr>
        <p:spPr bwMode="auto">
          <a:xfrm>
            <a:off x="5784634" y="233307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4327" name="RECTANGLE44327"/>
          <p:cNvSpPr/>
          <p:nvPr/>
        </p:nvSpPr>
        <p:spPr bwMode="auto">
          <a:xfrm>
            <a:off x="6527991" y="23330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</a:t>
            </a:r>
            <a:endParaRPr/>
          </a:p>
        </p:txBody>
      </p:sp>
      <p:sp>
        <p:nvSpPr>
          <p:cNvPr id="44330" name="RECTANGLE44330"/>
          <p:cNvSpPr/>
          <p:nvPr/>
        </p:nvSpPr>
        <p:spPr bwMode="auto">
          <a:xfrm>
            <a:off x="7175691" y="23330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4333" name="RECTANGLE44333"/>
          <p:cNvSpPr/>
          <p:nvPr/>
        </p:nvSpPr>
        <p:spPr bwMode="auto">
          <a:xfrm>
            <a:off x="7614831" y="233307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600%</a:t>
            </a:r>
            <a:endParaRPr/>
          </a:p>
        </p:txBody>
      </p:sp>
      <p:sp>
        <p:nvSpPr>
          <p:cNvPr id="44336" name="RECTANGLE44336"/>
          <p:cNvSpPr/>
          <p:nvPr/>
        </p:nvSpPr>
        <p:spPr bwMode="auto">
          <a:xfrm>
            <a:off x="8426234" y="233307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4339" name="RECTANGLE44339"/>
          <p:cNvSpPr/>
          <p:nvPr/>
        </p:nvSpPr>
        <p:spPr bwMode="auto">
          <a:xfrm>
            <a:off x="8929688" y="233307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348</a:t>
            </a:r>
            <a:endParaRPr/>
          </a:p>
        </p:txBody>
      </p:sp>
      <p:sp>
        <p:nvSpPr>
          <p:cNvPr id="44342" name="RECTANGLE44342"/>
          <p:cNvSpPr/>
          <p:nvPr/>
        </p:nvSpPr>
        <p:spPr bwMode="auto">
          <a:xfrm>
            <a:off x="9450388" y="233307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290</a:t>
            </a:r>
            <a:endParaRPr/>
          </a:p>
        </p:txBody>
      </p:sp>
      <p:sp>
        <p:nvSpPr>
          <p:cNvPr id="44345" name="RECTANGLE44345"/>
          <p:cNvSpPr/>
          <p:nvPr/>
        </p:nvSpPr>
        <p:spPr bwMode="auto">
          <a:xfrm>
            <a:off x="10046183" y="2333079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20%</a:t>
            </a:r>
            <a:endParaRPr/>
          </a:p>
        </p:txBody>
      </p:sp>
      <p:sp>
        <p:nvSpPr>
          <p:cNvPr id="44348" name="RECTANGLE44348"/>
          <p:cNvSpPr/>
          <p:nvPr/>
        </p:nvSpPr>
        <p:spPr bwMode="auto">
          <a:xfrm>
            <a:off x="1730375" y="2444928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349" name="RECTANGLE44349"/>
          <p:cNvSpPr/>
          <p:nvPr/>
        </p:nvSpPr>
        <p:spPr bwMode="auto">
          <a:xfrm>
            <a:off x="2342794" y="2504618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4352" name="RECTANGLE44352"/>
          <p:cNvSpPr/>
          <p:nvPr/>
        </p:nvSpPr>
        <p:spPr bwMode="auto">
          <a:xfrm>
            <a:off x="3000375" y="2444928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353" name="RECTANGLE44353"/>
          <p:cNvSpPr/>
          <p:nvPr/>
        </p:nvSpPr>
        <p:spPr bwMode="auto">
          <a:xfrm>
            <a:off x="3399701" y="2491918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2 433</a:t>
            </a:r>
            <a:endParaRPr/>
          </a:p>
        </p:txBody>
      </p:sp>
      <p:sp>
        <p:nvSpPr>
          <p:cNvPr id="44356" name="RECTANGLE44356"/>
          <p:cNvSpPr/>
          <p:nvPr/>
        </p:nvSpPr>
        <p:spPr bwMode="auto">
          <a:xfrm>
            <a:off x="3825875" y="2444928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357" name="RECTANGLE44357"/>
          <p:cNvSpPr/>
          <p:nvPr/>
        </p:nvSpPr>
        <p:spPr bwMode="auto">
          <a:xfrm>
            <a:off x="4318635" y="2491918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290</a:t>
            </a:r>
            <a:endParaRPr/>
          </a:p>
        </p:txBody>
      </p:sp>
      <p:sp>
        <p:nvSpPr>
          <p:cNvPr id="44360" name="RECTANGLE44360"/>
          <p:cNvSpPr/>
          <p:nvPr/>
        </p:nvSpPr>
        <p:spPr bwMode="auto">
          <a:xfrm>
            <a:off x="4651375" y="2444928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361" name="RECTANGLE44361"/>
          <p:cNvSpPr/>
          <p:nvPr/>
        </p:nvSpPr>
        <p:spPr bwMode="auto">
          <a:xfrm>
            <a:off x="4840643" y="2491918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740%</a:t>
            </a:r>
            <a:endParaRPr/>
          </a:p>
        </p:txBody>
      </p:sp>
      <p:sp>
        <p:nvSpPr>
          <p:cNvPr id="44364" name="RECTANGLE44364"/>
          <p:cNvSpPr/>
          <p:nvPr/>
        </p:nvSpPr>
        <p:spPr bwMode="auto">
          <a:xfrm>
            <a:off x="5286375" y="2444928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365" name="RECTANGLE44365"/>
          <p:cNvSpPr/>
          <p:nvPr/>
        </p:nvSpPr>
        <p:spPr bwMode="auto">
          <a:xfrm>
            <a:off x="5754281" y="2491918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4368" name="RECTANGLE44368"/>
          <p:cNvSpPr/>
          <p:nvPr/>
        </p:nvSpPr>
        <p:spPr bwMode="auto">
          <a:xfrm>
            <a:off x="6073775" y="2444928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369" name="RECTANGLE44369"/>
          <p:cNvSpPr/>
          <p:nvPr/>
        </p:nvSpPr>
        <p:spPr bwMode="auto">
          <a:xfrm>
            <a:off x="6514973" y="2491918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</a:t>
            </a:r>
            <a:endParaRPr/>
          </a:p>
        </p:txBody>
      </p:sp>
      <p:sp>
        <p:nvSpPr>
          <p:cNvPr id="44372" name="RECTANGLE44372"/>
          <p:cNvSpPr/>
          <p:nvPr/>
        </p:nvSpPr>
        <p:spPr bwMode="auto">
          <a:xfrm>
            <a:off x="6721475" y="2444928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373" name="RECTANGLE44373"/>
          <p:cNvSpPr/>
          <p:nvPr/>
        </p:nvSpPr>
        <p:spPr bwMode="auto">
          <a:xfrm>
            <a:off x="7162673" y="2491918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4376" name="RECTANGLE44376"/>
          <p:cNvSpPr/>
          <p:nvPr/>
        </p:nvSpPr>
        <p:spPr bwMode="auto">
          <a:xfrm>
            <a:off x="7369175" y="2444928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377" name="RECTANGLE44377"/>
          <p:cNvSpPr/>
          <p:nvPr/>
        </p:nvSpPr>
        <p:spPr bwMode="auto">
          <a:xfrm>
            <a:off x="7571143" y="2491918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600%</a:t>
            </a:r>
            <a:endParaRPr/>
          </a:p>
        </p:txBody>
      </p:sp>
      <p:sp>
        <p:nvSpPr>
          <p:cNvPr id="44380" name="RECTANGLE44380"/>
          <p:cNvSpPr/>
          <p:nvPr/>
        </p:nvSpPr>
        <p:spPr bwMode="auto">
          <a:xfrm>
            <a:off x="8016875" y="2444928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381" name="RECTANGLE44381"/>
          <p:cNvSpPr/>
          <p:nvPr/>
        </p:nvSpPr>
        <p:spPr bwMode="auto">
          <a:xfrm>
            <a:off x="8395881" y="2491918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4384" name="RECTANGLE44384"/>
          <p:cNvSpPr/>
          <p:nvPr/>
        </p:nvSpPr>
        <p:spPr bwMode="auto">
          <a:xfrm>
            <a:off x="8715375" y="2444928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385" name="RECTANGLE44385"/>
          <p:cNvSpPr/>
          <p:nvPr/>
        </p:nvSpPr>
        <p:spPr bwMode="auto">
          <a:xfrm>
            <a:off x="8903335" y="2491918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348</a:t>
            </a:r>
            <a:endParaRPr/>
          </a:p>
        </p:txBody>
      </p:sp>
      <p:sp>
        <p:nvSpPr>
          <p:cNvPr id="44388" name="RECTANGLE44388"/>
          <p:cNvSpPr/>
          <p:nvPr/>
        </p:nvSpPr>
        <p:spPr bwMode="auto">
          <a:xfrm>
            <a:off x="9236075" y="2444928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389" name="RECTANGLE44389"/>
          <p:cNvSpPr/>
          <p:nvPr/>
        </p:nvSpPr>
        <p:spPr bwMode="auto">
          <a:xfrm>
            <a:off x="9424035" y="2491918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290</a:t>
            </a:r>
            <a:endParaRPr/>
          </a:p>
        </p:txBody>
      </p:sp>
      <p:sp>
        <p:nvSpPr>
          <p:cNvPr id="44392" name="RECTANGLE44392"/>
          <p:cNvSpPr/>
          <p:nvPr/>
        </p:nvSpPr>
        <p:spPr bwMode="auto">
          <a:xfrm>
            <a:off x="9756775" y="2444928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393" name="RECTANGLE44393"/>
          <p:cNvSpPr/>
          <p:nvPr/>
        </p:nvSpPr>
        <p:spPr bwMode="auto">
          <a:xfrm>
            <a:off x="9990112" y="2491918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20%</a:t>
            </a:r>
            <a:endParaRPr/>
          </a:p>
        </p:txBody>
      </p:sp>
      <p:sp>
        <p:nvSpPr>
          <p:cNvPr id="44396" name="RECTANGLE44396"/>
          <p:cNvSpPr/>
          <p:nvPr/>
        </p:nvSpPr>
        <p:spPr bwMode="auto">
          <a:xfrm>
            <a:off x="384365" y="2666632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</a:t>
            </a:r>
            <a:endParaRPr/>
          </a:p>
        </p:txBody>
      </p:sp>
      <p:sp>
        <p:nvSpPr>
          <p:cNvPr id="44399" name="RECTANGLE44399"/>
          <p:cNvSpPr/>
          <p:nvPr/>
        </p:nvSpPr>
        <p:spPr bwMode="auto">
          <a:xfrm>
            <a:off x="707517" y="2666632"/>
            <a:ext cx="75821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COLUMBUS (US)</a:t>
            </a:r>
            <a:endParaRPr/>
          </a:p>
        </p:txBody>
      </p:sp>
      <p:sp>
        <p:nvSpPr>
          <p:cNvPr id="44402" name="RECTANGLE44402"/>
          <p:cNvSpPr/>
          <p:nvPr/>
        </p:nvSpPr>
        <p:spPr bwMode="auto">
          <a:xfrm>
            <a:off x="707517" y="2774671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4405" name="RECTANGLE44405"/>
          <p:cNvSpPr/>
          <p:nvPr/>
        </p:nvSpPr>
        <p:spPr bwMode="auto">
          <a:xfrm>
            <a:off x="1809242" y="2676157"/>
            <a:ext cx="7666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AMERICAN </a:t>
            </a:r>
            <a:endParaRPr/>
          </a:p>
        </p:txBody>
      </p:sp>
      <p:sp>
        <p:nvSpPr>
          <p:cNvPr id="44408" name="RECTANGLE44408"/>
          <p:cNvSpPr/>
          <p:nvPr/>
        </p:nvSpPr>
        <p:spPr bwMode="auto">
          <a:xfrm>
            <a:off x="1809242" y="2784196"/>
            <a:ext cx="44270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AIRLINES</a:t>
            </a:r>
            <a:endParaRPr/>
          </a:p>
        </p:txBody>
      </p:sp>
      <p:sp>
        <p:nvSpPr>
          <p:cNvPr id="44411" name="RECTANGLE44411"/>
          <p:cNvSpPr/>
          <p:nvPr/>
        </p:nvSpPr>
        <p:spPr bwMode="auto">
          <a:xfrm>
            <a:off x="3519488" y="267615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798</a:t>
            </a:r>
            <a:endParaRPr/>
          </a:p>
        </p:txBody>
      </p:sp>
      <p:sp>
        <p:nvSpPr>
          <p:cNvPr id="44414" name="RECTANGLE44414"/>
          <p:cNvSpPr/>
          <p:nvPr/>
        </p:nvSpPr>
        <p:spPr bwMode="auto">
          <a:xfrm>
            <a:off x="4457891" y="267615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417" name="RECTANGLE44417"/>
          <p:cNvSpPr/>
          <p:nvPr/>
        </p:nvSpPr>
        <p:spPr bwMode="auto">
          <a:xfrm>
            <a:off x="4884331" y="2676157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4420" name="RECTANGLE44420"/>
          <p:cNvSpPr/>
          <p:nvPr/>
        </p:nvSpPr>
        <p:spPr bwMode="auto">
          <a:xfrm>
            <a:off x="5784634" y="267615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423" name="RECTANGLE44423"/>
          <p:cNvSpPr/>
          <p:nvPr/>
        </p:nvSpPr>
        <p:spPr bwMode="auto">
          <a:xfrm>
            <a:off x="6527991" y="267615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4426" name="RECTANGLE44426"/>
          <p:cNvSpPr/>
          <p:nvPr/>
        </p:nvSpPr>
        <p:spPr bwMode="auto">
          <a:xfrm>
            <a:off x="7175691" y="267615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429" name="RECTANGLE44429"/>
          <p:cNvSpPr/>
          <p:nvPr/>
        </p:nvSpPr>
        <p:spPr bwMode="auto">
          <a:xfrm>
            <a:off x="7614831" y="2676157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4432" name="RECTANGLE44432"/>
          <p:cNvSpPr/>
          <p:nvPr/>
        </p:nvSpPr>
        <p:spPr bwMode="auto">
          <a:xfrm>
            <a:off x="8426234" y="267615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435" name="RECTANGLE44435"/>
          <p:cNvSpPr/>
          <p:nvPr/>
        </p:nvSpPr>
        <p:spPr bwMode="auto">
          <a:xfrm>
            <a:off x="8929688" y="267615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798</a:t>
            </a:r>
            <a:endParaRPr/>
          </a:p>
        </p:txBody>
      </p:sp>
      <p:sp>
        <p:nvSpPr>
          <p:cNvPr id="44438" name="RECTANGLE44438"/>
          <p:cNvSpPr/>
          <p:nvPr/>
        </p:nvSpPr>
        <p:spPr bwMode="auto">
          <a:xfrm>
            <a:off x="9563291" y="267615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441" name="RECTANGLE44441"/>
          <p:cNvSpPr/>
          <p:nvPr/>
        </p:nvSpPr>
        <p:spPr bwMode="auto">
          <a:xfrm>
            <a:off x="9989731" y="2676157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4444" name="RECTANGLE44444"/>
          <p:cNvSpPr/>
          <p:nvPr/>
        </p:nvSpPr>
        <p:spPr bwMode="auto">
          <a:xfrm>
            <a:off x="1809242" y="2927160"/>
            <a:ext cx="103727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DELTA AIR LINES</a:t>
            </a:r>
            <a:endParaRPr/>
          </a:p>
        </p:txBody>
      </p:sp>
      <p:sp>
        <p:nvSpPr>
          <p:cNvPr id="44447" name="RECTANGLE44447"/>
          <p:cNvSpPr/>
          <p:nvPr/>
        </p:nvSpPr>
        <p:spPr bwMode="auto">
          <a:xfrm>
            <a:off x="3431832" y="2927160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1 562</a:t>
            </a:r>
            <a:endParaRPr/>
          </a:p>
        </p:txBody>
      </p:sp>
      <p:sp>
        <p:nvSpPr>
          <p:cNvPr id="44450" name="RECTANGLE44450"/>
          <p:cNvSpPr/>
          <p:nvPr/>
        </p:nvSpPr>
        <p:spPr bwMode="auto">
          <a:xfrm>
            <a:off x="4457891" y="292716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453" name="RECTANGLE44453"/>
          <p:cNvSpPr/>
          <p:nvPr/>
        </p:nvSpPr>
        <p:spPr bwMode="auto">
          <a:xfrm>
            <a:off x="4884331" y="2927160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4456" name="RECTANGLE44456"/>
          <p:cNvSpPr/>
          <p:nvPr/>
        </p:nvSpPr>
        <p:spPr bwMode="auto">
          <a:xfrm>
            <a:off x="5784634" y="292716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4459" name="RECTANGLE44459"/>
          <p:cNvSpPr/>
          <p:nvPr/>
        </p:nvSpPr>
        <p:spPr bwMode="auto">
          <a:xfrm>
            <a:off x="6527991" y="292716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4462" name="RECTANGLE44462"/>
          <p:cNvSpPr/>
          <p:nvPr/>
        </p:nvSpPr>
        <p:spPr bwMode="auto">
          <a:xfrm>
            <a:off x="7175691" y="292716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465" name="RECTANGLE44465"/>
          <p:cNvSpPr/>
          <p:nvPr/>
        </p:nvSpPr>
        <p:spPr bwMode="auto">
          <a:xfrm>
            <a:off x="7614831" y="2927160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4468" name="RECTANGLE44468"/>
          <p:cNvSpPr/>
          <p:nvPr/>
        </p:nvSpPr>
        <p:spPr bwMode="auto">
          <a:xfrm>
            <a:off x="8426234" y="292716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471" name="RECTANGLE44471"/>
          <p:cNvSpPr/>
          <p:nvPr/>
        </p:nvSpPr>
        <p:spPr bwMode="auto">
          <a:xfrm>
            <a:off x="8842032" y="2927160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1 562</a:t>
            </a:r>
            <a:endParaRPr/>
          </a:p>
        </p:txBody>
      </p:sp>
      <p:sp>
        <p:nvSpPr>
          <p:cNvPr id="44474" name="RECTANGLE44474"/>
          <p:cNvSpPr/>
          <p:nvPr/>
        </p:nvSpPr>
        <p:spPr bwMode="auto">
          <a:xfrm>
            <a:off x="9563291" y="292716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477" name="RECTANGLE44477"/>
          <p:cNvSpPr/>
          <p:nvPr/>
        </p:nvSpPr>
        <p:spPr bwMode="auto">
          <a:xfrm>
            <a:off x="9989731" y="2927160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4480" name="RECTANGLE44480"/>
          <p:cNvSpPr/>
          <p:nvPr/>
        </p:nvSpPr>
        <p:spPr bwMode="auto">
          <a:xfrm>
            <a:off x="1809242" y="3070123"/>
            <a:ext cx="106474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UNITED AIRLINES</a:t>
            </a:r>
            <a:endParaRPr/>
          </a:p>
        </p:txBody>
      </p:sp>
      <p:sp>
        <p:nvSpPr>
          <p:cNvPr id="44483" name="RECTANGLE44483"/>
          <p:cNvSpPr/>
          <p:nvPr/>
        </p:nvSpPr>
        <p:spPr bwMode="auto">
          <a:xfrm>
            <a:off x="3632391" y="30701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486" name="RECTANGLE44486"/>
          <p:cNvSpPr/>
          <p:nvPr/>
        </p:nvSpPr>
        <p:spPr bwMode="auto">
          <a:xfrm>
            <a:off x="4257332" y="307012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1 879</a:t>
            </a:r>
            <a:endParaRPr/>
          </a:p>
        </p:txBody>
      </p:sp>
      <p:sp>
        <p:nvSpPr>
          <p:cNvPr id="44489" name="RECTANGLE44489"/>
          <p:cNvSpPr/>
          <p:nvPr/>
        </p:nvSpPr>
        <p:spPr bwMode="auto">
          <a:xfrm>
            <a:off x="4843971" y="307012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4492" name="RECTANGLE44492"/>
          <p:cNvSpPr/>
          <p:nvPr/>
        </p:nvSpPr>
        <p:spPr bwMode="auto">
          <a:xfrm>
            <a:off x="5784634" y="307012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495" name="RECTANGLE44495"/>
          <p:cNvSpPr/>
          <p:nvPr/>
        </p:nvSpPr>
        <p:spPr bwMode="auto">
          <a:xfrm>
            <a:off x="6527991" y="30701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498" name="RECTANGLE44498"/>
          <p:cNvSpPr/>
          <p:nvPr/>
        </p:nvSpPr>
        <p:spPr bwMode="auto">
          <a:xfrm>
            <a:off x="7175691" y="30701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4501" name="RECTANGLE44501"/>
          <p:cNvSpPr/>
          <p:nvPr/>
        </p:nvSpPr>
        <p:spPr bwMode="auto">
          <a:xfrm>
            <a:off x="7574470" y="307012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4504" name="RECTANGLE44504"/>
          <p:cNvSpPr/>
          <p:nvPr/>
        </p:nvSpPr>
        <p:spPr bwMode="auto">
          <a:xfrm>
            <a:off x="8426234" y="307012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507" name="RECTANGLE44507"/>
          <p:cNvSpPr/>
          <p:nvPr/>
        </p:nvSpPr>
        <p:spPr bwMode="auto">
          <a:xfrm>
            <a:off x="9042591" y="30701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510" name="RECTANGLE44510"/>
          <p:cNvSpPr/>
          <p:nvPr/>
        </p:nvSpPr>
        <p:spPr bwMode="auto">
          <a:xfrm>
            <a:off x="9362732" y="307012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1 879</a:t>
            </a:r>
            <a:endParaRPr/>
          </a:p>
        </p:txBody>
      </p:sp>
      <p:sp>
        <p:nvSpPr>
          <p:cNvPr id="44513" name="RECTANGLE44513"/>
          <p:cNvSpPr/>
          <p:nvPr/>
        </p:nvSpPr>
        <p:spPr bwMode="auto">
          <a:xfrm>
            <a:off x="9949370" y="307012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4516" name="RECTANGLE44516"/>
          <p:cNvSpPr/>
          <p:nvPr/>
        </p:nvSpPr>
        <p:spPr bwMode="auto">
          <a:xfrm>
            <a:off x="1730375" y="3181972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517" name="RECTANGLE44517"/>
          <p:cNvSpPr/>
          <p:nvPr/>
        </p:nvSpPr>
        <p:spPr bwMode="auto">
          <a:xfrm>
            <a:off x="2342794" y="3241662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4520" name="RECTANGLE44520"/>
          <p:cNvSpPr/>
          <p:nvPr/>
        </p:nvSpPr>
        <p:spPr bwMode="auto">
          <a:xfrm>
            <a:off x="3000375" y="3181972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521" name="RECTANGLE44521"/>
          <p:cNvSpPr/>
          <p:nvPr/>
        </p:nvSpPr>
        <p:spPr bwMode="auto">
          <a:xfrm>
            <a:off x="3399701" y="322896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2 361</a:t>
            </a:r>
            <a:endParaRPr/>
          </a:p>
        </p:txBody>
      </p:sp>
      <p:sp>
        <p:nvSpPr>
          <p:cNvPr id="44524" name="RECTANGLE44524"/>
          <p:cNvSpPr/>
          <p:nvPr/>
        </p:nvSpPr>
        <p:spPr bwMode="auto">
          <a:xfrm>
            <a:off x="3825875" y="3181972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525" name="RECTANGLE44525"/>
          <p:cNvSpPr/>
          <p:nvPr/>
        </p:nvSpPr>
        <p:spPr bwMode="auto">
          <a:xfrm>
            <a:off x="4225201" y="322896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1 879</a:t>
            </a:r>
            <a:endParaRPr/>
          </a:p>
        </p:txBody>
      </p:sp>
      <p:sp>
        <p:nvSpPr>
          <p:cNvPr id="44528" name="RECTANGLE44528"/>
          <p:cNvSpPr/>
          <p:nvPr/>
        </p:nvSpPr>
        <p:spPr bwMode="auto">
          <a:xfrm>
            <a:off x="4651375" y="3181972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529" name="RECTANGLE44529"/>
          <p:cNvSpPr/>
          <p:nvPr/>
        </p:nvSpPr>
        <p:spPr bwMode="auto">
          <a:xfrm>
            <a:off x="4903762" y="3228962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26%</a:t>
            </a:r>
            <a:endParaRPr/>
          </a:p>
        </p:txBody>
      </p:sp>
      <p:sp>
        <p:nvSpPr>
          <p:cNvPr id="44532" name="RECTANGLE44532"/>
          <p:cNvSpPr/>
          <p:nvPr/>
        </p:nvSpPr>
        <p:spPr bwMode="auto">
          <a:xfrm>
            <a:off x="5286375" y="3181972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533" name="RECTANGLE44533"/>
          <p:cNvSpPr/>
          <p:nvPr/>
        </p:nvSpPr>
        <p:spPr bwMode="auto">
          <a:xfrm>
            <a:off x="5754281" y="322896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4536" name="RECTANGLE44536"/>
          <p:cNvSpPr/>
          <p:nvPr/>
        </p:nvSpPr>
        <p:spPr bwMode="auto">
          <a:xfrm>
            <a:off x="6073775" y="318197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537" name="RECTANGLE44537"/>
          <p:cNvSpPr/>
          <p:nvPr/>
        </p:nvSpPr>
        <p:spPr bwMode="auto">
          <a:xfrm>
            <a:off x="6514973" y="322896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4540" name="RECTANGLE44540"/>
          <p:cNvSpPr/>
          <p:nvPr/>
        </p:nvSpPr>
        <p:spPr bwMode="auto">
          <a:xfrm>
            <a:off x="6721475" y="318197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541" name="RECTANGLE44541"/>
          <p:cNvSpPr/>
          <p:nvPr/>
        </p:nvSpPr>
        <p:spPr bwMode="auto">
          <a:xfrm>
            <a:off x="7162673" y="322896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4544" name="RECTANGLE44544"/>
          <p:cNvSpPr/>
          <p:nvPr/>
        </p:nvSpPr>
        <p:spPr bwMode="auto">
          <a:xfrm>
            <a:off x="7369175" y="318197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545" name="RECTANGLE44545"/>
          <p:cNvSpPr/>
          <p:nvPr/>
        </p:nvSpPr>
        <p:spPr bwMode="auto">
          <a:xfrm>
            <a:off x="7571143" y="322896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4548" name="RECTANGLE44548"/>
          <p:cNvSpPr/>
          <p:nvPr/>
        </p:nvSpPr>
        <p:spPr bwMode="auto">
          <a:xfrm>
            <a:off x="8016875" y="3181972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549" name="RECTANGLE44549"/>
          <p:cNvSpPr/>
          <p:nvPr/>
        </p:nvSpPr>
        <p:spPr bwMode="auto">
          <a:xfrm>
            <a:off x="8395881" y="322896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4552" name="RECTANGLE44552"/>
          <p:cNvSpPr/>
          <p:nvPr/>
        </p:nvSpPr>
        <p:spPr bwMode="auto">
          <a:xfrm>
            <a:off x="8715375" y="3181972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553" name="RECTANGLE44553"/>
          <p:cNvSpPr/>
          <p:nvPr/>
        </p:nvSpPr>
        <p:spPr bwMode="auto">
          <a:xfrm>
            <a:off x="8809901" y="322896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1 180</a:t>
            </a:r>
            <a:endParaRPr/>
          </a:p>
        </p:txBody>
      </p:sp>
      <p:sp>
        <p:nvSpPr>
          <p:cNvPr id="44556" name="RECTANGLE44556"/>
          <p:cNvSpPr/>
          <p:nvPr/>
        </p:nvSpPr>
        <p:spPr bwMode="auto">
          <a:xfrm>
            <a:off x="9236075" y="3181972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557" name="RECTANGLE44557"/>
          <p:cNvSpPr/>
          <p:nvPr/>
        </p:nvSpPr>
        <p:spPr bwMode="auto">
          <a:xfrm>
            <a:off x="9330601" y="322896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1 879</a:t>
            </a:r>
            <a:endParaRPr/>
          </a:p>
        </p:txBody>
      </p:sp>
      <p:sp>
        <p:nvSpPr>
          <p:cNvPr id="44560" name="RECTANGLE44560"/>
          <p:cNvSpPr/>
          <p:nvPr/>
        </p:nvSpPr>
        <p:spPr bwMode="auto">
          <a:xfrm>
            <a:off x="9756775" y="3181972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561" name="RECTANGLE44561"/>
          <p:cNvSpPr/>
          <p:nvPr/>
        </p:nvSpPr>
        <p:spPr bwMode="auto">
          <a:xfrm>
            <a:off x="9947529" y="3228962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-37%</a:t>
            </a:r>
            <a:endParaRPr/>
          </a:p>
        </p:txBody>
      </p:sp>
      <p:sp>
        <p:nvSpPr>
          <p:cNvPr id="44564" name="RECTANGLE44564"/>
          <p:cNvSpPr/>
          <p:nvPr/>
        </p:nvSpPr>
        <p:spPr bwMode="auto">
          <a:xfrm>
            <a:off x="384365" y="340367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</a:t>
            </a:r>
            <a:endParaRPr/>
          </a:p>
        </p:txBody>
      </p:sp>
      <p:sp>
        <p:nvSpPr>
          <p:cNvPr id="44567" name="RECTANGLE44567"/>
          <p:cNvSpPr/>
          <p:nvPr/>
        </p:nvSpPr>
        <p:spPr bwMode="auto">
          <a:xfrm>
            <a:off x="707517" y="3403676"/>
            <a:ext cx="64904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ALGIERS (DZ)</a:t>
            </a:r>
            <a:endParaRPr/>
          </a:p>
        </p:txBody>
      </p:sp>
      <p:sp>
        <p:nvSpPr>
          <p:cNvPr id="44570" name="RECTANGLE44570"/>
          <p:cNvSpPr/>
          <p:nvPr/>
        </p:nvSpPr>
        <p:spPr bwMode="auto">
          <a:xfrm>
            <a:off x="707517" y="3511715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4573" name="RECTANGLE44573"/>
          <p:cNvSpPr/>
          <p:nvPr/>
        </p:nvSpPr>
        <p:spPr bwMode="auto">
          <a:xfrm>
            <a:off x="1809242" y="3413201"/>
            <a:ext cx="76008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TRANSAVIA</a:t>
            </a:r>
            <a:endParaRPr/>
          </a:p>
        </p:txBody>
      </p:sp>
      <p:sp>
        <p:nvSpPr>
          <p:cNvPr id="44576" name="RECTANGLE44576"/>
          <p:cNvSpPr/>
          <p:nvPr/>
        </p:nvSpPr>
        <p:spPr bwMode="auto">
          <a:xfrm>
            <a:off x="3519488" y="341320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188</a:t>
            </a:r>
            <a:endParaRPr/>
          </a:p>
        </p:txBody>
      </p:sp>
      <p:sp>
        <p:nvSpPr>
          <p:cNvPr id="44579" name="RECTANGLE44579"/>
          <p:cNvSpPr/>
          <p:nvPr/>
        </p:nvSpPr>
        <p:spPr bwMode="auto">
          <a:xfrm>
            <a:off x="4457891" y="34132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582" name="RECTANGLE44582"/>
          <p:cNvSpPr/>
          <p:nvPr/>
        </p:nvSpPr>
        <p:spPr bwMode="auto">
          <a:xfrm>
            <a:off x="4884331" y="341320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4585" name="RECTANGLE44585"/>
          <p:cNvSpPr/>
          <p:nvPr/>
        </p:nvSpPr>
        <p:spPr bwMode="auto">
          <a:xfrm>
            <a:off x="5784634" y="341320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588" name="RECTANGLE44588"/>
          <p:cNvSpPr/>
          <p:nvPr/>
        </p:nvSpPr>
        <p:spPr bwMode="auto">
          <a:xfrm>
            <a:off x="6527991" y="34132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4591" name="RECTANGLE44591"/>
          <p:cNvSpPr/>
          <p:nvPr/>
        </p:nvSpPr>
        <p:spPr bwMode="auto">
          <a:xfrm>
            <a:off x="7175691" y="34132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594" name="RECTANGLE44594"/>
          <p:cNvSpPr/>
          <p:nvPr/>
        </p:nvSpPr>
        <p:spPr bwMode="auto">
          <a:xfrm>
            <a:off x="7614831" y="341320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4597" name="RECTANGLE44597"/>
          <p:cNvSpPr/>
          <p:nvPr/>
        </p:nvSpPr>
        <p:spPr bwMode="auto">
          <a:xfrm>
            <a:off x="8426234" y="341320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600" name="RECTANGLE44600"/>
          <p:cNvSpPr/>
          <p:nvPr/>
        </p:nvSpPr>
        <p:spPr bwMode="auto">
          <a:xfrm>
            <a:off x="8929688" y="341320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188</a:t>
            </a:r>
            <a:endParaRPr/>
          </a:p>
        </p:txBody>
      </p:sp>
      <p:sp>
        <p:nvSpPr>
          <p:cNvPr id="44603" name="RECTANGLE44603"/>
          <p:cNvSpPr/>
          <p:nvPr/>
        </p:nvSpPr>
        <p:spPr bwMode="auto">
          <a:xfrm>
            <a:off x="9563291" y="34132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606" name="RECTANGLE44606"/>
          <p:cNvSpPr/>
          <p:nvPr/>
        </p:nvSpPr>
        <p:spPr bwMode="auto">
          <a:xfrm>
            <a:off x="9989731" y="341320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4609" name="RECTANGLE44609"/>
          <p:cNvSpPr/>
          <p:nvPr/>
        </p:nvSpPr>
        <p:spPr bwMode="auto">
          <a:xfrm>
            <a:off x="1809242" y="3556165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4612" name="RECTANGLE44612"/>
          <p:cNvSpPr/>
          <p:nvPr/>
        </p:nvSpPr>
        <p:spPr bwMode="auto">
          <a:xfrm>
            <a:off x="3431832" y="3556165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2 156</a:t>
            </a:r>
            <a:endParaRPr/>
          </a:p>
        </p:txBody>
      </p:sp>
      <p:sp>
        <p:nvSpPr>
          <p:cNvPr id="44615" name="RECTANGLE44615"/>
          <p:cNvSpPr/>
          <p:nvPr/>
        </p:nvSpPr>
        <p:spPr bwMode="auto">
          <a:xfrm>
            <a:off x="4257332" y="3556165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3 398</a:t>
            </a:r>
            <a:endParaRPr/>
          </a:p>
        </p:txBody>
      </p:sp>
      <p:sp>
        <p:nvSpPr>
          <p:cNvPr id="44618" name="RECTANGLE44618"/>
          <p:cNvSpPr/>
          <p:nvPr/>
        </p:nvSpPr>
        <p:spPr bwMode="auto">
          <a:xfrm>
            <a:off x="4900422" y="3556165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-37%</a:t>
            </a:r>
            <a:endParaRPr/>
          </a:p>
        </p:txBody>
      </p:sp>
      <p:sp>
        <p:nvSpPr>
          <p:cNvPr id="44621" name="RECTANGLE44621"/>
          <p:cNvSpPr/>
          <p:nvPr/>
        </p:nvSpPr>
        <p:spPr bwMode="auto">
          <a:xfrm>
            <a:off x="5784634" y="355616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4624" name="RECTANGLE44624"/>
          <p:cNvSpPr/>
          <p:nvPr/>
        </p:nvSpPr>
        <p:spPr bwMode="auto">
          <a:xfrm>
            <a:off x="6527991" y="35561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4627" name="RECTANGLE44627"/>
          <p:cNvSpPr/>
          <p:nvPr/>
        </p:nvSpPr>
        <p:spPr bwMode="auto">
          <a:xfrm>
            <a:off x="7175691" y="35561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</a:t>
            </a:r>
            <a:endParaRPr/>
          </a:p>
        </p:txBody>
      </p:sp>
      <p:sp>
        <p:nvSpPr>
          <p:cNvPr id="44630" name="RECTANGLE44630"/>
          <p:cNvSpPr/>
          <p:nvPr/>
        </p:nvSpPr>
        <p:spPr bwMode="auto">
          <a:xfrm>
            <a:off x="7630922" y="3556165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-43%</a:t>
            </a:r>
            <a:endParaRPr/>
          </a:p>
        </p:txBody>
      </p:sp>
      <p:sp>
        <p:nvSpPr>
          <p:cNvPr id="44633" name="RECTANGLE44633"/>
          <p:cNvSpPr/>
          <p:nvPr/>
        </p:nvSpPr>
        <p:spPr bwMode="auto">
          <a:xfrm>
            <a:off x="8426234" y="355616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4636" name="RECTANGLE44636"/>
          <p:cNvSpPr/>
          <p:nvPr/>
        </p:nvSpPr>
        <p:spPr bwMode="auto">
          <a:xfrm>
            <a:off x="8929688" y="355616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539</a:t>
            </a:r>
            <a:endParaRPr/>
          </a:p>
        </p:txBody>
      </p:sp>
      <p:sp>
        <p:nvSpPr>
          <p:cNvPr id="44639" name="RECTANGLE44639"/>
          <p:cNvSpPr/>
          <p:nvPr/>
        </p:nvSpPr>
        <p:spPr bwMode="auto">
          <a:xfrm>
            <a:off x="9450388" y="355616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485</a:t>
            </a:r>
            <a:endParaRPr/>
          </a:p>
        </p:txBody>
      </p:sp>
      <p:sp>
        <p:nvSpPr>
          <p:cNvPr id="44642" name="RECTANGLE44642"/>
          <p:cNvSpPr/>
          <p:nvPr/>
        </p:nvSpPr>
        <p:spPr bwMode="auto">
          <a:xfrm>
            <a:off x="10046183" y="3556165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11%</a:t>
            </a:r>
            <a:endParaRPr/>
          </a:p>
        </p:txBody>
      </p:sp>
      <p:sp>
        <p:nvSpPr>
          <p:cNvPr id="44645" name="RECTANGLE44645"/>
          <p:cNvSpPr/>
          <p:nvPr/>
        </p:nvSpPr>
        <p:spPr bwMode="auto">
          <a:xfrm>
            <a:off x="1809242" y="3699129"/>
            <a:ext cx="9185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ASL AIRLINES </a:t>
            </a:r>
            <a:endParaRPr/>
          </a:p>
        </p:txBody>
      </p:sp>
      <p:sp>
        <p:nvSpPr>
          <p:cNvPr id="44648" name="RECTANGLE44648"/>
          <p:cNvSpPr/>
          <p:nvPr/>
        </p:nvSpPr>
        <p:spPr bwMode="auto">
          <a:xfrm>
            <a:off x="1809242" y="3807168"/>
            <a:ext cx="37096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FRANCE</a:t>
            </a:r>
            <a:endParaRPr/>
          </a:p>
        </p:txBody>
      </p:sp>
      <p:sp>
        <p:nvSpPr>
          <p:cNvPr id="44651" name="RECTANGLE44651"/>
          <p:cNvSpPr/>
          <p:nvPr/>
        </p:nvSpPr>
        <p:spPr bwMode="auto">
          <a:xfrm>
            <a:off x="3632391" y="36991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654" name="RECTANGLE44654"/>
          <p:cNvSpPr/>
          <p:nvPr/>
        </p:nvSpPr>
        <p:spPr bwMode="auto">
          <a:xfrm>
            <a:off x="4344988" y="369912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138</a:t>
            </a:r>
            <a:endParaRPr/>
          </a:p>
        </p:txBody>
      </p:sp>
      <p:sp>
        <p:nvSpPr>
          <p:cNvPr id="44657" name="RECTANGLE44657"/>
          <p:cNvSpPr/>
          <p:nvPr/>
        </p:nvSpPr>
        <p:spPr bwMode="auto">
          <a:xfrm>
            <a:off x="4843971" y="3699129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4660" name="RECTANGLE44660"/>
          <p:cNvSpPr/>
          <p:nvPr/>
        </p:nvSpPr>
        <p:spPr bwMode="auto">
          <a:xfrm>
            <a:off x="5784634" y="369912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663" name="RECTANGLE44663"/>
          <p:cNvSpPr/>
          <p:nvPr/>
        </p:nvSpPr>
        <p:spPr bwMode="auto">
          <a:xfrm>
            <a:off x="6527991" y="36991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666" name="RECTANGLE44666"/>
          <p:cNvSpPr/>
          <p:nvPr/>
        </p:nvSpPr>
        <p:spPr bwMode="auto">
          <a:xfrm>
            <a:off x="7175691" y="36991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4669" name="RECTANGLE44669"/>
          <p:cNvSpPr/>
          <p:nvPr/>
        </p:nvSpPr>
        <p:spPr bwMode="auto">
          <a:xfrm>
            <a:off x="7574470" y="3699129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4672" name="RECTANGLE44672"/>
          <p:cNvSpPr/>
          <p:nvPr/>
        </p:nvSpPr>
        <p:spPr bwMode="auto">
          <a:xfrm>
            <a:off x="8426234" y="369912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675" name="RECTANGLE44675"/>
          <p:cNvSpPr/>
          <p:nvPr/>
        </p:nvSpPr>
        <p:spPr bwMode="auto">
          <a:xfrm>
            <a:off x="9042591" y="36991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678" name="RECTANGLE44678"/>
          <p:cNvSpPr/>
          <p:nvPr/>
        </p:nvSpPr>
        <p:spPr bwMode="auto">
          <a:xfrm>
            <a:off x="9450388" y="369912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138</a:t>
            </a:r>
            <a:endParaRPr/>
          </a:p>
        </p:txBody>
      </p:sp>
      <p:sp>
        <p:nvSpPr>
          <p:cNvPr id="44681" name="RECTANGLE44681"/>
          <p:cNvSpPr/>
          <p:nvPr/>
        </p:nvSpPr>
        <p:spPr bwMode="auto">
          <a:xfrm>
            <a:off x="9949370" y="3699129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4684" name="RECTANGLE44684"/>
          <p:cNvSpPr/>
          <p:nvPr/>
        </p:nvSpPr>
        <p:spPr bwMode="auto">
          <a:xfrm>
            <a:off x="1730375" y="3919017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685" name="RECTANGLE44685"/>
          <p:cNvSpPr/>
          <p:nvPr/>
        </p:nvSpPr>
        <p:spPr bwMode="auto">
          <a:xfrm>
            <a:off x="2342794" y="3978707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4688" name="RECTANGLE44688"/>
          <p:cNvSpPr/>
          <p:nvPr/>
        </p:nvSpPr>
        <p:spPr bwMode="auto">
          <a:xfrm>
            <a:off x="3000375" y="3919017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689" name="RECTANGLE44689"/>
          <p:cNvSpPr/>
          <p:nvPr/>
        </p:nvSpPr>
        <p:spPr bwMode="auto">
          <a:xfrm>
            <a:off x="3399701" y="3966007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2 344</a:t>
            </a:r>
            <a:endParaRPr/>
          </a:p>
        </p:txBody>
      </p:sp>
      <p:sp>
        <p:nvSpPr>
          <p:cNvPr id="44692" name="RECTANGLE44692"/>
          <p:cNvSpPr/>
          <p:nvPr/>
        </p:nvSpPr>
        <p:spPr bwMode="auto">
          <a:xfrm>
            <a:off x="3825875" y="3919017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693" name="RECTANGLE44693"/>
          <p:cNvSpPr/>
          <p:nvPr/>
        </p:nvSpPr>
        <p:spPr bwMode="auto">
          <a:xfrm>
            <a:off x="4225201" y="3966007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3 536</a:t>
            </a:r>
            <a:endParaRPr/>
          </a:p>
        </p:txBody>
      </p:sp>
      <p:sp>
        <p:nvSpPr>
          <p:cNvPr id="44696" name="RECTANGLE44696"/>
          <p:cNvSpPr/>
          <p:nvPr/>
        </p:nvSpPr>
        <p:spPr bwMode="auto">
          <a:xfrm>
            <a:off x="4651375" y="3919017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697" name="RECTANGLE44697"/>
          <p:cNvSpPr/>
          <p:nvPr/>
        </p:nvSpPr>
        <p:spPr bwMode="auto">
          <a:xfrm>
            <a:off x="4861179" y="3966007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-34%</a:t>
            </a:r>
            <a:endParaRPr/>
          </a:p>
        </p:txBody>
      </p:sp>
      <p:sp>
        <p:nvSpPr>
          <p:cNvPr id="44700" name="RECTANGLE44700"/>
          <p:cNvSpPr/>
          <p:nvPr/>
        </p:nvSpPr>
        <p:spPr bwMode="auto">
          <a:xfrm>
            <a:off x="5286375" y="3919017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701" name="RECTANGLE44701"/>
          <p:cNvSpPr/>
          <p:nvPr/>
        </p:nvSpPr>
        <p:spPr bwMode="auto">
          <a:xfrm>
            <a:off x="5754281" y="396600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4704" name="RECTANGLE44704"/>
          <p:cNvSpPr/>
          <p:nvPr/>
        </p:nvSpPr>
        <p:spPr bwMode="auto">
          <a:xfrm>
            <a:off x="6073775" y="3919017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705" name="RECTANGLE44705"/>
          <p:cNvSpPr/>
          <p:nvPr/>
        </p:nvSpPr>
        <p:spPr bwMode="auto">
          <a:xfrm>
            <a:off x="6514973" y="3966007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4708" name="RECTANGLE44708"/>
          <p:cNvSpPr/>
          <p:nvPr/>
        </p:nvSpPr>
        <p:spPr bwMode="auto">
          <a:xfrm>
            <a:off x="6721475" y="3919017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709" name="RECTANGLE44709"/>
          <p:cNvSpPr/>
          <p:nvPr/>
        </p:nvSpPr>
        <p:spPr bwMode="auto">
          <a:xfrm>
            <a:off x="7162673" y="3966007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44712" name="RECTANGLE44712"/>
          <p:cNvSpPr/>
          <p:nvPr/>
        </p:nvSpPr>
        <p:spPr bwMode="auto">
          <a:xfrm>
            <a:off x="7369175" y="3919017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713" name="RECTANGLE44713"/>
          <p:cNvSpPr/>
          <p:nvPr/>
        </p:nvSpPr>
        <p:spPr bwMode="auto">
          <a:xfrm>
            <a:off x="7591679" y="3966007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-38%</a:t>
            </a:r>
            <a:endParaRPr/>
          </a:p>
        </p:txBody>
      </p:sp>
      <p:sp>
        <p:nvSpPr>
          <p:cNvPr id="44716" name="RECTANGLE44716"/>
          <p:cNvSpPr/>
          <p:nvPr/>
        </p:nvSpPr>
        <p:spPr bwMode="auto">
          <a:xfrm>
            <a:off x="8016875" y="3919017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717" name="RECTANGLE44717"/>
          <p:cNvSpPr/>
          <p:nvPr/>
        </p:nvSpPr>
        <p:spPr bwMode="auto">
          <a:xfrm>
            <a:off x="8395881" y="396600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4720" name="RECTANGLE44720"/>
          <p:cNvSpPr/>
          <p:nvPr/>
        </p:nvSpPr>
        <p:spPr bwMode="auto">
          <a:xfrm>
            <a:off x="8715375" y="3919017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721" name="RECTANGLE44721"/>
          <p:cNvSpPr/>
          <p:nvPr/>
        </p:nvSpPr>
        <p:spPr bwMode="auto">
          <a:xfrm>
            <a:off x="8903335" y="3966007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469</a:t>
            </a:r>
            <a:endParaRPr/>
          </a:p>
        </p:txBody>
      </p:sp>
      <p:sp>
        <p:nvSpPr>
          <p:cNvPr id="44724" name="RECTANGLE44724"/>
          <p:cNvSpPr/>
          <p:nvPr/>
        </p:nvSpPr>
        <p:spPr bwMode="auto">
          <a:xfrm>
            <a:off x="9236075" y="3919017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725" name="RECTANGLE44725"/>
          <p:cNvSpPr/>
          <p:nvPr/>
        </p:nvSpPr>
        <p:spPr bwMode="auto">
          <a:xfrm>
            <a:off x="9424035" y="3966007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442</a:t>
            </a:r>
            <a:endParaRPr/>
          </a:p>
        </p:txBody>
      </p:sp>
      <p:sp>
        <p:nvSpPr>
          <p:cNvPr id="44728" name="RECTANGLE44728"/>
          <p:cNvSpPr/>
          <p:nvPr/>
        </p:nvSpPr>
        <p:spPr bwMode="auto">
          <a:xfrm>
            <a:off x="9756775" y="3919017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729" name="RECTANGLE44729"/>
          <p:cNvSpPr/>
          <p:nvPr/>
        </p:nvSpPr>
        <p:spPr bwMode="auto">
          <a:xfrm>
            <a:off x="10053231" y="396600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44732" name="RECTANGLE44732"/>
          <p:cNvSpPr/>
          <p:nvPr/>
        </p:nvSpPr>
        <p:spPr bwMode="auto">
          <a:xfrm>
            <a:off x="384365" y="4140721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</a:t>
            </a:r>
            <a:endParaRPr/>
          </a:p>
        </p:txBody>
      </p:sp>
      <p:sp>
        <p:nvSpPr>
          <p:cNvPr id="44735" name="RECTANGLE44735"/>
          <p:cNvSpPr/>
          <p:nvPr/>
        </p:nvSpPr>
        <p:spPr bwMode="auto">
          <a:xfrm>
            <a:off x="707517" y="4140721"/>
            <a:ext cx="66327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LARNACA (CY)</a:t>
            </a:r>
            <a:endParaRPr/>
          </a:p>
        </p:txBody>
      </p:sp>
      <p:sp>
        <p:nvSpPr>
          <p:cNvPr id="44738" name="RECTANGLE44738"/>
          <p:cNvSpPr/>
          <p:nvPr/>
        </p:nvSpPr>
        <p:spPr bwMode="auto">
          <a:xfrm>
            <a:off x="707517" y="4248760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4741" name="RECTANGLE44741"/>
          <p:cNvSpPr/>
          <p:nvPr/>
        </p:nvSpPr>
        <p:spPr bwMode="auto">
          <a:xfrm>
            <a:off x="1809242" y="4150246"/>
            <a:ext cx="61970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EASYJET</a:t>
            </a:r>
            <a:endParaRPr/>
          </a:p>
        </p:txBody>
      </p:sp>
      <p:sp>
        <p:nvSpPr>
          <p:cNvPr id="44744" name="RECTANGLE44744"/>
          <p:cNvSpPr/>
          <p:nvPr/>
        </p:nvSpPr>
        <p:spPr bwMode="auto">
          <a:xfrm>
            <a:off x="3632391" y="415024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747" name="RECTANGLE44747"/>
          <p:cNvSpPr/>
          <p:nvPr/>
        </p:nvSpPr>
        <p:spPr bwMode="auto">
          <a:xfrm>
            <a:off x="4344988" y="415024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837</a:t>
            </a:r>
            <a:endParaRPr/>
          </a:p>
        </p:txBody>
      </p:sp>
      <p:sp>
        <p:nvSpPr>
          <p:cNvPr id="44750" name="RECTANGLE44750"/>
          <p:cNvSpPr/>
          <p:nvPr/>
        </p:nvSpPr>
        <p:spPr bwMode="auto">
          <a:xfrm>
            <a:off x="4843971" y="415024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4753" name="RECTANGLE44753"/>
          <p:cNvSpPr/>
          <p:nvPr/>
        </p:nvSpPr>
        <p:spPr bwMode="auto">
          <a:xfrm>
            <a:off x="5784634" y="415024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756" name="RECTANGLE44756"/>
          <p:cNvSpPr/>
          <p:nvPr/>
        </p:nvSpPr>
        <p:spPr bwMode="auto">
          <a:xfrm>
            <a:off x="6527991" y="415024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759" name="RECTANGLE44759"/>
          <p:cNvSpPr/>
          <p:nvPr/>
        </p:nvSpPr>
        <p:spPr bwMode="auto">
          <a:xfrm>
            <a:off x="7175691" y="415024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4762" name="RECTANGLE44762"/>
          <p:cNvSpPr/>
          <p:nvPr/>
        </p:nvSpPr>
        <p:spPr bwMode="auto">
          <a:xfrm>
            <a:off x="7574470" y="415024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4765" name="RECTANGLE44765"/>
          <p:cNvSpPr/>
          <p:nvPr/>
        </p:nvSpPr>
        <p:spPr bwMode="auto">
          <a:xfrm>
            <a:off x="8426234" y="415024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768" name="RECTANGLE44768"/>
          <p:cNvSpPr/>
          <p:nvPr/>
        </p:nvSpPr>
        <p:spPr bwMode="auto">
          <a:xfrm>
            <a:off x="9042591" y="415024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771" name="RECTANGLE44771"/>
          <p:cNvSpPr/>
          <p:nvPr/>
        </p:nvSpPr>
        <p:spPr bwMode="auto">
          <a:xfrm>
            <a:off x="9450388" y="415024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209</a:t>
            </a:r>
            <a:endParaRPr/>
          </a:p>
        </p:txBody>
      </p:sp>
      <p:sp>
        <p:nvSpPr>
          <p:cNvPr id="44774" name="RECTANGLE44774"/>
          <p:cNvSpPr/>
          <p:nvPr/>
        </p:nvSpPr>
        <p:spPr bwMode="auto">
          <a:xfrm>
            <a:off x="9949370" y="415024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4777" name="RECTANGLE44777"/>
          <p:cNvSpPr/>
          <p:nvPr/>
        </p:nvSpPr>
        <p:spPr bwMode="auto">
          <a:xfrm>
            <a:off x="1809242" y="4293210"/>
            <a:ext cx="67216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ARMAVIA</a:t>
            </a:r>
            <a:endParaRPr/>
          </a:p>
        </p:txBody>
      </p:sp>
      <p:sp>
        <p:nvSpPr>
          <p:cNvPr id="44780" name="RECTANGLE44780"/>
          <p:cNvSpPr/>
          <p:nvPr/>
        </p:nvSpPr>
        <p:spPr bwMode="auto">
          <a:xfrm>
            <a:off x="3632391" y="429321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783" name="RECTANGLE44783"/>
          <p:cNvSpPr/>
          <p:nvPr/>
        </p:nvSpPr>
        <p:spPr bwMode="auto">
          <a:xfrm>
            <a:off x="4257332" y="4293210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1 756</a:t>
            </a:r>
            <a:endParaRPr/>
          </a:p>
        </p:txBody>
      </p:sp>
      <p:sp>
        <p:nvSpPr>
          <p:cNvPr id="44786" name="RECTANGLE44786"/>
          <p:cNvSpPr/>
          <p:nvPr/>
        </p:nvSpPr>
        <p:spPr bwMode="auto">
          <a:xfrm>
            <a:off x="4843971" y="4293210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4789" name="RECTANGLE44789"/>
          <p:cNvSpPr/>
          <p:nvPr/>
        </p:nvSpPr>
        <p:spPr bwMode="auto">
          <a:xfrm>
            <a:off x="5784634" y="429321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792" name="RECTANGLE44792"/>
          <p:cNvSpPr/>
          <p:nvPr/>
        </p:nvSpPr>
        <p:spPr bwMode="auto">
          <a:xfrm>
            <a:off x="6527991" y="429321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795" name="RECTANGLE44795"/>
          <p:cNvSpPr/>
          <p:nvPr/>
        </p:nvSpPr>
        <p:spPr bwMode="auto">
          <a:xfrm>
            <a:off x="7175691" y="429321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4798" name="RECTANGLE44798"/>
          <p:cNvSpPr/>
          <p:nvPr/>
        </p:nvSpPr>
        <p:spPr bwMode="auto">
          <a:xfrm>
            <a:off x="7574470" y="4293210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4801" name="RECTANGLE44801"/>
          <p:cNvSpPr/>
          <p:nvPr/>
        </p:nvSpPr>
        <p:spPr bwMode="auto">
          <a:xfrm>
            <a:off x="8426234" y="429321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804" name="RECTANGLE44804"/>
          <p:cNvSpPr/>
          <p:nvPr/>
        </p:nvSpPr>
        <p:spPr bwMode="auto">
          <a:xfrm>
            <a:off x="9042591" y="429321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807" name="RECTANGLE44807"/>
          <p:cNvSpPr/>
          <p:nvPr/>
        </p:nvSpPr>
        <p:spPr bwMode="auto">
          <a:xfrm>
            <a:off x="9450388" y="4293210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439</a:t>
            </a:r>
            <a:endParaRPr/>
          </a:p>
        </p:txBody>
      </p:sp>
      <p:sp>
        <p:nvSpPr>
          <p:cNvPr id="44810" name="RECTANGLE44810"/>
          <p:cNvSpPr/>
          <p:nvPr/>
        </p:nvSpPr>
        <p:spPr bwMode="auto">
          <a:xfrm>
            <a:off x="9949370" y="4293210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4813" name="RECTANGLE44813"/>
          <p:cNvSpPr/>
          <p:nvPr/>
        </p:nvSpPr>
        <p:spPr bwMode="auto">
          <a:xfrm>
            <a:off x="1809242" y="4436173"/>
            <a:ext cx="72283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AUSTRIAN</a:t>
            </a:r>
            <a:endParaRPr/>
          </a:p>
        </p:txBody>
      </p:sp>
      <p:sp>
        <p:nvSpPr>
          <p:cNvPr id="44816" name="RECTANGLE44816"/>
          <p:cNvSpPr/>
          <p:nvPr/>
        </p:nvSpPr>
        <p:spPr bwMode="auto">
          <a:xfrm>
            <a:off x="3519488" y="443617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371</a:t>
            </a:r>
            <a:endParaRPr/>
          </a:p>
        </p:txBody>
      </p:sp>
      <p:sp>
        <p:nvSpPr>
          <p:cNvPr id="44819" name="RECTANGLE44819"/>
          <p:cNvSpPr/>
          <p:nvPr/>
        </p:nvSpPr>
        <p:spPr bwMode="auto">
          <a:xfrm>
            <a:off x="4257332" y="443617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2 350</a:t>
            </a:r>
            <a:endParaRPr/>
          </a:p>
        </p:txBody>
      </p:sp>
      <p:sp>
        <p:nvSpPr>
          <p:cNvPr id="44822" name="RECTANGLE44822"/>
          <p:cNvSpPr/>
          <p:nvPr/>
        </p:nvSpPr>
        <p:spPr bwMode="auto">
          <a:xfrm>
            <a:off x="4900422" y="443617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-84%</a:t>
            </a:r>
            <a:endParaRPr/>
          </a:p>
        </p:txBody>
      </p:sp>
      <p:sp>
        <p:nvSpPr>
          <p:cNvPr id="44825" name="RECTANGLE44825"/>
          <p:cNvSpPr/>
          <p:nvPr/>
        </p:nvSpPr>
        <p:spPr bwMode="auto">
          <a:xfrm>
            <a:off x="5784634" y="443617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828" name="RECTANGLE44828"/>
          <p:cNvSpPr/>
          <p:nvPr/>
        </p:nvSpPr>
        <p:spPr bwMode="auto">
          <a:xfrm>
            <a:off x="6527991" y="443617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4831" name="RECTANGLE44831"/>
          <p:cNvSpPr/>
          <p:nvPr/>
        </p:nvSpPr>
        <p:spPr bwMode="auto">
          <a:xfrm>
            <a:off x="7175691" y="443617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4834" name="RECTANGLE44834"/>
          <p:cNvSpPr/>
          <p:nvPr/>
        </p:nvSpPr>
        <p:spPr bwMode="auto">
          <a:xfrm>
            <a:off x="7630922" y="443617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-75%</a:t>
            </a:r>
            <a:endParaRPr/>
          </a:p>
        </p:txBody>
      </p:sp>
      <p:sp>
        <p:nvSpPr>
          <p:cNvPr id="44837" name="RECTANGLE44837"/>
          <p:cNvSpPr/>
          <p:nvPr/>
        </p:nvSpPr>
        <p:spPr bwMode="auto">
          <a:xfrm>
            <a:off x="8426234" y="443617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840" name="RECTANGLE44840"/>
          <p:cNvSpPr/>
          <p:nvPr/>
        </p:nvSpPr>
        <p:spPr bwMode="auto">
          <a:xfrm>
            <a:off x="8929688" y="443617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371</a:t>
            </a:r>
            <a:endParaRPr/>
          </a:p>
        </p:txBody>
      </p:sp>
      <p:sp>
        <p:nvSpPr>
          <p:cNvPr id="44843" name="RECTANGLE44843"/>
          <p:cNvSpPr/>
          <p:nvPr/>
        </p:nvSpPr>
        <p:spPr bwMode="auto">
          <a:xfrm>
            <a:off x="9450388" y="443617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588</a:t>
            </a:r>
            <a:endParaRPr/>
          </a:p>
        </p:txBody>
      </p:sp>
      <p:sp>
        <p:nvSpPr>
          <p:cNvPr id="44846" name="RECTANGLE44846"/>
          <p:cNvSpPr/>
          <p:nvPr/>
        </p:nvSpPr>
        <p:spPr bwMode="auto">
          <a:xfrm>
            <a:off x="10005822" y="443617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-37%</a:t>
            </a:r>
            <a:endParaRPr/>
          </a:p>
        </p:txBody>
      </p:sp>
      <p:sp>
        <p:nvSpPr>
          <p:cNvPr id="44849" name="RECTANGLE44849"/>
          <p:cNvSpPr/>
          <p:nvPr/>
        </p:nvSpPr>
        <p:spPr bwMode="auto">
          <a:xfrm>
            <a:off x="1809242" y="4579138"/>
            <a:ext cx="10681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CYPRUS AIRWAYS</a:t>
            </a:r>
            <a:endParaRPr/>
          </a:p>
        </p:txBody>
      </p:sp>
      <p:sp>
        <p:nvSpPr>
          <p:cNvPr id="44852" name="RECTANGLE44852"/>
          <p:cNvSpPr/>
          <p:nvPr/>
        </p:nvSpPr>
        <p:spPr bwMode="auto">
          <a:xfrm>
            <a:off x="3431832" y="457913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1 829</a:t>
            </a:r>
            <a:endParaRPr/>
          </a:p>
        </p:txBody>
      </p:sp>
      <p:sp>
        <p:nvSpPr>
          <p:cNvPr id="44855" name="RECTANGLE44855"/>
          <p:cNvSpPr/>
          <p:nvPr/>
        </p:nvSpPr>
        <p:spPr bwMode="auto">
          <a:xfrm>
            <a:off x="4344988" y="457913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107</a:t>
            </a:r>
            <a:endParaRPr/>
          </a:p>
        </p:txBody>
      </p:sp>
      <p:sp>
        <p:nvSpPr>
          <p:cNvPr id="44858" name="RECTANGLE44858"/>
          <p:cNvSpPr/>
          <p:nvPr/>
        </p:nvSpPr>
        <p:spPr bwMode="auto">
          <a:xfrm>
            <a:off x="4796676" y="4579138"/>
            <a:ext cx="36536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1 603%</a:t>
            </a:r>
            <a:endParaRPr/>
          </a:p>
        </p:txBody>
      </p:sp>
      <p:sp>
        <p:nvSpPr>
          <p:cNvPr id="44861" name="RECTANGLE44861"/>
          <p:cNvSpPr/>
          <p:nvPr/>
        </p:nvSpPr>
        <p:spPr bwMode="auto">
          <a:xfrm>
            <a:off x="5784634" y="457913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4864" name="RECTANGLE44864"/>
          <p:cNvSpPr/>
          <p:nvPr/>
        </p:nvSpPr>
        <p:spPr bwMode="auto">
          <a:xfrm>
            <a:off x="6527991" y="457913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4867" name="RECTANGLE44867"/>
          <p:cNvSpPr/>
          <p:nvPr/>
        </p:nvSpPr>
        <p:spPr bwMode="auto">
          <a:xfrm>
            <a:off x="7175691" y="457913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4870" name="RECTANGLE44870"/>
          <p:cNvSpPr/>
          <p:nvPr/>
        </p:nvSpPr>
        <p:spPr bwMode="auto">
          <a:xfrm>
            <a:off x="7614831" y="457913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300%</a:t>
            </a:r>
            <a:endParaRPr/>
          </a:p>
        </p:txBody>
      </p:sp>
      <p:sp>
        <p:nvSpPr>
          <p:cNvPr id="44873" name="RECTANGLE44873"/>
          <p:cNvSpPr/>
          <p:nvPr/>
        </p:nvSpPr>
        <p:spPr bwMode="auto">
          <a:xfrm>
            <a:off x="8426234" y="457913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4876" name="RECTANGLE44876"/>
          <p:cNvSpPr/>
          <p:nvPr/>
        </p:nvSpPr>
        <p:spPr bwMode="auto">
          <a:xfrm>
            <a:off x="8929688" y="457913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457</a:t>
            </a:r>
            <a:endParaRPr/>
          </a:p>
        </p:txBody>
      </p:sp>
      <p:sp>
        <p:nvSpPr>
          <p:cNvPr id="44879" name="RECTANGLE44879"/>
          <p:cNvSpPr/>
          <p:nvPr/>
        </p:nvSpPr>
        <p:spPr bwMode="auto">
          <a:xfrm>
            <a:off x="9450388" y="457913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107</a:t>
            </a:r>
            <a:endParaRPr/>
          </a:p>
        </p:txBody>
      </p:sp>
      <p:sp>
        <p:nvSpPr>
          <p:cNvPr id="44882" name="RECTANGLE44882"/>
          <p:cNvSpPr/>
          <p:nvPr/>
        </p:nvSpPr>
        <p:spPr bwMode="auto">
          <a:xfrm>
            <a:off x="9989731" y="457913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326%</a:t>
            </a:r>
            <a:endParaRPr/>
          </a:p>
        </p:txBody>
      </p:sp>
      <p:sp>
        <p:nvSpPr>
          <p:cNvPr id="44885" name="RECTANGLE44885"/>
          <p:cNvSpPr/>
          <p:nvPr/>
        </p:nvSpPr>
        <p:spPr bwMode="auto">
          <a:xfrm>
            <a:off x="1809242" y="4722101"/>
            <a:ext cx="79093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LUFTHANSA</a:t>
            </a:r>
            <a:endParaRPr/>
          </a:p>
        </p:txBody>
      </p:sp>
      <p:sp>
        <p:nvSpPr>
          <p:cNvPr id="44888" name="RECTANGLE44888"/>
          <p:cNvSpPr/>
          <p:nvPr/>
        </p:nvSpPr>
        <p:spPr bwMode="auto">
          <a:xfrm>
            <a:off x="3632391" y="47221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891" name="RECTANGLE44891"/>
          <p:cNvSpPr/>
          <p:nvPr/>
        </p:nvSpPr>
        <p:spPr bwMode="auto">
          <a:xfrm>
            <a:off x="4257332" y="4722101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8 545</a:t>
            </a:r>
            <a:endParaRPr/>
          </a:p>
        </p:txBody>
      </p:sp>
      <p:sp>
        <p:nvSpPr>
          <p:cNvPr id="44894" name="RECTANGLE44894"/>
          <p:cNvSpPr/>
          <p:nvPr/>
        </p:nvSpPr>
        <p:spPr bwMode="auto">
          <a:xfrm>
            <a:off x="4843971" y="4722101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4897" name="RECTANGLE44897"/>
          <p:cNvSpPr/>
          <p:nvPr/>
        </p:nvSpPr>
        <p:spPr bwMode="auto">
          <a:xfrm>
            <a:off x="5784634" y="472210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900" name="RECTANGLE44900"/>
          <p:cNvSpPr/>
          <p:nvPr/>
        </p:nvSpPr>
        <p:spPr bwMode="auto">
          <a:xfrm>
            <a:off x="6527991" y="47221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903" name="RECTANGLE44903"/>
          <p:cNvSpPr/>
          <p:nvPr/>
        </p:nvSpPr>
        <p:spPr bwMode="auto">
          <a:xfrm>
            <a:off x="7119239" y="4722101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44906" name="RECTANGLE44906"/>
          <p:cNvSpPr/>
          <p:nvPr/>
        </p:nvSpPr>
        <p:spPr bwMode="auto">
          <a:xfrm>
            <a:off x="7574470" y="4722101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4909" name="RECTANGLE44909"/>
          <p:cNvSpPr/>
          <p:nvPr/>
        </p:nvSpPr>
        <p:spPr bwMode="auto">
          <a:xfrm>
            <a:off x="8426234" y="472210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912" name="RECTANGLE44912"/>
          <p:cNvSpPr/>
          <p:nvPr/>
        </p:nvSpPr>
        <p:spPr bwMode="auto">
          <a:xfrm>
            <a:off x="9042591" y="47221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915" name="RECTANGLE44915"/>
          <p:cNvSpPr/>
          <p:nvPr/>
        </p:nvSpPr>
        <p:spPr bwMode="auto">
          <a:xfrm>
            <a:off x="9450388" y="472210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610</a:t>
            </a:r>
            <a:endParaRPr/>
          </a:p>
        </p:txBody>
      </p:sp>
      <p:sp>
        <p:nvSpPr>
          <p:cNvPr id="44918" name="RECTANGLE44918"/>
          <p:cNvSpPr/>
          <p:nvPr/>
        </p:nvSpPr>
        <p:spPr bwMode="auto">
          <a:xfrm>
            <a:off x="9949370" y="4722101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4921" name="RECTANGLE44921"/>
          <p:cNvSpPr/>
          <p:nvPr/>
        </p:nvSpPr>
        <p:spPr bwMode="auto">
          <a:xfrm>
            <a:off x="1730375" y="4833950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922" name="RECTANGLE44922"/>
          <p:cNvSpPr/>
          <p:nvPr/>
        </p:nvSpPr>
        <p:spPr bwMode="auto">
          <a:xfrm>
            <a:off x="2342794" y="4893640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4925" name="RECTANGLE44925"/>
          <p:cNvSpPr/>
          <p:nvPr/>
        </p:nvSpPr>
        <p:spPr bwMode="auto">
          <a:xfrm>
            <a:off x="3000375" y="4833950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926" name="RECTANGLE44926"/>
          <p:cNvSpPr/>
          <p:nvPr/>
        </p:nvSpPr>
        <p:spPr bwMode="auto">
          <a:xfrm>
            <a:off x="3399701" y="4880940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2 200</a:t>
            </a:r>
            <a:endParaRPr/>
          </a:p>
        </p:txBody>
      </p:sp>
      <p:sp>
        <p:nvSpPr>
          <p:cNvPr id="44929" name="RECTANGLE44929"/>
          <p:cNvSpPr/>
          <p:nvPr/>
        </p:nvSpPr>
        <p:spPr bwMode="auto">
          <a:xfrm>
            <a:off x="3825875" y="4833950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930" name="RECTANGLE44930"/>
          <p:cNvSpPr/>
          <p:nvPr/>
        </p:nvSpPr>
        <p:spPr bwMode="auto">
          <a:xfrm>
            <a:off x="4162082" y="4880940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13 596</a:t>
            </a:r>
            <a:endParaRPr/>
          </a:p>
        </p:txBody>
      </p:sp>
      <p:sp>
        <p:nvSpPr>
          <p:cNvPr id="44933" name="RECTANGLE44933"/>
          <p:cNvSpPr/>
          <p:nvPr/>
        </p:nvSpPr>
        <p:spPr bwMode="auto">
          <a:xfrm>
            <a:off x="4651375" y="4833950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934" name="RECTANGLE44934"/>
          <p:cNvSpPr/>
          <p:nvPr/>
        </p:nvSpPr>
        <p:spPr bwMode="auto">
          <a:xfrm>
            <a:off x="4861179" y="4880940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-84%</a:t>
            </a:r>
            <a:endParaRPr/>
          </a:p>
        </p:txBody>
      </p:sp>
      <p:sp>
        <p:nvSpPr>
          <p:cNvPr id="44937" name="RECTANGLE44937"/>
          <p:cNvSpPr/>
          <p:nvPr/>
        </p:nvSpPr>
        <p:spPr bwMode="auto">
          <a:xfrm>
            <a:off x="5286375" y="4833950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938" name="RECTANGLE44938"/>
          <p:cNvSpPr/>
          <p:nvPr/>
        </p:nvSpPr>
        <p:spPr bwMode="auto">
          <a:xfrm>
            <a:off x="5754281" y="4880940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4941" name="RECTANGLE44941"/>
          <p:cNvSpPr/>
          <p:nvPr/>
        </p:nvSpPr>
        <p:spPr bwMode="auto">
          <a:xfrm>
            <a:off x="6073775" y="483395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942" name="RECTANGLE44942"/>
          <p:cNvSpPr/>
          <p:nvPr/>
        </p:nvSpPr>
        <p:spPr bwMode="auto">
          <a:xfrm>
            <a:off x="6514973" y="488094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4945" name="RECTANGLE44945"/>
          <p:cNvSpPr/>
          <p:nvPr/>
        </p:nvSpPr>
        <p:spPr bwMode="auto">
          <a:xfrm>
            <a:off x="6721475" y="483395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946" name="RECTANGLE44946"/>
          <p:cNvSpPr/>
          <p:nvPr/>
        </p:nvSpPr>
        <p:spPr bwMode="auto">
          <a:xfrm>
            <a:off x="7099554" y="4880940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</a:t>
            </a:r>
            <a:endParaRPr/>
          </a:p>
        </p:txBody>
      </p:sp>
      <p:sp>
        <p:nvSpPr>
          <p:cNvPr id="44949" name="RECTANGLE44949"/>
          <p:cNvSpPr/>
          <p:nvPr/>
        </p:nvSpPr>
        <p:spPr bwMode="auto">
          <a:xfrm>
            <a:off x="7369175" y="483395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950" name="RECTANGLE44950"/>
          <p:cNvSpPr/>
          <p:nvPr/>
        </p:nvSpPr>
        <p:spPr bwMode="auto">
          <a:xfrm>
            <a:off x="7591679" y="4880940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-81%</a:t>
            </a:r>
            <a:endParaRPr/>
          </a:p>
        </p:txBody>
      </p:sp>
      <p:sp>
        <p:nvSpPr>
          <p:cNvPr id="44953" name="RECTANGLE44953"/>
          <p:cNvSpPr/>
          <p:nvPr/>
        </p:nvSpPr>
        <p:spPr bwMode="auto">
          <a:xfrm>
            <a:off x="8016875" y="4833950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954" name="RECTANGLE44954"/>
          <p:cNvSpPr/>
          <p:nvPr/>
        </p:nvSpPr>
        <p:spPr bwMode="auto">
          <a:xfrm>
            <a:off x="8395881" y="4880940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4957" name="RECTANGLE44957"/>
          <p:cNvSpPr/>
          <p:nvPr/>
        </p:nvSpPr>
        <p:spPr bwMode="auto">
          <a:xfrm>
            <a:off x="8715375" y="4833950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958" name="RECTANGLE44958"/>
          <p:cNvSpPr/>
          <p:nvPr/>
        </p:nvSpPr>
        <p:spPr bwMode="auto">
          <a:xfrm>
            <a:off x="8903335" y="488094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440</a:t>
            </a:r>
            <a:endParaRPr/>
          </a:p>
        </p:txBody>
      </p:sp>
      <p:sp>
        <p:nvSpPr>
          <p:cNvPr id="44961" name="RECTANGLE44961"/>
          <p:cNvSpPr/>
          <p:nvPr/>
        </p:nvSpPr>
        <p:spPr bwMode="auto">
          <a:xfrm>
            <a:off x="9236075" y="4833950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962" name="RECTANGLE44962"/>
          <p:cNvSpPr/>
          <p:nvPr/>
        </p:nvSpPr>
        <p:spPr bwMode="auto">
          <a:xfrm>
            <a:off x="9424035" y="488094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504</a:t>
            </a:r>
            <a:endParaRPr/>
          </a:p>
        </p:txBody>
      </p:sp>
      <p:sp>
        <p:nvSpPr>
          <p:cNvPr id="44965" name="RECTANGLE44965"/>
          <p:cNvSpPr/>
          <p:nvPr/>
        </p:nvSpPr>
        <p:spPr bwMode="auto">
          <a:xfrm>
            <a:off x="9756775" y="4833950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4966" name="RECTANGLE44966"/>
          <p:cNvSpPr/>
          <p:nvPr/>
        </p:nvSpPr>
        <p:spPr bwMode="auto">
          <a:xfrm>
            <a:off x="9947529" y="4880940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-13%</a:t>
            </a:r>
            <a:endParaRPr/>
          </a:p>
        </p:txBody>
      </p:sp>
      <p:sp>
        <p:nvSpPr>
          <p:cNvPr id="44969" name="RECTANGLE44969"/>
          <p:cNvSpPr/>
          <p:nvPr/>
        </p:nvSpPr>
        <p:spPr bwMode="auto">
          <a:xfrm>
            <a:off x="384365" y="5055654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</a:t>
            </a:r>
            <a:endParaRPr/>
          </a:p>
        </p:txBody>
      </p:sp>
      <p:sp>
        <p:nvSpPr>
          <p:cNvPr id="44972" name="RECTANGLE44972"/>
          <p:cNvSpPr/>
          <p:nvPr/>
        </p:nvSpPr>
        <p:spPr bwMode="auto">
          <a:xfrm>
            <a:off x="707517" y="5055654"/>
            <a:ext cx="5116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</a:t>
            </a:r>
            <a:endParaRPr/>
          </a:p>
        </p:txBody>
      </p:sp>
      <p:sp>
        <p:nvSpPr>
          <p:cNvPr id="44975" name="RECTANGLE44975"/>
          <p:cNvSpPr/>
          <p:nvPr/>
        </p:nvSpPr>
        <p:spPr bwMode="auto">
          <a:xfrm>
            <a:off x="707517" y="5163693"/>
            <a:ext cx="7999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TOULOUSE (FR)</a:t>
            </a:r>
            <a:endParaRPr/>
          </a:p>
        </p:txBody>
      </p:sp>
      <p:sp>
        <p:nvSpPr>
          <p:cNvPr id="44978" name="RECTANGLE44978"/>
          <p:cNvSpPr/>
          <p:nvPr/>
        </p:nvSpPr>
        <p:spPr bwMode="auto">
          <a:xfrm>
            <a:off x="1809242" y="5065179"/>
            <a:ext cx="61970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EASYJET</a:t>
            </a:r>
            <a:endParaRPr/>
          </a:p>
        </p:txBody>
      </p:sp>
      <p:sp>
        <p:nvSpPr>
          <p:cNvPr id="44981" name="RECTANGLE44981"/>
          <p:cNvSpPr/>
          <p:nvPr/>
        </p:nvSpPr>
        <p:spPr bwMode="auto">
          <a:xfrm>
            <a:off x="3632391" y="50651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984" name="RECTANGLE44984"/>
          <p:cNvSpPr/>
          <p:nvPr/>
        </p:nvSpPr>
        <p:spPr bwMode="auto">
          <a:xfrm>
            <a:off x="4344988" y="506517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134</a:t>
            </a:r>
            <a:endParaRPr/>
          </a:p>
        </p:txBody>
      </p:sp>
      <p:sp>
        <p:nvSpPr>
          <p:cNvPr id="44987" name="RECTANGLE44987"/>
          <p:cNvSpPr/>
          <p:nvPr/>
        </p:nvSpPr>
        <p:spPr bwMode="auto">
          <a:xfrm>
            <a:off x="4843971" y="5065179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4990" name="RECTANGLE44990"/>
          <p:cNvSpPr/>
          <p:nvPr/>
        </p:nvSpPr>
        <p:spPr bwMode="auto">
          <a:xfrm>
            <a:off x="5784634" y="506517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4993" name="RECTANGLE44993"/>
          <p:cNvSpPr/>
          <p:nvPr/>
        </p:nvSpPr>
        <p:spPr bwMode="auto">
          <a:xfrm>
            <a:off x="6527991" y="50651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4996" name="RECTANGLE44996"/>
          <p:cNvSpPr/>
          <p:nvPr/>
        </p:nvSpPr>
        <p:spPr bwMode="auto">
          <a:xfrm>
            <a:off x="7175691" y="50651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4999" name="RECTANGLE44999"/>
          <p:cNvSpPr/>
          <p:nvPr/>
        </p:nvSpPr>
        <p:spPr bwMode="auto">
          <a:xfrm>
            <a:off x="7574470" y="5065179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5002" name="RECTANGLE45002"/>
          <p:cNvSpPr/>
          <p:nvPr/>
        </p:nvSpPr>
        <p:spPr bwMode="auto">
          <a:xfrm>
            <a:off x="8426234" y="506517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5005" name="RECTANGLE45005"/>
          <p:cNvSpPr/>
          <p:nvPr/>
        </p:nvSpPr>
        <p:spPr bwMode="auto">
          <a:xfrm>
            <a:off x="9042591" y="50651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008" name="RECTANGLE45008"/>
          <p:cNvSpPr/>
          <p:nvPr/>
        </p:nvSpPr>
        <p:spPr bwMode="auto">
          <a:xfrm>
            <a:off x="9450388" y="506517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134</a:t>
            </a:r>
            <a:endParaRPr/>
          </a:p>
        </p:txBody>
      </p:sp>
      <p:sp>
        <p:nvSpPr>
          <p:cNvPr id="45011" name="RECTANGLE45011"/>
          <p:cNvSpPr/>
          <p:nvPr/>
        </p:nvSpPr>
        <p:spPr bwMode="auto">
          <a:xfrm>
            <a:off x="9949370" y="5065179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5014" name="RECTANGLE45014"/>
          <p:cNvSpPr/>
          <p:nvPr/>
        </p:nvSpPr>
        <p:spPr bwMode="auto">
          <a:xfrm>
            <a:off x="1809242" y="5208143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5017" name="RECTANGLE45017"/>
          <p:cNvSpPr/>
          <p:nvPr/>
        </p:nvSpPr>
        <p:spPr bwMode="auto">
          <a:xfrm>
            <a:off x="3431832" y="520814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2 083</a:t>
            </a:r>
            <a:endParaRPr/>
          </a:p>
        </p:txBody>
      </p:sp>
      <p:sp>
        <p:nvSpPr>
          <p:cNvPr id="45020" name="RECTANGLE45020"/>
          <p:cNvSpPr/>
          <p:nvPr/>
        </p:nvSpPr>
        <p:spPr bwMode="auto">
          <a:xfrm>
            <a:off x="4457891" y="52081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023" name="RECTANGLE45023"/>
          <p:cNvSpPr/>
          <p:nvPr/>
        </p:nvSpPr>
        <p:spPr bwMode="auto">
          <a:xfrm>
            <a:off x="4884331" y="520814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026" name="RECTANGLE45026"/>
          <p:cNvSpPr/>
          <p:nvPr/>
        </p:nvSpPr>
        <p:spPr bwMode="auto">
          <a:xfrm>
            <a:off x="5784634" y="520814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5029" name="RECTANGLE45029"/>
          <p:cNvSpPr/>
          <p:nvPr/>
        </p:nvSpPr>
        <p:spPr bwMode="auto">
          <a:xfrm>
            <a:off x="6527991" y="52081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5032" name="RECTANGLE45032"/>
          <p:cNvSpPr/>
          <p:nvPr/>
        </p:nvSpPr>
        <p:spPr bwMode="auto">
          <a:xfrm>
            <a:off x="7175691" y="52081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035" name="RECTANGLE45035"/>
          <p:cNvSpPr/>
          <p:nvPr/>
        </p:nvSpPr>
        <p:spPr bwMode="auto">
          <a:xfrm>
            <a:off x="7614831" y="520814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038" name="RECTANGLE45038"/>
          <p:cNvSpPr/>
          <p:nvPr/>
        </p:nvSpPr>
        <p:spPr bwMode="auto">
          <a:xfrm>
            <a:off x="8426234" y="520814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5041" name="RECTANGLE45041"/>
          <p:cNvSpPr/>
          <p:nvPr/>
        </p:nvSpPr>
        <p:spPr bwMode="auto">
          <a:xfrm>
            <a:off x="8929688" y="520814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417</a:t>
            </a:r>
            <a:endParaRPr/>
          </a:p>
        </p:txBody>
      </p:sp>
      <p:sp>
        <p:nvSpPr>
          <p:cNvPr id="45044" name="RECTANGLE45044"/>
          <p:cNvSpPr/>
          <p:nvPr/>
        </p:nvSpPr>
        <p:spPr bwMode="auto">
          <a:xfrm>
            <a:off x="9563291" y="52081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047" name="RECTANGLE45047"/>
          <p:cNvSpPr/>
          <p:nvPr/>
        </p:nvSpPr>
        <p:spPr bwMode="auto">
          <a:xfrm>
            <a:off x="9989731" y="520814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050" name="RECTANGLE45050"/>
          <p:cNvSpPr/>
          <p:nvPr/>
        </p:nvSpPr>
        <p:spPr bwMode="auto">
          <a:xfrm>
            <a:off x="1730375" y="5319992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051" name="RECTANGLE45051"/>
          <p:cNvSpPr/>
          <p:nvPr/>
        </p:nvSpPr>
        <p:spPr bwMode="auto">
          <a:xfrm>
            <a:off x="2342794" y="5379682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5054" name="RECTANGLE45054"/>
          <p:cNvSpPr/>
          <p:nvPr/>
        </p:nvSpPr>
        <p:spPr bwMode="auto">
          <a:xfrm>
            <a:off x="3000375" y="5319992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055" name="RECTANGLE45055"/>
          <p:cNvSpPr/>
          <p:nvPr/>
        </p:nvSpPr>
        <p:spPr bwMode="auto">
          <a:xfrm>
            <a:off x="3399701" y="536698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2 083</a:t>
            </a:r>
            <a:endParaRPr/>
          </a:p>
        </p:txBody>
      </p:sp>
      <p:sp>
        <p:nvSpPr>
          <p:cNvPr id="45058" name="RECTANGLE45058"/>
          <p:cNvSpPr/>
          <p:nvPr/>
        </p:nvSpPr>
        <p:spPr bwMode="auto">
          <a:xfrm>
            <a:off x="3825875" y="5319992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059" name="RECTANGLE45059"/>
          <p:cNvSpPr/>
          <p:nvPr/>
        </p:nvSpPr>
        <p:spPr bwMode="auto">
          <a:xfrm>
            <a:off x="4318635" y="5366982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134</a:t>
            </a:r>
            <a:endParaRPr/>
          </a:p>
        </p:txBody>
      </p:sp>
      <p:sp>
        <p:nvSpPr>
          <p:cNvPr id="45062" name="RECTANGLE45062"/>
          <p:cNvSpPr/>
          <p:nvPr/>
        </p:nvSpPr>
        <p:spPr bwMode="auto">
          <a:xfrm>
            <a:off x="4651375" y="5319992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063" name="RECTANGLE45063"/>
          <p:cNvSpPr/>
          <p:nvPr/>
        </p:nvSpPr>
        <p:spPr bwMode="auto">
          <a:xfrm>
            <a:off x="4747209" y="5366982"/>
            <a:ext cx="40848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1 451%</a:t>
            </a:r>
            <a:endParaRPr/>
          </a:p>
        </p:txBody>
      </p:sp>
      <p:sp>
        <p:nvSpPr>
          <p:cNvPr id="45066" name="RECTANGLE45066"/>
          <p:cNvSpPr/>
          <p:nvPr/>
        </p:nvSpPr>
        <p:spPr bwMode="auto">
          <a:xfrm>
            <a:off x="5286375" y="5319992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067" name="RECTANGLE45067"/>
          <p:cNvSpPr/>
          <p:nvPr/>
        </p:nvSpPr>
        <p:spPr bwMode="auto">
          <a:xfrm>
            <a:off x="5754281" y="536698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5070" name="RECTANGLE45070"/>
          <p:cNvSpPr/>
          <p:nvPr/>
        </p:nvSpPr>
        <p:spPr bwMode="auto">
          <a:xfrm>
            <a:off x="6073775" y="531999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071" name="RECTANGLE45071"/>
          <p:cNvSpPr/>
          <p:nvPr/>
        </p:nvSpPr>
        <p:spPr bwMode="auto">
          <a:xfrm>
            <a:off x="6514973" y="536698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5074" name="RECTANGLE45074"/>
          <p:cNvSpPr/>
          <p:nvPr/>
        </p:nvSpPr>
        <p:spPr bwMode="auto">
          <a:xfrm>
            <a:off x="6721475" y="531999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075" name="RECTANGLE45075"/>
          <p:cNvSpPr/>
          <p:nvPr/>
        </p:nvSpPr>
        <p:spPr bwMode="auto">
          <a:xfrm>
            <a:off x="7162673" y="536698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5078" name="RECTANGLE45078"/>
          <p:cNvSpPr/>
          <p:nvPr/>
        </p:nvSpPr>
        <p:spPr bwMode="auto">
          <a:xfrm>
            <a:off x="7369175" y="531999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079" name="RECTANGLE45079"/>
          <p:cNvSpPr/>
          <p:nvPr/>
        </p:nvSpPr>
        <p:spPr bwMode="auto">
          <a:xfrm>
            <a:off x="7571143" y="536698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400%</a:t>
            </a:r>
            <a:endParaRPr/>
          </a:p>
        </p:txBody>
      </p:sp>
      <p:sp>
        <p:nvSpPr>
          <p:cNvPr id="45082" name="RECTANGLE45082"/>
          <p:cNvSpPr/>
          <p:nvPr/>
        </p:nvSpPr>
        <p:spPr bwMode="auto">
          <a:xfrm>
            <a:off x="8016875" y="5319992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083" name="RECTANGLE45083"/>
          <p:cNvSpPr/>
          <p:nvPr/>
        </p:nvSpPr>
        <p:spPr bwMode="auto">
          <a:xfrm>
            <a:off x="8395881" y="536698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5086" name="RECTANGLE45086"/>
          <p:cNvSpPr/>
          <p:nvPr/>
        </p:nvSpPr>
        <p:spPr bwMode="auto">
          <a:xfrm>
            <a:off x="8715375" y="5319992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087" name="RECTANGLE45087"/>
          <p:cNvSpPr/>
          <p:nvPr/>
        </p:nvSpPr>
        <p:spPr bwMode="auto">
          <a:xfrm>
            <a:off x="8903335" y="5366982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417</a:t>
            </a:r>
            <a:endParaRPr/>
          </a:p>
        </p:txBody>
      </p:sp>
      <p:sp>
        <p:nvSpPr>
          <p:cNvPr id="45090" name="RECTANGLE45090"/>
          <p:cNvSpPr/>
          <p:nvPr/>
        </p:nvSpPr>
        <p:spPr bwMode="auto">
          <a:xfrm>
            <a:off x="9236075" y="5319992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091" name="RECTANGLE45091"/>
          <p:cNvSpPr/>
          <p:nvPr/>
        </p:nvSpPr>
        <p:spPr bwMode="auto">
          <a:xfrm>
            <a:off x="9424035" y="5366982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134</a:t>
            </a:r>
            <a:endParaRPr/>
          </a:p>
        </p:txBody>
      </p:sp>
      <p:sp>
        <p:nvSpPr>
          <p:cNvPr id="45094" name="RECTANGLE45094"/>
          <p:cNvSpPr/>
          <p:nvPr/>
        </p:nvSpPr>
        <p:spPr bwMode="auto">
          <a:xfrm>
            <a:off x="9756775" y="5319992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095" name="RECTANGLE45095"/>
          <p:cNvSpPr/>
          <p:nvPr/>
        </p:nvSpPr>
        <p:spPr bwMode="auto">
          <a:xfrm>
            <a:off x="9926993" y="536698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210%</a:t>
            </a:r>
            <a:endParaRPr/>
          </a:p>
        </p:txBody>
      </p:sp>
      <p:sp>
        <p:nvSpPr>
          <p:cNvPr id="45098" name="RECTANGLE45098"/>
          <p:cNvSpPr/>
          <p:nvPr/>
        </p:nvSpPr>
        <p:spPr bwMode="auto">
          <a:xfrm>
            <a:off x="384365" y="554169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</a:t>
            </a:r>
            <a:endParaRPr/>
          </a:p>
        </p:txBody>
      </p:sp>
      <p:sp>
        <p:nvSpPr>
          <p:cNvPr id="45101" name="RECTANGLE45101"/>
          <p:cNvSpPr/>
          <p:nvPr/>
        </p:nvSpPr>
        <p:spPr bwMode="auto">
          <a:xfrm>
            <a:off x="707517" y="5541696"/>
            <a:ext cx="86471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CASABLANCA (MA)</a:t>
            </a:r>
            <a:endParaRPr/>
          </a:p>
        </p:txBody>
      </p:sp>
      <p:sp>
        <p:nvSpPr>
          <p:cNvPr id="45104" name="RECTANGLE45104"/>
          <p:cNvSpPr/>
          <p:nvPr/>
        </p:nvSpPr>
        <p:spPr bwMode="auto">
          <a:xfrm>
            <a:off x="707517" y="5649735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5107" name="RECTANGLE45107"/>
          <p:cNvSpPr/>
          <p:nvPr/>
        </p:nvSpPr>
        <p:spPr bwMode="auto">
          <a:xfrm>
            <a:off x="1809242" y="5551221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5110" name="RECTANGLE45110"/>
          <p:cNvSpPr/>
          <p:nvPr/>
        </p:nvSpPr>
        <p:spPr bwMode="auto">
          <a:xfrm>
            <a:off x="3431832" y="5551221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2 044</a:t>
            </a:r>
            <a:endParaRPr/>
          </a:p>
        </p:txBody>
      </p:sp>
      <p:sp>
        <p:nvSpPr>
          <p:cNvPr id="45113" name="RECTANGLE45113"/>
          <p:cNvSpPr/>
          <p:nvPr/>
        </p:nvSpPr>
        <p:spPr bwMode="auto">
          <a:xfrm>
            <a:off x="4401439" y="5551221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41</a:t>
            </a:r>
            <a:endParaRPr/>
          </a:p>
        </p:txBody>
      </p:sp>
      <p:sp>
        <p:nvSpPr>
          <p:cNvPr id="45116" name="RECTANGLE45116"/>
          <p:cNvSpPr/>
          <p:nvPr/>
        </p:nvSpPr>
        <p:spPr bwMode="auto">
          <a:xfrm>
            <a:off x="4796676" y="5551221"/>
            <a:ext cx="36536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4 839%</a:t>
            </a:r>
            <a:endParaRPr/>
          </a:p>
        </p:txBody>
      </p:sp>
      <p:sp>
        <p:nvSpPr>
          <p:cNvPr id="45119" name="RECTANGLE45119"/>
          <p:cNvSpPr/>
          <p:nvPr/>
        </p:nvSpPr>
        <p:spPr bwMode="auto">
          <a:xfrm>
            <a:off x="5784634" y="555122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5122" name="RECTANGLE45122"/>
          <p:cNvSpPr/>
          <p:nvPr/>
        </p:nvSpPr>
        <p:spPr bwMode="auto">
          <a:xfrm>
            <a:off x="6527991" y="55512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5125" name="RECTANGLE45125"/>
          <p:cNvSpPr/>
          <p:nvPr/>
        </p:nvSpPr>
        <p:spPr bwMode="auto">
          <a:xfrm>
            <a:off x="7175691" y="55512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128" name="RECTANGLE45128"/>
          <p:cNvSpPr/>
          <p:nvPr/>
        </p:nvSpPr>
        <p:spPr bwMode="auto">
          <a:xfrm>
            <a:off x="7614831" y="555122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131" name="RECTANGLE45131"/>
          <p:cNvSpPr/>
          <p:nvPr/>
        </p:nvSpPr>
        <p:spPr bwMode="auto">
          <a:xfrm>
            <a:off x="8426234" y="555122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5134" name="RECTANGLE45134"/>
          <p:cNvSpPr/>
          <p:nvPr/>
        </p:nvSpPr>
        <p:spPr bwMode="auto">
          <a:xfrm>
            <a:off x="8929688" y="555122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511</a:t>
            </a:r>
            <a:endParaRPr/>
          </a:p>
        </p:txBody>
      </p:sp>
      <p:sp>
        <p:nvSpPr>
          <p:cNvPr id="45137" name="RECTANGLE45137"/>
          <p:cNvSpPr/>
          <p:nvPr/>
        </p:nvSpPr>
        <p:spPr bwMode="auto">
          <a:xfrm>
            <a:off x="9563291" y="55512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140" name="RECTANGLE45140"/>
          <p:cNvSpPr/>
          <p:nvPr/>
        </p:nvSpPr>
        <p:spPr bwMode="auto">
          <a:xfrm>
            <a:off x="9989731" y="555122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143" name="RECTANGLE45143"/>
          <p:cNvSpPr/>
          <p:nvPr/>
        </p:nvSpPr>
        <p:spPr bwMode="auto">
          <a:xfrm>
            <a:off x="1809242" y="5694185"/>
            <a:ext cx="11035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ROYAL AIR MAROC</a:t>
            </a:r>
            <a:endParaRPr/>
          </a:p>
        </p:txBody>
      </p:sp>
      <p:sp>
        <p:nvSpPr>
          <p:cNvPr id="45146" name="RECTANGLE45146"/>
          <p:cNvSpPr/>
          <p:nvPr/>
        </p:nvSpPr>
        <p:spPr bwMode="auto">
          <a:xfrm>
            <a:off x="3632391" y="56941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149" name="RECTANGLE45149"/>
          <p:cNvSpPr/>
          <p:nvPr/>
        </p:nvSpPr>
        <p:spPr bwMode="auto">
          <a:xfrm>
            <a:off x="4344988" y="569418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525</a:t>
            </a:r>
            <a:endParaRPr/>
          </a:p>
        </p:txBody>
      </p:sp>
      <p:sp>
        <p:nvSpPr>
          <p:cNvPr id="45152" name="RECTANGLE45152"/>
          <p:cNvSpPr/>
          <p:nvPr/>
        </p:nvSpPr>
        <p:spPr bwMode="auto">
          <a:xfrm>
            <a:off x="4843971" y="5694185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5155" name="RECTANGLE45155"/>
          <p:cNvSpPr/>
          <p:nvPr/>
        </p:nvSpPr>
        <p:spPr bwMode="auto">
          <a:xfrm>
            <a:off x="5784634" y="569418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5158" name="RECTANGLE45158"/>
          <p:cNvSpPr/>
          <p:nvPr/>
        </p:nvSpPr>
        <p:spPr bwMode="auto">
          <a:xfrm>
            <a:off x="6527991" y="56941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161" name="RECTANGLE45161"/>
          <p:cNvSpPr/>
          <p:nvPr/>
        </p:nvSpPr>
        <p:spPr bwMode="auto">
          <a:xfrm>
            <a:off x="7175691" y="56941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5164" name="RECTANGLE45164"/>
          <p:cNvSpPr/>
          <p:nvPr/>
        </p:nvSpPr>
        <p:spPr bwMode="auto">
          <a:xfrm>
            <a:off x="7574470" y="5694185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5167" name="RECTANGLE45167"/>
          <p:cNvSpPr/>
          <p:nvPr/>
        </p:nvSpPr>
        <p:spPr bwMode="auto">
          <a:xfrm>
            <a:off x="8426234" y="569418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5170" name="RECTANGLE45170"/>
          <p:cNvSpPr/>
          <p:nvPr/>
        </p:nvSpPr>
        <p:spPr bwMode="auto">
          <a:xfrm>
            <a:off x="9042591" y="56941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173" name="RECTANGLE45173"/>
          <p:cNvSpPr/>
          <p:nvPr/>
        </p:nvSpPr>
        <p:spPr bwMode="auto">
          <a:xfrm>
            <a:off x="9450388" y="569418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525</a:t>
            </a:r>
            <a:endParaRPr/>
          </a:p>
        </p:txBody>
      </p:sp>
      <p:sp>
        <p:nvSpPr>
          <p:cNvPr id="45176" name="RECTANGLE45176"/>
          <p:cNvSpPr/>
          <p:nvPr/>
        </p:nvSpPr>
        <p:spPr bwMode="auto">
          <a:xfrm>
            <a:off x="9949370" y="5694185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5179" name="RECTANGLE45179"/>
          <p:cNvSpPr/>
          <p:nvPr/>
        </p:nvSpPr>
        <p:spPr bwMode="auto">
          <a:xfrm>
            <a:off x="1730375" y="5806034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180" name="RECTANGLE45180"/>
          <p:cNvSpPr/>
          <p:nvPr/>
        </p:nvSpPr>
        <p:spPr bwMode="auto">
          <a:xfrm>
            <a:off x="2342794" y="5865724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5183" name="RECTANGLE45183"/>
          <p:cNvSpPr/>
          <p:nvPr/>
        </p:nvSpPr>
        <p:spPr bwMode="auto">
          <a:xfrm>
            <a:off x="3000375" y="5806034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184" name="RECTANGLE45184"/>
          <p:cNvSpPr/>
          <p:nvPr/>
        </p:nvSpPr>
        <p:spPr bwMode="auto">
          <a:xfrm>
            <a:off x="3399701" y="5853024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2 044</a:t>
            </a:r>
            <a:endParaRPr/>
          </a:p>
        </p:txBody>
      </p:sp>
      <p:sp>
        <p:nvSpPr>
          <p:cNvPr id="45187" name="RECTANGLE45187"/>
          <p:cNvSpPr/>
          <p:nvPr/>
        </p:nvSpPr>
        <p:spPr bwMode="auto">
          <a:xfrm>
            <a:off x="3825875" y="5806034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188" name="RECTANGLE45188"/>
          <p:cNvSpPr/>
          <p:nvPr/>
        </p:nvSpPr>
        <p:spPr bwMode="auto">
          <a:xfrm>
            <a:off x="4318635" y="5853024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566</a:t>
            </a:r>
            <a:endParaRPr/>
          </a:p>
        </p:txBody>
      </p:sp>
      <p:sp>
        <p:nvSpPr>
          <p:cNvPr id="45191" name="RECTANGLE45191"/>
          <p:cNvSpPr/>
          <p:nvPr/>
        </p:nvSpPr>
        <p:spPr bwMode="auto">
          <a:xfrm>
            <a:off x="4651375" y="5806034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192" name="RECTANGLE45192"/>
          <p:cNvSpPr/>
          <p:nvPr/>
        </p:nvSpPr>
        <p:spPr bwMode="auto">
          <a:xfrm>
            <a:off x="4840643" y="5853024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261%</a:t>
            </a:r>
            <a:endParaRPr/>
          </a:p>
        </p:txBody>
      </p:sp>
      <p:sp>
        <p:nvSpPr>
          <p:cNvPr id="45195" name="RECTANGLE45195"/>
          <p:cNvSpPr/>
          <p:nvPr/>
        </p:nvSpPr>
        <p:spPr bwMode="auto">
          <a:xfrm>
            <a:off x="5286375" y="5806034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196" name="RECTANGLE45196"/>
          <p:cNvSpPr/>
          <p:nvPr/>
        </p:nvSpPr>
        <p:spPr bwMode="auto">
          <a:xfrm>
            <a:off x="5754281" y="5853024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5199" name="RECTANGLE45199"/>
          <p:cNvSpPr/>
          <p:nvPr/>
        </p:nvSpPr>
        <p:spPr bwMode="auto">
          <a:xfrm>
            <a:off x="6073775" y="5806034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200" name="RECTANGLE45200"/>
          <p:cNvSpPr/>
          <p:nvPr/>
        </p:nvSpPr>
        <p:spPr bwMode="auto">
          <a:xfrm>
            <a:off x="6514973" y="5853024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5203" name="RECTANGLE45203"/>
          <p:cNvSpPr/>
          <p:nvPr/>
        </p:nvSpPr>
        <p:spPr bwMode="auto">
          <a:xfrm>
            <a:off x="6721475" y="5806034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204" name="RECTANGLE45204"/>
          <p:cNvSpPr/>
          <p:nvPr/>
        </p:nvSpPr>
        <p:spPr bwMode="auto">
          <a:xfrm>
            <a:off x="7162673" y="5853024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5207" name="RECTANGLE45207"/>
          <p:cNvSpPr/>
          <p:nvPr/>
        </p:nvSpPr>
        <p:spPr bwMode="auto">
          <a:xfrm>
            <a:off x="7369175" y="5806034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208" name="RECTANGLE45208"/>
          <p:cNvSpPr/>
          <p:nvPr/>
        </p:nvSpPr>
        <p:spPr bwMode="auto">
          <a:xfrm>
            <a:off x="7571143" y="5853024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300%</a:t>
            </a:r>
            <a:endParaRPr/>
          </a:p>
        </p:txBody>
      </p:sp>
      <p:sp>
        <p:nvSpPr>
          <p:cNvPr id="45211" name="RECTANGLE45211"/>
          <p:cNvSpPr/>
          <p:nvPr/>
        </p:nvSpPr>
        <p:spPr bwMode="auto">
          <a:xfrm>
            <a:off x="8016875" y="5806034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212" name="RECTANGLE45212"/>
          <p:cNvSpPr/>
          <p:nvPr/>
        </p:nvSpPr>
        <p:spPr bwMode="auto">
          <a:xfrm>
            <a:off x="8395881" y="5853024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5215" name="RECTANGLE45215"/>
          <p:cNvSpPr/>
          <p:nvPr/>
        </p:nvSpPr>
        <p:spPr bwMode="auto">
          <a:xfrm>
            <a:off x="8715375" y="5806034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216" name="RECTANGLE45216"/>
          <p:cNvSpPr/>
          <p:nvPr/>
        </p:nvSpPr>
        <p:spPr bwMode="auto">
          <a:xfrm>
            <a:off x="8903335" y="5853024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511</a:t>
            </a:r>
            <a:endParaRPr/>
          </a:p>
        </p:txBody>
      </p:sp>
      <p:sp>
        <p:nvSpPr>
          <p:cNvPr id="45219" name="RECTANGLE45219"/>
          <p:cNvSpPr/>
          <p:nvPr/>
        </p:nvSpPr>
        <p:spPr bwMode="auto">
          <a:xfrm>
            <a:off x="9236075" y="5806034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220" name="RECTANGLE45220"/>
          <p:cNvSpPr/>
          <p:nvPr/>
        </p:nvSpPr>
        <p:spPr bwMode="auto">
          <a:xfrm>
            <a:off x="9424035" y="5853024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566</a:t>
            </a:r>
            <a:endParaRPr/>
          </a:p>
        </p:txBody>
      </p:sp>
      <p:sp>
        <p:nvSpPr>
          <p:cNvPr id="45223" name="RECTANGLE45223"/>
          <p:cNvSpPr/>
          <p:nvPr/>
        </p:nvSpPr>
        <p:spPr bwMode="auto">
          <a:xfrm>
            <a:off x="9756775" y="5806034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224" name="RECTANGLE45224"/>
          <p:cNvSpPr/>
          <p:nvPr/>
        </p:nvSpPr>
        <p:spPr bwMode="auto">
          <a:xfrm>
            <a:off x="9947529" y="5853024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-10%</a:t>
            </a:r>
            <a:endParaRPr/>
          </a:p>
        </p:txBody>
      </p:sp>
      <p:sp>
        <p:nvSpPr>
          <p:cNvPr id="45227" name="RECTANGLE45227"/>
          <p:cNvSpPr/>
          <p:nvPr/>
        </p:nvSpPr>
        <p:spPr bwMode="auto">
          <a:xfrm>
            <a:off x="384365" y="602773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26</a:t>
            </a:r>
            <a:endParaRPr/>
          </a:p>
        </p:txBody>
      </p:sp>
      <p:sp>
        <p:nvSpPr>
          <p:cNvPr id="45230" name="RECTANGLE45230"/>
          <p:cNvSpPr/>
          <p:nvPr/>
        </p:nvSpPr>
        <p:spPr bwMode="auto">
          <a:xfrm>
            <a:off x="707517" y="6027738"/>
            <a:ext cx="5116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</a:t>
            </a:r>
            <a:endParaRPr/>
          </a:p>
        </p:txBody>
      </p:sp>
      <p:sp>
        <p:nvSpPr>
          <p:cNvPr id="45233" name="RECTANGLE45233"/>
          <p:cNvSpPr/>
          <p:nvPr/>
        </p:nvSpPr>
        <p:spPr bwMode="auto">
          <a:xfrm>
            <a:off x="707517" y="6135776"/>
            <a:ext cx="6550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VIENNE (AT)</a:t>
            </a:r>
            <a:endParaRPr/>
          </a:p>
        </p:txBody>
      </p:sp>
      <p:sp>
        <p:nvSpPr>
          <p:cNvPr id="45236" name="RECTANGLE45236"/>
          <p:cNvSpPr/>
          <p:nvPr/>
        </p:nvSpPr>
        <p:spPr bwMode="auto">
          <a:xfrm>
            <a:off x="1809242" y="6037263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5239" name="RECTANGLE45239"/>
          <p:cNvSpPr/>
          <p:nvPr/>
        </p:nvSpPr>
        <p:spPr bwMode="auto">
          <a:xfrm>
            <a:off x="3519488" y="603726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924</a:t>
            </a:r>
            <a:endParaRPr/>
          </a:p>
        </p:txBody>
      </p:sp>
      <p:sp>
        <p:nvSpPr>
          <p:cNvPr id="45242" name="RECTANGLE45242"/>
          <p:cNvSpPr/>
          <p:nvPr/>
        </p:nvSpPr>
        <p:spPr bwMode="auto">
          <a:xfrm>
            <a:off x="4344988" y="603726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277</a:t>
            </a:r>
            <a:endParaRPr/>
          </a:p>
        </p:txBody>
      </p:sp>
      <p:sp>
        <p:nvSpPr>
          <p:cNvPr id="45245" name="RECTANGLE45245"/>
          <p:cNvSpPr/>
          <p:nvPr/>
        </p:nvSpPr>
        <p:spPr bwMode="auto">
          <a:xfrm>
            <a:off x="4884331" y="603726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234%</a:t>
            </a:r>
            <a:endParaRPr/>
          </a:p>
        </p:txBody>
      </p:sp>
      <p:sp>
        <p:nvSpPr>
          <p:cNvPr id="45248" name="RECTANGLE45248"/>
          <p:cNvSpPr/>
          <p:nvPr/>
        </p:nvSpPr>
        <p:spPr bwMode="auto">
          <a:xfrm>
            <a:off x="5784634" y="603726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5251" name="RECTANGLE45251"/>
          <p:cNvSpPr/>
          <p:nvPr/>
        </p:nvSpPr>
        <p:spPr bwMode="auto">
          <a:xfrm>
            <a:off x="6527991" y="603726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5254" name="RECTANGLE45254"/>
          <p:cNvSpPr/>
          <p:nvPr/>
        </p:nvSpPr>
        <p:spPr bwMode="auto">
          <a:xfrm>
            <a:off x="7175691" y="603726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5257" name="RECTANGLE45257"/>
          <p:cNvSpPr/>
          <p:nvPr/>
        </p:nvSpPr>
        <p:spPr bwMode="auto">
          <a:xfrm>
            <a:off x="7614831" y="603726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260" name="RECTANGLE45260"/>
          <p:cNvSpPr/>
          <p:nvPr/>
        </p:nvSpPr>
        <p:spPr bwMode="auto">
          <a:xfrm>
            <a:off x="8426234" y="603726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5263" name="RECTANGLE45263"/>
          <p:cNvSpPr/>
          <p:nvPr/>
        </p:nvSpPr>
        <p:spPr bwMode="auto">
          <a:xfrm>
            <a:off x="8929688" y="603726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462</a:t>
            </a:r>
            <a:endParaRPr/>
          </a:p>
        </p:txBody>
      </p:sp>
      <p:sp>
        <p:nvSpPr>
          <p:cNvPr id="45266" name="RECTANGLE45266"/>
          <p:cNvSpPr/>
          <p:nvPr/>
        </p:nvSpPr>
        <p:spPr bwMode="auto">
          <a:xfrm>
            <a:off x="9450388" y="603726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277</a:t>
            </a:r>
            <a:endParaRPr/>
          </a:p>
        </p:txBody>
      </p:sp>
      <p:sp>
        <p:nvSpPr>
          <p:cNvPr id="45269" name="RECTANGLE45269"/>
          <p:cNvSpPr/>
          <p:nvPr/>
        </p:nvSpPr>
        <p:spPr bwMode="auto">
          <a:xfrm>
            <a:off x="10046183" y="6037263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67%</a:t>
            </a:r>
            <a:endParaRPr/>
          </a:p>
        </p:txBody>
      </p:sp>
      <p:sp>
        <p:nvSpPr>
          <p:cNvPr id="45272" name="RECTANGLE45272"/>
          <p:cNvSpPr/>
          <p:nvPr/>
        </p:nvSpPr>
        <p:spPr bwMode="auto">
          <a:xfrm>
            <a:off x="1809242" y="6180226"/>
            <a:ext cx="72283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AUSTRIAN</a:t>
            </a:r>
            <a:endParaRPr/>
          </a:p>
        </p:txBody>
      </p:sp>
      <p:sp>
        <p:nvSpPr>
          <p:cNvPr id="45275" name="RECTANGLE45275"/>
          <p:cNvSpPr/>
          <p:nvPr/>
        </p:nvSpPr>
        <p:spPr bwMode="auto">
          <a:xfrm>
            <a:off x="3519488" y="618022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956</a:t>
            </a:r>
            <a:endParaRPr/>
          </a:p>
        </p:txBody>
      </p:sp>
      <p:sp>
        <p:nvSpPr>
          <p:cNvPr id="45278" name="RECTANGLE45278"/>
          <p:cNvSpPr/>
          <p:nvPr/>
        </p:nvSpPr>
        <p:spPr bwMode="auto">
          <a:xfrm>
            <a:off x="4457891" y="618022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281" name="RECTANGLE45281"/>
          <p:cNvSpPr/>
          <p:nvPr/>
        </p:nvSpPr>
        <p:spPr bwMode="auto">
          <a:xfrm>
            <a:off x="4884331" y="6180226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284" name="RECTANGLE45284"/>
          <p:cNvSpPr/>
          <p:nvPr/>
        </p:nvSpPr>
        <p:spPr bwMode="auto">
          <a:xfrm>
            <a:off x="5784634" y="618022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5287" name="RECTANGLE45287"/>
          <p:cNvSpPr/>
          <p:nvPr/>
        </p:nvSpPr>
        <p:spPr bwMode="auto">
          <a:xfrm>
            <a:off x="6527991" y="618022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5290" name="RECTANGLE45290"/>
          <p:cNvSpPr/>
          <p:nvPr/>
        </p:nvSpPr>
        <p:spPr bwMode="auto">
          <a:xfrm>
            <a:off x="7175691" y="618022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293" name="RECTANGLE45293"/>
          <p:cNvSpPr/>
          <p:nvPr/>
        </p:nvSpPr>
        <p:spPr bwMode="auto">
          <a:xfrm>
            <a:off x="7614831" y="6180226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296" name="RECTANGLE45296"/>
          <p:cNvSpPr/>
          <p:nvPr/>
        </p:nvSpPr>
        <p:spPr bwMode="auto">
          <a:xfrm>
            <a:off x="8426234" y="618022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5299" name="RECTANGLE45299"/>
          <p:cNvSpPr/>
          <p:nvPr/>
        </p:nvSpPr>
        <p:spPr bwMode="auto">
          <a:xfrm>
            <a:off x="8929688" y="618022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478</a:t>
            </a:r>
            <a:endParaRPr/>
          </a:p>
        </p:txBody>
      </p:sp>
      <p:sp>
        <p:nvSpPr>
          <p:cNvPr id="45302" name="RECTANGLE45302"/>
          <p:cNvSpPr/>
          <p:nvPr/>
        </p:nvSpPr>
        <p:spPr bwMode="auto">
          <a:xfrm>
            <a:off x="9563291" y="618022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305" name="RECTANGLE45305"/>
          <p:cNvSpPr/>
          <p:nvPr/>
        </p:nvSpPr>
        <p:spPr bwMode="auto">
          <a:xfrm>
            <a:off x="9989731" y="6180226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308" name="RECTANGLE45308"/>
          <p:cNvSpPr/>
          <p:nvPr/>
        </p:nvSpPr>
        <p:spPr bwMode="auto">
          <a:xfrm>
            <a:off x="1730375" y="6292075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309" name="RECTANGLE45309"/>
          <p:cNvSpPr/>
          <p:nvPr/>
        </p:nvSpPr>
        <p:spPr bwMode="auto">
          <a:xfrm>
            <a:off x="2342794" y="6351765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5312" name="RECTANGLE45312"/>
          <p:cNvSpPr/>
          <p:nvPr/>
        </p:nvSpPr>
        <p:spPr bwMode="auto">
          <a:xfrm>
            <a:off x="3000375" y="6292075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313" name="RECTANGLE45313"/>
          <p:cNvSpPr/>
          <p:nvPr/>
        </p:nvSpPr>
        <p:spPr bwMode="auto">
          <a:xfrm>
            <a:off x="3399701" y="633906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1 879</a:t>
            </a:r>
            <a:endParaRPr/>
          </a:p>
        </p:txBody>
      </p:sp>
      <p:sp>
        <p:nvSpPr>
          <p:cNvPr id="45316" name="RECTANGLE45316"/>
          <p:cNvSpPr/>
          <p:nvPr/>
        </p:nvSpPr>
        <p:spPr bwMode="auto">
          <a:xfrm>
            <a:off x="3825875" y="6292075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317" name="RECTANGLE45317"/>
          <p:cNvSpPr/>
          <p:nvPr/>
        </p:nvSpPr>
        <p:spPr bwMode="auto">
          <a:xfrm>
            <a:off x="4318635" y="6339065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277</a:t>
            </a:r>
            <a:endParaRPr/>
          </a:p>
        </p:txBody>
      </p:sp>
      <p:sp>
        <p:nvSpPr>
          <p:cNvPr id="45320" name="RECTANGLE45320"/>
          <p:cNvSpPr/>
          <p:nvPr/>
        </p:nvSpPr>
        <p:spPr bwMode="auto">
          <a:xfrm>
            <a:off x="4651375" y="6292075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321" name="RECTANGLE45321"/>
          <p:cNvSpPr/>
          <p:nvPr/>
        </p:nvSpPr>
        <p:spPr bwMode="auto">
          <a:xfrm>
            <a:off x="4840643" y="6339065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580%</a:t>
            </a:r>
            <a:endParaRPr/>
          </a:p>
        </p:txBody>
      </p:sp>
      <p:sp>
        <p:nvSpPr>
          <p:cNvPr id="45324" name="RECTANGLE45324"/>
          <p:cNvSpPr/>
          <p:nvPr/>
        </p:nvSpPr>
        <p:spPr bwMode="auto">
          <a:xfrm>
            <a:off x="5286375" y="6292075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325" name="RECTANGLE45325"/>
          <p:cNvSpPr/>
          <p:nvPr/>
        </p:nvSpPr>
        <p:spPr bwMode="auto">
          <a:xfrm>
            <a:off x="5754281" y="633906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5328" name="RECTANGLE45328"/>
          <p:cNvSpPr/>
          <p:nvPr/>
        </p:nvSpPr>
        <p:spPr bwMode="auto">
          <a:xfrm>
            <a:off x="6073775" y="629207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329" name="RECTANGLE45329"/>
          <p:cNvSpPr/>
          <p:nvPr/>
        </p:nvSpPr>
        <p:spPr bwMode="auto">
          <a:xfrm>
            <a:off x="6514973" y="6339065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5332" name="RECTANGLE45332"/>
          <p:cNvSpPr/>
          <p:nvPr/>
        </p:nvSpPr>
        <p:spPr bwMode="auto">
          <a:xfrm>
            <a:off x="6721475" y="629207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333" name="RECTANGLE45333"/>
          <p:cNvSpPr/>
          <p:nvPr/>
        </p:nvSpPr>
        <p:spPr bwMode="auto">
          <a:xfrm>
            <a:off x="7162673" y="6339065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5336" name="RECTANGLE45336"/>
          <p:cNvSpPr/>
          <p:nvPr/>
        </p:nvSpPr>
        <p:spPr bwMode="auto">
          <a:xfrm>
            <a:off x="7369175" y="629207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337" name="RECTANGLE45337"/>
          <p:cNvSpPr/>
          <p:nvPr/>
        </p:nvSpPr>
        <p:spPr bwMode="auto">
          <a:xfrm>
            <a:off x="7571143" y="6339065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300%</a:t>
            </a:r>
            <a:endParaRPr/>
          </a:p>
        </p:txBody>
      </p:sp>
      <p:sp>
        <p:nvSpPr>
          <p:cNvPr id="45340" name="RECTANGLE45340"/>
          <p:cNvSpPr/>
          <p:nvPr/>
        </p:nvSpPr>
        <p:spPr bwMode="auto">
          <a:xfrm>
            <a:off x="8016875" y="6292075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341" name="RECTANGLE45341"/>
          <p:cNvSpPr/>
          <p:nvPr/>
        </p:nvSpPr>
        <p:spPr bwMode="auto">
          <a:xfrm>
            <a:off x="8395881" y="633906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5344" name="RECTANGLE45344"/>
          <p:cNvSpPr/>
          <p:nvPr/>
        </p:nvSpPr>
        <p:spPr bwMode="auto">
          <a:xfrm>
            <a:off x="8715375" y="6292075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345" name="RECTANGLE45345"/>
          <p:cNvSpPr/>
          <p:nvPr/>
        </p:nvSpPr>
        <p:spPr bwMode="auto">
          <a:xfrm>
            <a:off x="8903335" y="6339065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470</a:t>
            </a:r>
            <a:endParaRPr/>
          </a:p>
        </p:txBody>
      </p:sp>
      <p:sp>
        <p:nvSpPr>
          <p:cNvPr id="45348" name="RECTANGLE45348"/>
          <p:cNvSpPr/>
          <p:nvPr/>
        </p:nvSpPr>
        <p:spPr bwMode="auto">
          <a:xfrm>
            <a:off x="9236075" y="6292075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349" name="RECTANGLE45349"/>
          <p:cNvSpPr/>
          <p:nvPr/>
        </p:nvSpPr>
        <p:spPr bwMode="auto">
          <a:xfrm>
            <a:off x="9424035" y="6339065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277</a:t>
            </a:r>
            <a:endParaRPr/>
          </a:p>
        </p:txBody>
      </p:sp>
      <p:sp>
        <p:nvSpPr>
          <p:cNvPr id="45352" name="RECTANGLE45352"/>
          <p:cNvSpPr/>
          <p:nvPr/>
        </p:nvSpPr>
        <p:spPr bwMode="auto">
          <a:xfrm>
            <a:off x="9756775" y="6292075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353" name="RECTANGLE45353"/>
          <p:cNvSpPr/>
          <p:nvPr/>
        </p:nvSpPr>
        <p:spPr bwMode="auto">
          <a:xfrm>
            <a:off x="9990112" y="6339065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70%</a:t>
            </a:r>
            <a:endParaRPr/>
          </a:p>
        </p:txBody>
      </p:sp>
      <p:sp>
        <p:nvSpPr>
          <p:cNvPr id="45356" name="RECTANGLE45356"/>
          <p:cNvSpPr/>
          <p:nvPr/>
        </p:nvSpPr>
        <p:spPr bwMode="auto">
          <a:xfrm>
            <a:off x="384365" y="6513779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</a:t>
            </a:r>
            <a:endParaRPr/>
          </a:p>
        </p:txBody>
      </p:sp>
      <p:sp>
        <p:nvSpPr>
          <p:cNvPr id="45359" name="RECTANGLE45359"/>
          <p:cNvSpPr/>
          <p:nvPr/>
        </p:nvSpPr>
        <p:spPr bwMode="auto">
          <a:xfrm>
            <a:off x="707517" y="6513779"/>
            <a:ext cx="8111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MELBOURNE (AU)</a:t>
            </a:r>
            <a:endParaRPr/>
          </a:p>
        </p:txBody>
      </p:sp>
      <p:sp>
        <p:nvSpPr>
          <p:cNvPr id="45362" name="RECTANGLE45362"/>
          <p:cNvSpPr/>
          <p:nvPr/>
        </p:nvSpPr>
        <p:spPr bwMode="auto">
          <a:xfrm>
            <a:off x="707517" y="6621818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5365" name="RECTANGLE45365"/>
          <p:cNvSpPr/>
          <p:nvPr/>
        </p:nvSpPr>
        <p:spPr bwMode="auto">
          <a:xfrm>
            <a:off x="1809242" y="6523304"/>
            <a:ext cx="7178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EMIRATES</a:t>
            </a:r>
            <a:endParaRPr/>
          </a:p>
        </p:txBody>
      </p:sp>
      <p:sp>
        <p:nvSpPr>
          <p:cNvPr id="45368" name="RECTANGLE45368"/>
          <p:cNvSpPr/>
          <p:nvPr/>
        </p:nvSpPr>
        <p:spPr bwMode="auto">
          <a:xfrm>
            <a:off x="3431832" y="6523304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1 647</a:t>
            </a:r>
            <a:endParaRPr/>
          </a:p>
        </p:txBody>
      </p:sp>
      <p:sp>
        <p:nvSpPr>
          <p:cNvPr id="45371" name="RECTANGLE45371"/>
          <p:cNvSpPr/>
          <p:nvPr/>
        </p:nvSpPr>
        <p:spPr bwMode="auto">
          <a:xfrm>
            <a:off x="4457891" y="652330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374" name="RECTANGLE45374"/>
          <p:cNvSpPr/>
          <p:nvPr/>
        </p:nvSpPr>
        <p:spPr bwMode="auto">
          <a:xfrm>
            <a:off x="4884331" y="6523304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377" name="RECTANGLE45377"/>
          <p:cNvSpPr/>
          <p:nvPr/>
        </p:nvSpPr>
        <p:spPr bwMode="auto">
          <a:xfrm>
            <a:off x="5784634" y="652330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5380" name="RECTANGLE45380"/>
          <p:cNvSpPr/>
          <p:nvPr/>
        </p:nvSpPr>
        <p:spPr bwMode="auto">
          <a:xfrm>
            <a:off x="6527991" y="652330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5383" name="RECTANGLE45383"/>
          <p:cNvSpPr/>
          <p:nvPr/>
        </p:nvSpPr>
        <p:spPr bwMode="auto">
          <a:xfrm>
            <a:off x="7175691" y="652330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386" name="RECTANGLE45386"/>
          <p:cNvSpPr/>
          <p:nvPr/>
        </p:nvSpPr>
        <p:spPr bwMode="auto">
          <a:xfrm>
            <a:off x="7614831" y="6523304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389" name="RECTANGLE45389"/>
          <p:cNvSpPr/>
          <p:nvPr/>
        </p:nvSpPr>
        <p:spPr bwMode="auto">
          <a:xfrm>
            <a:off x="8426234" y="652330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5392" name="RECTANGLE45392"/>
          <p:cNvSpPr/>
          <p:nvPr/>
        </p:nvSpPr>
        <p:spPr bwMode="auto">
          <a:xfrm>
            <a:off x="8842032" y="6523304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1 647</a:t>
            </a:r>
            <a:endParaRPr/>
          </a:p>
        </p:txBody>
      </p:sp>
      <p:sp>
        <p:nvSpPr>
          <p:cNvPr id="45395" name="RECTANGLE45395"/>
          <p:cNvSpPr/>
          <p:nvPr/>
        </p:nvSpPr>
        <p:spPr bwMode="auto">
          <a:xfrm>
            <a:off x="9563291" y="652330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398" name="RECTANGLE45398"/>
          <p:cNvSpPr/>
          <p:nvPr/>
        </p:nvSpPr>
        <p:spPr bwMode="auto">
          <a:xfrm>
            <a:off x="9989731" y="6523304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401" name="RECTANGLE45401"/>
          <p:cNvSpPr/>
          <p:nvPr/>
        </p:nvSpPr>
        <p:spPr bwMode="auto">
          <a:xfrm>
            <a:off x="1730375" y="6635153"/>
            <a:ext cx="12700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02" name="RECTANGLE45402"/>
          <p:cNvSpPr/>
          <p:nvPr/>
        </p:nvSpPr>
        <p:spPr bwMode="auto">
          <a:xfrm>
            <a:off x="2342794" y="6694843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5405" name="RECTANGLE45405"/>
          <p:cNvSpPr/>
          <p:nvPr/>
        </p:nvSpPr>
        <p:spPr bwMode="auto">
          <a:xfrm>
            <a:off x="3000375" y="6635153"/>
            <a:ext cx="8255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06" name="RECTANGLE45406"/>
          <p:cNvSpPr/>
          <p:nvPr/>
        </p:nvSpPr>
        <p:spPr bwMode="auto">
          <a:xfrm>
            <a:off x="3399701" y="6682143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1 647</a:t>
            </a:r>
            <a:endParaRPr/>
          </a:p>
        </p:txBody>
      </p:sp>
      <p:sp>
        <p:nvSpPr>
          <p:cNvPr id="45409" name="RECTANGLE45409"/>
          <p:cNvSpPr/>
          <p:nvPr/>
        </p:nvSpPr>
        <p:spPr bwMode="auto">
          <a:xfrm>
            <a:off x="3825875" y="6635153"/>
            <a:ext cx="8255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10" name="RECTANGLE45410"/>
          <p:cNvSpPr/>
          <p:nvPr/>
        </p:nvSpPr>
        <p:spPr bwMode="auto">
          <a:xfrm>
            <a:off x="4444873" y="6682143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413" name="RECTANGLE45413"/>
          <p:cNvSpPr/>
          <p:nvPr/>
        </p:nvSpPr>
        <p:spPr bwMode="auto">
          <a:xfrm>
            <a:off x="4651375" y="6635153"/>
            <a:ext cx="6350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14" name="RECTANGLE45414"/>
          <p:cNvSpPr/>
          <p:nvPr/>
        </p:nvSpPr>
        <p:spPr bwMode="auto">
          <a:xfrm>
            <a:off x="4840643" y="6682143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417" name="RECTANGLE45417"/>
          <p:cNvSpPr/>
          <p:nvPr/>
        </p:nvSpPr>
        <p:spPr bwMode="auto">
          <a:xfrm>
            <a:off x="5286375" y="6635153"/>
            <a:ext cx="7874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18" name="RECTANGLE45418"/>
          <p:cNvSpPr/>
          <p:nvPr/>
        </p:nvSpPr>
        <p:spPr bwMode="auto">
          <a:xfrm>
            <a:off x="5754281" y="6682143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5421" name="RECTANGLE45421"/>
          <p:cNvSpPr/>
          <p:nvPr/>
        </p:nvSpPr>
        <p:spPr bwMode="auto">
          <a:xfrm>
            <a:off x="6073775" y="6635153"/>
            <a:ext cx="647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22" name="RECTANGLE45422"/>
          <p:cNvSpPr/>
          <p:nvPr/>
        </p:nvSpPr>
        <p:spPr bwMode="auto">
          <a:xfrm>
            <a:off x="6514973" y="6682143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5425" name="RECTANGLE45425"/>
          <p:cNvSpPr/>
          <p:nvPr/>
        </p:nvSpPr>
        <p:spPr bwMode="auto">
          <a:xfrm>
            <a:off x="6721475" y="6635153"/>
            <a:ext cx="647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26" name="RECTANGLE45426"/>
          <p:cNvSpPr/>
          <p:nvPr/>
        </p:nvSpPr>
        <p:spPr bwMode="auto">
          <a:xfrm>
            <a:off x="7162673" y="6682143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429" name="RECTANGLE45429"/>
          <p:cNvSpPr/>
          <p:nvPr/>
        </p:nvSpPr>
        <p:spPr bwMode="auto">
          <a:xfrm>
            <a:off x="7369175" y="6635153"/>
            <a:ext cx="647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30" name="RECTANGLE45430"/>
          <p:cNvSpPr/>
          <p:nvPr/>
        </p:nvSpPr>
        <p:spPr bwMode="auto">
          <a:xfrm>
            <a:off x="7571143" y="6682143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433" name="RECTANGLE45433"/>
          <p:cNvSpPr/>
          <p:nvPr/>
        </p:nvSpPr>
        <p:spPr bwMode="auto">
          <a:xfrm>
            <a:off x="8016875" y="6635153"/>
            <a:ext cx="6985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34" name="RECTANGLE45434"/>
          <p:cNvSpPr/>
          <p:nvPr/>
        </p:nvSpPr>
        <p:spPr bwMode="auto">
          <a:xfrm>
            <a:off x="8395881" y="6682143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5437" name="RECTANGLE45437"/>
          <p:cNvSpPr/>
          <p:nvPr/>
        </p:nvSpPr>
        <p:spPr bwMode="auto">
          <a:xfrm>
            <a:off x="8715375" y="6635153"/>
            <a:ext cx="520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38" name="RECTANGLE45438"/>
          <p:cNvSpPr/>
          <p:nvPr/>
        </p:nvSpPr>
        <p:spPr bwMode="auto">
          <a:xfrm>
            <a:off x="8809901" y="6682143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1 647</a:t>
            </a:r>
            <a:endParaRPr/>
          </a:p>
        </p:txBody>
      </p:sp>
      <p:sp>
        <p:nvSpPr>
          <p:cNvPr id="45441" name="RECTANGLE45441"/>
          <p:cNvSpPr/>
          <p:nvPr/>
        </p:nvSpPr>
        <p:spPr bwMode="auto">
          <a:xfrm>
            <a:off x="9236075" y="6635153"/>
            <a:ext cx="520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42" name="RECTANGLE45442"/>
          <p:cNvSpPr/>
          <p:nvPr/>
        </p:nvSpPr>
        <p:spPr bwMode="auto">
          <a:xfrm>
            <a:off x="9550273" y="6682143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445" name="RECTANGLE45445"/>
          <p:cNvSpPr/>
          <p:nvPr/>
        </p:nvSpPr>
        <p:spPr bwMode="auto">
          <a:xfrm>
            <a:off x="9756775" y="6635153"/>
            <a:ext cx="6350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46" name="RECTANGLE45446"/>
          <p:cNvSpPr/>
          <p:nvPr/>
        </p:nvSpPr>
        <p:spPr bwMode="auto">
          <a:xfrm>
            <a:off x="9926993" y="6682143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449" name="LINE45449"/>
          <p:cNvSpPr/>
          <p:nvPr/>
        </p:nvSpPr>
        <p:spPr bwMode="auto">
          <a:xfrm flipH="1">
            <a:off x="9766300" y="161580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50" name="LINE45450"/>
          <p:cNvSpPr/>
          <p:nvPr/>
        </p:nvSpPr>
        <p:spPr bwMode="auto">
          <a:xfrm flipH="1">
            <a:off x="9766300" y="21018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51" name="LINE45451"/>
          <p:cNvSpPr/>
          <p:nvPr/>
        </p:nvSpPr>
        <p:spPr bwMode="auto">
          <a:xfrm flipH="1">
            <a:off x="9766300" y="244492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52" name="LINE45452"/>
          <p:cNvSpPr/>
          <p:nvPr/>
        </p:nvSpPr>
        <p:spPr bwMode="auto">
          <a:xfrm flipH="1">
            <a:off x="9766300" y="31819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53" name="LINE45453"/>
          <p:cNvSpPr/>
          <p:nvPr/>
        </p:nvSpPr>
        <p:spPr bwMode="auto">
          <a:xfrm flipH="1">
            <a:off x="9766300" y="39190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54" name="LINE45454"/>
          <p:cNvSpPr/>
          <p:nvPr/>
        </p:nvSpPr>
        <p:spPr bwMode="auto">
          <a:xfrm flipH="1">
            <a:off x="97663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55" name="LINE45455"/>
          <p:cNvSpPr/>
          <p:nvPr/>
        </p:nvSpPr>
        <p:spPr bwMode="auto">
          <a:xfrm flipH="1">
            <a:off x="97663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56" name="LINE45456"/>
          <p:cNvSpPr/>
          <p:nvPr/>
        </p:nvSpPr>
        <p:spPr bwMode="auto">
          <a:xfrm flipH="1">
            <a:off x="9766300" y="58060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57" name="LINE45457"/>
          <p:cNvSpPr/>
          <p:nvPr/>
        </p:nvSpPr>
        <p:spPr bwMode="auto">
          <a:xfrm flipH="1">
            <a:off x="9766300" y="62920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58" name="LINE45458"/>
          <p:cNvSpPr/>
          <p:nvPr/>
        </p:nvSpPr>
        <p:spPr bwMode="auto">
          <a:xfrm flipH="1">
            <a:off x="9766300" y="663515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59" name="LINE45459"/>
          <p:cNvSpPr/>
          <p:nvPr/>
        </p:nvSpPr>
        <p:spPr bwMode="auto">
          <a:xfrm flipH="1">
            <a:off x="7378700" y="161580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60" name="LINE45460"/>
          <p:cNvSpPr/>
          <p:nvPr/>
        </p:nvSpPr>
        <p:spPr bwMode="auto">
          <a:xfrm flipH="1">
            <a:off x="7378700" y="21018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61" name="LINE45461"/>
          <p:cNvSpPr/>
          <p:nvPr/>
        </p:nvSpPr>
        <p:spPr bwMode="auto">
          <a:xfrm flipH="1">
            <a:off x="7378700" y="244492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62" name="LINE45462"/>
          <p:cNvSpPr/>
          <p:nvPr/>
        </p:nvSpPr>
        <p:spPr bwMode="auto">
          <a:xfrm flipH="1">
            <a:off x="7378700" y="31819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63" name="LINE45463"/>
          <p:cNvSpPr/>
          <p:nvPr/>
        </p:nvSpPr>
        <p:spPr bwMode="auto">
          <a:xfrm flipH="1">
            <a:off x="7378700" y="39190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64" name="LINE45464"/>
          <p:cNvSpPr/>
          <p:nvPr/>
        </p:nvSpPr>
        <p:spPr bwMode="auto">
          <a:xfrm flipH="1">
            <a:off x="73787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65" name="LINE45465"/>
          <p:cNvSpPr/>
          <p:nvPr/>
        </p:nvSpPr>
        <p:spPr bwMode="auto">
          <a:xfrm flipH="1">
            <a:off x="73787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66" name="LINE45466"/>
          <p:cNvSpPr/>
          <p:nvPr/>
        </p:nvSpPr>
        <p:spPr bwMode="auto">
          <a:xfrm flipH="1">
            <a:off x="7378700" y="58060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67" name="LINE45467"/>
          <p:cNvSpPr/>
          <p:nvPr/>
        </p:nvSpPr>
        <p:spPr bwMode="auto">
          <a:xfrm flipH="1">
            <a:off x="7378700" y="62920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68" name="LINE45468"/>
          <p:cNvSpPr/>
          <p:nvPr/>
        </p:nvSpPr>
        <p:spPr bwMode="auto">
          <a:xfrm flipH="1">
            <a:off x="7378700" y="663515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69" name="LINE45469"/>
          <p:cNvSpPr/>
          <p:nvPr/>
        </p:nvSpPr>
        <p:spPr bwMode="auto">
          <a:xfrm flipH="1">
            <a:off x="9245600" y="161580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70" name="LINE45470"/>
          <p:cNvSpPr/>
          <p:nvPr/>
        </p:nvSpPr>
        <p:spPr bwMode="auto">
          <a:xfrm flipH="1">
            <a:off x="9245600" y="21018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71" name="LINE45471"/>
          <p:cNvSpPr/>
          <p:nvPr/>
        </p:nvSpPr>
        <p:spPr bwMode="auto">
          <a:xfrm flipH="1">
            <a:off x="9245600" y="244492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72" name="LINE45472"/>
          <p:cNvSpPr/>
          <p:nvPr/>
        </p:nvSpPr>
        <p:spPr bwMode="auto">
          <a:xfrm flipH="1">
            <a:off x="9245600" y="31819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73" name="LINE45473"/>
          <p:cNvSpPr/>
          <p:nvPr/>
        </p:nvSpPr>
        <p:spPr bwMode="auto">
          <a:xfrm flipH="1">
            <a:off x="9245600" y="39190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74" name="LINE45474"/>
          <p:cNvSpPr/>
          <p:nvPr/>
        </p:nvSpPr>
        <p:spPr bwMode="auto">
          <a:xfrm flipH="1">
            <a:off x="92456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75" name="LINE45475"/>
          <p:cNvSpPr/>
          <p:nvPr/>
        </p:nvSpPr>
        <p:spPr bwMode="auto">
          <a:xfrm flipH="1">
            <a:off x="92456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76" name="LINE45476"/>
          <p:cNvSpPr/>
          <p:nvPr/>
        </p:nvSpPr>
        <p:spPr bwMode="auto">
          <a:xfrm flipH="1">
            <a:off x="9245600" y="58060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77" name="LINE45477"/>
          <p:cNvSpPr/>
          <p:nvPr/>
        </p:nvSpPr>
        <p:spPr bwMode="auto">
          <a:xfrm flipH="1">
            <a:off x="9245600" y="62920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78" name="LINE45478"/>
          <p:cNvSpPr/>
          <p:nvPr/>
        </p:nvSpPr>
        <p:spPr bwMode="auto">
          <a:xfrm flipH="1">
            <a:off x="9245600" y="663515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79" name="LINE45479"/>
          <p:cNvSpPr/>
          <p:nvPr/>
        </p:nvSpPr>
        <p:spPr bwMode="auto">
          <a:xfrm flipH="1">
            <a:off x="3009900" y="161580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80" name="LINE45480"/>
          <p:cNvSpPr/>
          <p:nvPr/>
        </p:nvSpPr>
        <p:spPr bwMode="auto">
          <a:xfrm flipH="1">
            <a:off x="3009900" y="21018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81" name="LINE45481"/>
          <p:cNvSpPr/>
          <p:nvPr/>
        </p:nvSpPr>
        <p:spPr bwMode="auto">
          <a:xfrm flipH="1">
            <a:off x="3009900" y="244492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82" name="LINE45482"/>
          <p:cNvSpPr/>
          <p:nvPr/>
        </p:nvSpPr>
        <p:spPr bwMode="auto">
          <a:xfrm flipH="1">
            <a:off x="3009900" y="31819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83" name="LINE45483"/>
          <p:cNvSpPr/>
          <p:nvPr/>
        </p:nvSpPr>
        <p:spPr bwMode="auto">
          <a:xfrm flipH="1">
            <a:off x="3009900" y="39190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84" name="LINE45484"/>
          <p:cNvSpPr/>
          <p:nvPr/>
        </p:nvSpPr>
        <p:spPr bwMode="auto">
          <a:xfrm flipH="1">
            <a:off x="30099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85" name="LINE45485"/>
          <p:cNvSpPr/>
          <p:nvPr/>
        </p:nvSpPr>
        <p:spPr bwMode="auto">
          <a:xfrm flipH="1">
            <a:off x="30099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86" name="LINE45486"/>
          <p:cNvSpPr/>
          <p:nvPr/>
        </p:nvSpPr>
        <p:spPr bwMode="auto">
          <a:xfrm flipH="1">
            <a:off x="3009900" y="58060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87" name="LINE45487"/>
          <p:cNvSpPr/>
          <p:nvPr/>
        </p:nvSpPr>
        <p:spPr bwMode="auto">
          <a:xfrm flipH="1">
            <a:off x="3009900" y="62920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88" name="LINE45488"/>
          <p:cNvSpPr/>
          <p:nvPr/>
        </p:nvSpPr>
        <p:spPr bwMode="auto">
          <a:xfrm flipH="1">
            <a:off x="3009900" y="663515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89" name="LINE45489"/>
          <p:cNvSpPr/>
          <p:nvPr/>
        </p:nvSpPr>
        <p:spPr bwMode="auto">
          <a:xfrm flipH="1">
            <a:off x="1739900" y="161580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90" name="LINE45490"/>
          <p:cNvSpPr/>
          <p:nvPr/>
        </p:nvSpPr>
        <p:spPr bwMode="auto">
          <a:xfrm flipH="1">
            <a:off x="1739900" y="21018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91" name="LINE45491"/>
          <p:cNvSpPr/>
          <p:nvPr/>
        </p:nvSpPr>
        <p:spPr bwMode="auto">
          <a:xfrm flipH="1">
            <a:off x="1739900" y="244492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92" name="LINE45492"/>
          <p:cNvSpPr/>
          <p:nvPr/>
        </p:nvSpPr>
        <p:spPr bwMode="auto">
          <a:xfrm flipH="1">
            <a:off x="1739900" y="31819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93" name="LINE45493"/>
          <p:cNvSpPr/>
          <p:nvPr/>
        </p:nvSpPr>
        <p:spPr bwMode="auto">
          <a:xfrm flipH="1">
            <a:off x="1739900" y="39190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94" name="LINE45494"/>
          <p:cNvSpPr/>
          <p:nvPr/>
        </p:nvSpPr>
        <p:spPr bwMode="auto">
          <a:xfrm flipH="1">
            <a:off x="17399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95" name="LINE45495"/>
          <p:cNvSpPr/>
          <p:nvPr/>
        </p:nvSpPr>
        <p:spPr bwMode="auto">
          <a:xfrm flipH="1">
            <a:off x="17399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96" name="LINE45496"/>
          <p:cNvSpPr/>
          <p:nvPr/>
        </p:nvSpPr>
        <p:spPr bwMode="auto">
          <a:xfrm flipH="1">
            <a:off x="1739900" y="58060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97" name="LINE45497"/>
          <p:cNvSpPr/>
          <p:nvPr/>
        </p:nvSpPr>
        <p:spPr bwMode="auto">
          <a:xfrm flipH="1">
            <a:off x="1739900" y="62920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98" name="LINE45498"/>
          <p:cNvSpPr/>
          <p:nvPr/>
        </p:nvSpPr>
        <p:spPr bwMode="auto">
          <a:xfrm flipH="1">
            <a:off x="1739900" y="663515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499" name="LINE45499"/>
          <p:cNvSpPr/>
          <p:nvPr/>
        </p:nvSpPr>
        <p:spPr bwMode="auto">
          <a:xfrm flipH="1">
            <a:off x="8026400" y="161580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00" name="LINE45500"/>
          <p:cNvSpPr/>
          <p:nvPr/>
        </p:nvSpPr>
        <p:spPr bwMode="auto">
          <a:xfrm flipH="1">
            <a:off x="8026400" y="21018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01" name="LINE45501"/>
          <p:cNvSpPr/>
          <p:nvPr/>
        </p:nvSpPr>
        <p:spPr bwMode="auto">
          <a:xfrm flipH="1">
            <a:off x="8026400" y="244492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02" name="LINE45502"/>
          <p:cNvSpPr/>
          <p:nvPr/>
        </p:nvSpPr>
        <p:spPr bwMode="auto">
          <a:xfrm flipH="1">
            <a:off x="8026400" y="31819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03" name="LINE45503"/>
          <p:cNvSpPr/>
          <p:nvPr/>
        </p:nvSpPr>
        <p:spPr bwMode="auto">
          <a:xfrm flipH="1">
            <a:off x="8026400" y="39190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04" name="LINE45504"/>
          <p:cNvSpPr/>
          <p:nvPr/>
        </p:nvSpPr>
        <p:spPr bwMode="auto">
          <a:xfrm flipH="1">
            <a:off x="80264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05" name="LINE45505"/>
          <p:cNvSpPr/>
          <p:nvPr/>
        </p:nvSpPr>
        <p:spPr bwMode="auto">
          <a:xfrm flipH="1">
            <a:off x="80264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06" name="LINE45506"/>
          <p:cNvSpPr/>
          <p:nvPr/>
        </p:nvSpPr>
        <p:spPr bwMode="auto">
          <a:xfrm flipH="1">
            <a:off x="8026400" y="58060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07" name="LINE45507"/>
          <p:cNvSpPr/>
          <p:nvPr/>
        </p:nvSpPr>
        <p:spPr bwMode="auto">
          <a:xfrm flipH="1">
            <a:off x="8026400" y="62920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08" name="LINE45508"/>
          <p:cNvSpPr/>
          <p:nvPr/>
        </p:nvSpPr>
        <p:spPr bwMode="auto">
          <a:xfrm flipH="1">
            <a:off x="8026400" y="663515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09" name="LINE45509"/>
          <p:cNvSpPr/>
          <p:nvPr/>
        </p:nvSpPr>
        <p:spPr bwMode="auto">
          <a:xfrm flipH="1">
            <a:off x="5295900" y="161580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10" name="LINE45510"/>
          <p:cNvSpPr/>
          <p:nvPr/>
        </p:nvSpPr>
        <p:spPr bwMode="auto">
          <a:xfrm flipH="1">
            <a:off x="5295900" y="21018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11" name="LINE45511"/>
          <p:cNvSpPr/>
          <p:nvPr/>
        </p:nvSpPr>
        <p:spPr bwMode="auto">
          <a:xfrm flipH="1">
            <a:off x="5295900" y="244492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12" name="LINE45512"/>
          <p:cNvSpPr/>
          <p:nvPr/>
        </p:nvSpPr>
        <p:spPr bwMode="auto">
          <a:xfrm flipH="1">
            <a:off x="5295900" y="31819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13" name="LINE45513"/>
          <p:cNvSpPr/>
          <p:nvPr/>
        </p:nvSpPr>
        <p:spPr bwMode="auto">
          <a:xfrm flipH="1">
            <a:off x="5295900" y="39190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14" name="LINE45514"/>
          <p:cNvSpPr/>
          <p:nvPr/>
        </p:nvSpPr>
        <p:spPr bwMode="auto">
          <a:xfrm flipH="1">
            <a:off x="52959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15" name="LINE45515"/>
          <p:cNvSpPr/>
          <p:nvPr/>
        </p:nvSpPr>
        <p:spPr bwMode="auto">
          <a:xfrm flipH="1">
            <a:off x="52959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16" name="LINE45516"/>
          <p:cNvSpPr/>
          <p:nvPr/>
        </p:nvSpPr>
        <p:spPr bwMode="auto">
          <a:xfrm flipH="1">
            <a:off x="5295900" y="58060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17" name="LINE45517"/>
          <p:cNvSpPr/>
          <p:nvPr/>
        </p:nvSpPr>
        <p:spPr bwMode="auto">
          <a:xfrm flipH="1">
            <a:off x="5295900" y="62920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18" name="LINE45518"/>
          <p:cNvSpPr/>
          <p:nvPr/>
        </p:nvSpPr>
        <p:spPr bwMode="auto">
          <a:xfrm flipH="1">
            <a:off x="5295900" y="663515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19" name="LINE45519"/>
          <p:cNvSpPr/>
          <p:nvPr/>
        </p:nvSpPr>
        <p:spPr bwMode="auto">
          <a:xfrm flipH="1">
            <a:off x="8724900" y="161580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20" name="LINE45520"/>
          <p:cNvSpPr/>
          <p:nvPr/>
        </p:nvSpPr>
        <p:spPr bwMode="auto">
          <a:xfrm flipH="1">
            <a:off x="8724900" y="21018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21" name="LINE45521"/>
          <p:cNvSpPr/>
          <p:nvPr/>
        </p:nvSpPr>
        <p:spPr bwMode="auto">
          <a:xfrm flipH="1">
            <a:off x="8724900" y="244492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22" name="LINE45522"/>
          <p:cNvSpPr/>
          <p:nvPr/>
        </p:nvSpPr>
        <p:spPr bwMode="auto">
          <a:xfrm flipH="1">
            <a:off x="8724900" y="31819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23" name="LINE45523"/>
          <p:cNvSpPr/>
          <p:nvPr/>
        </p:nvSpPr>
        <p:spPr bwMode="auto">
          <a:xfrm flipH="1">
            <a:off x="8724900" y="39190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24" name="LINE45524"/>
          <p:cNvSpPr/>
          <p:nvPr/>
        </p:nvSpPr>
        <p:spPr bwMode="auto">
          <a:xfrm flipH="1">
            <a:off x="87249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25" name="LINE45525"/>
          <p:cNvSpPr/>
          <p:nvPr/>
        </p:nvSpPr>
        <p:spPr bwMode="auto">
          <a:xfrm flipH="1">
            <a:off x="87249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26" name="LINE45526"/>
          <p:cNvSpPr/>
          <p:nvPr/>
        </p:nvSpPr>
        <p:spPr bwMode="auto">
          <a:xfrm flipH="1">
            <a:off x="8724900" y="58060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27" name="LINE45527"/>
          <p:cNvSpPr/>
          <p:nvPr/>
        </p:nvSpPr>
        <p:spPr bwMode="auto">
          <a:xfrm flipH="1">
            <a:off x="8724900" y="62920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28" name="LINE45528"/>
          <p:cNvSpPr/>
          <p:nvPr/>
        </p:nvSpPr>
        <p:spPr bwMode="auto">
          <a:xfrm flipH="1">
            <a:off x="8724900" y="663515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29" name="LINE45529"/>
          <p:cNvSpPr/>
          <p:nvPr/>
        </p:nvSpPr>
        <p:spPr bwMode="auto">
          <a:xfrm flipH="1">
            <a:off x="6731000" y="161580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30" name="LINE45530"/>
          <p:cNvSpPr/>
          <p:nvPr/>
        </p:nvSpPr>
        <p:spPr bwMode="auto">
          <a:xfrm flipH="1">
            <a:off x="6731000" y="21018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31" name="LINE45531"/>
          <p:cNvSpPr/>
          <p:nvPr/>
        </p:nvSpPr>
        <p:spPr bwMode="auto">
          <a:xfrm flipH="1">
            <a:off x="6731000" y="244492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32" name="LINE45532"/>
          <p:cNvSpPr/>
          <p:nvPr/>
        </p:nvSpPr>
        <p:spPr bwMode="auto">
          <a:xfrm flipH="1">
            <a:off x="6731000" y="31819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33" name="LINE45533"/>
          <p:cNvSpPr/>
          <p:nvPr/>
        </p:nvSpPr>
        <p:spPr bwMode="auto">
          <a:xfrm flipH="1">
            <a:off x="6731000" y="39190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34" name="LINE45534"/>
          <p:cNvSpPr/>
          <p:nvPr/>
        </p:nvSpPr>
        <p:spPr bwMode="auto">
          <a:xfrm flipH="1">
            <a:off x="67310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35" name="LINE45535"/>
          <p:cNvSpPr/>
          <p:nvPr/>
        </p:nvSpPr>
        <p:spPr bwMode="auto">
          <a:xfrm flipH="1">
            <a:off x="67310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36" name="LINE45536"/>
          <p:cNvSpPr/>
          <p:nvPr/>
        </p:nvSpPr>
        <p:spPr bwMode="auto">
          <a:xfrm flipH="1">
            <a:off x="6731000" y="58060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37" name="LINE45537"/>
          <p:cNvSpPr/>
          <p:nvPr/>
        </p:nvSpPr>
        <p:spPr bwMode="auto">
          <a:xfrm flipH="1">
            <a:off x="6731000" y="62920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38" name="LINE45538"/>
          <p:cNvSpPr/>
          <p:nvPr/>
        </p:nvSpPr>
        <p:spPr bwMode="auto">
          <a:xfrm flipH="1">
            <a:off x="6731000" y="663515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39" name="LINE45539"/>
          <p:cNvSpPr/>
          <p:nvPr/>
        </p:nvSpPr>
        <p:spPr bwMode="auto">
          <a:xfrm flipH="1">
            <a:off x="3835400" y="161580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40" name="LINE45540"/>
          <p:cNvSpPr/>
          <p:nvPr/>
        </p:nvSpPr>
        <p:spPr bwMode="auto">
          <a:xfrm flipH="1">
            <a:off x="3835400" y="21018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41" name="LINE45541"/>
          <p:cNvSpPr/>
          <p:nvPr/>
        </p:nvSpPr>
        <p:spPr bwMode="auto">
          <a:xfrm flipH="1">
            <a:off x="3835400" y="244492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42" name="LINE45542"/>
          <p:cNvSpPr/>
          <p:nvPr/>
        </p:nvSpPr>
        <p:spPr bwMode="auto">
          <a:xfrm flipH="1">
            <a:off x="3835400" y="31819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43" name="LINE45543"/>
          <p:cNvSpPr/>
          <p:nvPr/>
        </p:nvSpPr>
        <p:spPr bwMode="auto">
          <a:xfrm flipH="1">
            <a:off x="3835400" y="39190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44" name="LINE45544"/>
          <p:cNvSpPr/>
          <p:nvPr/>
        </p:nvSpPr>
        <p:spPr bwMode="auto">
          <a:xfrm flipH="1">
            <a:off x="38354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45" name="LINE45545"/>
          <p:cNvSpPr/>
          <p:nvPr/>
        </p:nvSpPr>
        <p:spPr bwMode="auto">
          <a:xfrm flipH="1">
            <a:off x="38354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46" name="LINE45546"/>
          <p:cNvSpPr/>
          <p:nvPr/>
        </p:nvSpPr>
        <p:spPr bwMode="auto">
          <a:xfrm flipH="1">
            <a:off x="3835400" y="58060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47" name="LINE45547"/>
          <p:cNvSpPr/>
          <p:nvPr/>
        </p:nvSpPr>
        <p:spPr bwMode="auto">
          <a:xfrm flipH="1">
            <a:off x="3835400" y="62920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48" name="LINE45548"/>
          <p:cNvSpPr/>
          <p:nvPr/>
        </p:nvSpPr>
        <p:spPr bwMode="auto">
          <a:xfrm flipH="1">
            <a:off x="3835400" y="663515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49" name="LINE45549"/>
          <p:cNvSpPr/>
          <p:nvPr/>
        </p:nvSpPr>
        <p:spPr bwMode="auto">
          <a:xfrm flipH="1">
            <a:off x="6083300" y="161580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50" name="LINE45550"/>
          <p:cNvSpPr/>
          <p:nvPr/>
        </p:nvSpPr>
        <p:spPr bwMode="auto">
          <a:xfrm flipH="1">
            <a:off x="6083300" y="21018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51" name="LINE45551"/>
          <p:cNvSpPr/>
          <p:nvPr/>
        </p:nvSpPr>
        <p:spPr bwMode="auto">
          <a:xfrm flipH="1">
            <a:off x="6083300" y="244492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52" name="LINE45552"/>
          <p:cNvSpPr/>
          <p:nvPr/>
        </p:nvSpPr>
        <p:spPr bwMode="auto">
          <a:xfrm flipH="1">
            <a:off x="6083300" y="31819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53" name="LINE45553"/>
          <p:cNvSpPr/>
          <p:nvPr/>
        </p:nvSpPr>
        <p:spPr bwMode="auto">
          <a:xfrm flipH="1">
            <a:off x="6083300" y="39190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54" name="LINE45554"/>
          <p:cNvSpPr/>
          <p:nvPr/>
        </p:nvSpPr>
        <p:spPr bwMode="auto">
          <a:xfrm flipH="1">
            <a:off x="60833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55" name="LINE45555"/>
          <p:cNvSpPr/>
          <p:nvPr/>
        </p:nvSpPr>
        <p:spPr bwMode="auto">
          <a:xfrm flipH="1">
            <a:off x="60833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56" name="LINE45556"/>
          <p:cNvSpPr/>
          <p:nvPr/>
        </p:nvSpPr>
        <p:spPr bwMode="auto">
          <a:xfrm flipH="1">
            <a:off x="6083300" y="58060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57" name="LINE45557"/>
          <p:cNvSpPr/>
          <p:nvPr/>
        </p:nvSpPr>
        <p:spPr bwMode="auto">
          <a:xfrm flipH="1">
            <a:off x="6083300" y="62920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58" name="LINE45558"/>
          <p:cNvSpPr/>
          <p:nvPr/>
        </p:nvSpPr>
        <p:spPr bwMode="auto">
          <a:xfrm flipH="1">
            <a:off x="6083300" y="663515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59" name="LINE45559"/>
          <p:cNvSpPr/>
          <p:nvPr/>
        </p:nvSpPr>
        <p:spPr bwMode="auto">
          <a:xfrm flipH="1">
            <a:off x="4660900" y="161580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60" name="LINE45560"/>
          <p:cNvSpPr/>
          <p:nvPr/>
        </p:nvSpPr>
        <p:spPr bwMode="auto">
          <a:xfrm flipH="1">
            <a:off x="4660900" y="21018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61" name="LINE45561"/>
          <p:cNvSpPr/>
          <p:nvPr/>
        </p:nvSpPr>
        <p:spPr bwMode="auto">
          <a:xfrm flipH="1">
            <a:off x="4660900" y="244492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62" name="LINE45562"/>
          <p:cNvSpPr/>
          <p:nvPr/>
        </p:nvSpPr>
        <p:spPr bwMode="auto">
          <a:xfrm flipH="1">
            <a:off x="4660900" y="31819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63" name="LINE45563"/>
          <p:cNvSpPr/>
          <p:nvPr/>
        </p:nvSpPr>
        <p:spPr bwMode="auto">
          <a:xfrm flipH="1">
            <a:off x="4660900" y="39190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64" name="LINE45564"/>
          <p:cNvSpPr/>
          <p:nvPr/>
        </p:nvSpPr>
        <p:spPr bwMode="auto">
          <a:xfrm flipH="1">
            <a:off x="46609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65" name="LINE45565"/>
          <p:cNvSpPr/>
          <p:nvPr/>
        </p:nvSpPr>
        <p:spPr bwMode="auto">
          <a:xfrm flipH="1">
            <a:off x="46609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66" name="LINE45566"/>
          <p:cNvSpPr/>
          <p:nvPr/>
        </p:nvSpPr>
        <p:spPr bwMode="auto">
          <a:xfrm flipH="1">
            <a:off x="4660900" y="58060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67" name="LINE45567"/>
          <p:cNvSpPr/>
          <p:nvPr/>
        </p:nvSpPr>
        <p:spPr bwMode="auto">
          <a:xfrm flipH="1">
            <a:off x="4660900" y="62920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68" name="LINE45568"/>
          <p:cNvSpPr/>
          <p:nvPr/>
        </p:nvSpPr>
        <p:spPr bwMode="auto">
          <a:xfrm flipH="1">
            <a:off x="4660900" y="663515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69" name="LINE45569"/>
          <p:cNvSpPr/>
          <p:nvPr/>
        </p:nvSpPr>
        <p:spPr bwMode="auto">
          <a:xfrm flipH="1">
            <a:off x="10382250" y="161580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70" name="LINE45570"/>
          <p:cNvSpPr/>
          <p:nvPr/>
        </p:nvSpPr>
        <p:spPr bwMode="auto">
          <a:xfrm flipH="1">
            <a:off x="10382250" y="21018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71" name="LINE45571"/>
          <p:cNvSpPr/>
          <p:nvPr/>
        </p:nvSpPr>
        <p:spPr bwMode="auto">
          <a:xfrm flipH="1">
            <a:off x="10382250" y="2444928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72" name="LINE45572"/>
          <p:cNvSpPr/>
          <p:nvPr/>
        </p:nvSpPr>
        <p:spPr bwMode="auto">
          <a:xfrm flipH="1">
            <a:off x="10382250" y="31819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73" name="LINE45573"/>
          <p:cNvSpPr/>
          <p:nvPr/>
        </p:nvSpPr>
        <p:spPr bwMode="auto">
          <a:xfrm flipH="1">
            <a:off x="10382250" y="39190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74" name="LINE45574"/>
          <p:cNvSpPr/>
          <p:nvPr/>
        </p:nvSpPr>
        <p:spPr bwMode="auto">
          <a:xfrm flipH="1">
            <a:off x="1038225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75" name="LINE45575"/>
          <p:cNvSpPr/>
          <p:nvPr/>
        </p:nvSpPr>
        <p:spPr bwMode="auto">
          <a:xfrm flipH="1">
            <a:off x="1038225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76" name="LINE45576"/>
          <p:cNvSpPr/>
          <p:nvPr/>
        </p:nvSpPr>
        <p:spPr bwMode="auto">
          <a:xfrm flipH="1">
            <a:off x="10382250" y="58060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77" name="LINE45577"/>
          <p:cNvSpPr/>
          <p:nvPr/>
        </p:nvSpPr>
        <p:spPr bwMode="auto">
          <a:xfrm flipH="1">
            <a:off x="10382250" y="62920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78" name="LINE45578"/>
          <p:cNvSpPr/>
          <p:nvPr/>
        </p:nvSpPr>
        <p:spPr bwMode="auto">
          <a:xfrm flipH="1">
            <a:off x="10382250" y="663515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79" name="LINE45579"/>
          <p:cNvSpPr/>
          <p:nvPr/>
        </p:nvSpPr>
        <p:spPr bwMode="auto">
          <a:xfrm>
            <a:off x="1730375" y="6153874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80" name="LINE45580"/>
          <p:cNvSpPr/>
          <p:nvPr/>
        </p:nvSpPr>
        <p:spPr bwMode="auto">
          <a:xfrm>
            <a:off x="1730375" y="5667832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81" name="LINE45581"/>
          <p:cNvSpPr/>
          <p:nvPr/>
        </p:nvSpPr>
        <p:spPr bwMode="auto">
          <a:xfrm>
            <a:off x="1730375" y="6644678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82" name="LINE45582"/>
          <p:cNvSpPr/>
          <p:nvPr/>
        </p:nvSpPr>
        <p:spPr bwMode="auto">
          <a:xfrm>
            <a:off x="1730375" y="5329517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83" name="LINE45583"/>
          <p:cNvSpPr/>
          <p:nvPr/>
        </p:nvSpPr>
        <p:spPr bwMode="auto">
          <a:xfrm>
            <a:off x="1730375" y="5815559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84" name="LINE45584"/>
          <p:cNvSpPr/>
          <p:nvPr/>
        </p:nvSpPr>
        <p:spPr bwMode="auto">
          <a:xfrm>
            <a:off x="247650" y="1468082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85" name="LINE45585"/>
          <p:cNvSpPr/>
          <p:nvPr/>
        </p:nvSpPr>
        <p:spPr bwMode="auto">
          <a:xfrm>
            <a:off x="1739900" y="1472844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86" name="LINE45586"/>
          <p:cNvSpPr/>
          <p:nvPr/>
        </p:nvSpPr>
        <p:spPr bwMode="auto">
          <a:xfrm>
            <a:off x="247650" y="3377324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87" name="LINE45587"/>
          <p:cNvSpPr/>
          <p:nvPr/>
        </p:nvSpPr>
        <p:spPr bwMode="auto">
          <a:xfrm>
            <a:off x="1739900" y="3382086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88" name="LINE45588"/>
          <p:cNvSpPr/>
          <p:nvPr/>
        </p:nvSpPr>
        <p:spPr bwMode="auto">
          <a:xfrm>
            <a:off x="1730375" y="4843475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89" name="LINE45589"/>
          <p:cNvSpPr/>
          <p:nvPr/>
        </p:nvSpPr>
        <p:spPr bwMode="auto">
          <a:xfrm>
            <a:off x="247650" y="2297201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90" name="LINE45590"/>
          <p:cNvSpPr/>
          <p:nvPr/>
        </p:nvSpPr>
        <p:spPr bwMode="auto">
          <a:xfrm>
            <a:off x="1739900" y="2301964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91" name="LINE45591"/>
          <p:cNvSpPr/>
          <p:nvPr/>
        </p:nvSpPr>
        <p:spPr bwMode="auto">
          <a:xfrm>
            <a:off x="247650" y="1811160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92" name="LINE45592"/>
          <p:cNvSpPr/>
          <p:nvPr/>
        </p:nvSpPr>
        <p:spPr bwMode="auto">
          <a:xfrm>
            <a:off x="1739900" y="1815922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93" name="LINE45593"/>
          <p:cNvSpPr/>
          <p:nvPr/>
        </p:nvSpPr>
        <p:spPr bwMode="auto">
          <a:xfrm>
            <a:off x="1730375" y="5181791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94" name="LINE45594"/>
          <p:cNvSpPr/>
          <p:nvPr/>
        </p:nvSpPr>
        <p:spPr bwMode="auto">
          <a:xfrm>
            <a:off x="1730375" y="4695749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95" name="LINE45595"/>
          <p:cNvSpPr/>
          <p:nvPr/>
        </p:nvSpPr>
        <p:spPr bwMode="auto">
          <a:xfrm>
            <a:off x="247650" y="2640279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96" name="LINE45596"/>
          <p:cNvSpPr/>
          <p:nvPr/>
        </p:nvSpPr>
        <p:spPr bwMode="auto">
          <a:xfrm>
            <a:off x="1739900" y="2645042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97" name="LINE45597"/>
          <p:cNvSpPr/>
          <p:nvPr/>
        </p:nvSpPr>
        <p:spPr bwMode="auto">
          <a:xfrm>
            <a:off x="1730375" y="4409821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98" name="LINE45598"/>
          <p:cNvSpPr/>
          <p:nvPr/>
        </p:nvSpPr>
        <p:spPr bwMode="auto">
          <a:xfrm>
            <a:off x="1730375" y="4552785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599" name="LINE45599"/>
          <p:cNvSpPr/>
          <p:nvPr/>
        </p:nvSpPr>
        <p:spPr bwMode="auto">
          <a:xfrm>
            <a:off x="247650" y="6487427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00" name="LINE45600"/>
          <p:cNvSpPr/>
          <p:nvPr/>
        </p:nvSpPr>
        <p:spPr bwMode="auto">
          <a:xfrm>
            <a:off x="1739900" y="6492189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01" name="LINE45601"/>
          <p:cNvSpPr/>
          <p:nvPr/>
        </p:nvSpPr>
        <p:spPr bwMode="auto">
          <a:xfrm>
            <a:off x="247650" y="6001385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02" name="LINE45602"/>
          <p:cNvSpPr/>
          <p:nvPr/>
        </p:nvSpPr>
        <p:spPr bwMode="auto">
          <a:xfrm>
            <a:off x="1739900" y="6006147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03" name="LINE45603"/>
          <p:cNvSpPr/>
          <p:nvPr/>
        </p:nvSpPr>
        <p:spPr bwMode="auto">
          <a:xfrm>
            <a:off x="1730375" y="3928542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04" name="LINE45604"/>
          <p:cNvSpPr/>
          <p:nvPr/>
        </p:nvSpPr>
        <p:spPr bwMode="auto">
          <a:xfrm>
            <a:off x="1730375" y="4266857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05" name="LINE45605"/>
          <p:cNvSpPr/>
          <p:nvPr/>
        </p:nvSpPr>
        <p:spPr bwMode="auto">
          <a:xfrm>
            <a:off x="247650" y="6830505"/>
            <a:ext cx="15017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06" name="LINE45606"/>
          <p:cNvSpPr/>
          <p:nvPr/>
        </p:nvSpPr>
        <p:spPr bwMode="auto">
          <a:xfrm>
            <a:off x="247650" y="5029302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07" name="LINE45607"/>
          <p:cNvSpPr/>
          <p:nvPr/>
        </p:nvSpPr>
        <p:spPr bwMode="auto">
          <a:xfrm>
            <a:off x="1739900" y="5034064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08" name="LINE45608"/>
          <p:cNvSpPr/>
          <p:nvPr/>
        </p:nvSpPr>
        <p:spPr bwMode="auto">
          <a:xfrm>
            <a:off x="247650" y="5515343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09" name="LINE45609"/>
          <p:cNvSpPr/>
          <p:nvPr/>
        </p:nvSpPr>
        <p:spPr bwMode="auto">
          <a:xfrm>
            <a:off x="1739900" y="5520106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10" name="LINE45610"/>
          <p:cNvSpPr/>
          <p:nvPr/>
        </p:nvSpPr>
        <p:spPr bwMode="auto">
          <a:xfrm>
            <a:off x="1730375" y="3191497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11" name="LINE45611"/>
          <p:cNvSpPr/>
          <p:nvPr/>
        </p:nvSpPr>
        <p:spPr bwMode="auto">
          <a:xfrm>
            <a:off x="1730375" y="3672777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12" name="LINE45612"/>
          <p:cNvSpPr/>
          <p:nvPr/>
        </p:nvSpPr>
        <p:spPr bwMode="auto">
          <a:xfrm>
            <a:off x="1730375" y="3529812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13" name="LINE45613"/>
          <p:cNvSpPr/>
          <p:nvPr/>
        </p:nvSpPr>
        <p:spPr bwMode="auto">
          <a:xfrm>
            <a:off x="1730375" y="1625333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14" name="LINE45614"/>
          <p:cNvSpPr/>
          <p:nvPr/>
        </p:nvSpPr>
        <p:spPr bwMode="auto">
          <a:xfrm>
            <a:off x="1730375" y="2111375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15" name="LINE45615"/>
          <p:cNvSpPr/>
          <p:nvPr/>
        </p:nvSpPr>
        <p:spPr bwMode="auto">
          <a:xfrm>
            <a:off x="1730375" y="3043771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16" name="LINE45616"/>
          <p:cNvSpPr/>
          <p:nvPr/>
        </p:nvSpPr>
        <p:spPr bwMode="auto">
          <a:xfrm>
            <a:off x="1730375" y="2900807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17" name="LINE45617"/>
          <p:cNvSpPr/>
          <p:nvPr/>
        </p:nvSpPr>
        <p:spPr bwMode="auto">
          <a:xfrm>
            <a:off x="1730375" y="1963649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18" name="LINE45618"/>
          <p:cNvSpPr/>
          <p:nvPr/>
        </p:nvSpPr>
        <p:spPr bwMode="auto">
          <a:xfrm>
            <a:off x="1730375" y="2454453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19" name="LINE45619"/>
          <p:cNvSpPr/>
          <p:nvPr/>
        </p:nvSpPr>
        <p:spPr bwMode="auto">
          <a:xfrm>
            <a:off x="247650" y="4114368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20" name="LINE45620"/>
          <p:cNvSpPr/>
          <p:nvPr/>
        </p:nvSpPr>
        <p:spPr bwMode="auto">
          <a:xfrm>
            <a:off x="1739900" y="4119131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21" name="LINE45621"/>
          <p:cNvSpPr/>
          <p:nvPr/>
        </p:nvSpPr>
        <p:spPr bwMode="auto">
          <a:xfrm>
            <a:off x="1730375" y="6301600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22" name="LINE45622"/>
          <p:cNvSpPr/>
          <p:nvPr/>
        </p:nvSpPr>
        <p:spPr bwMode="auto">
          <a:xfrm>
            <a:off x="1730375" y="6835267"/>
            <a:ext cx="86614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23" name="RECTANGLE45623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45624" name="Picture 45624" descr="Picture 45624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45625" name="LINE45625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26" name="RECTANGLE45626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45629" name="RECTANGLE45629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30" name="RECTANGLE45630"/>
          <p:cNvSpPr/>
          <p:nvPr/>
        </p:nvSpPr>
        <p:spPr bwMode="auto">
          <a:xfrm>
            <a:off x="2553856" y="251460"/>
            <a:ext cx="5427777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ANALYSE AXES AERIENS PAR COMPAGNIE</a:t>
            </a:r>
            <a:endParaRPr/>
          </a:p>
        </p:txBody>
      </p:sp>
      <p:sp>
        <p:nvSpPr>
          <p:cNvPr id="45633" name="RECTANGLE45633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34" name="RECTANGLE45634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45637" name="RECTANGLE45637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38" name="RECTANGLE45638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39" name="RECTANGLE45639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45642" name="RECTANGLE45642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43" name="RECTANGLE45643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44" name="RECTANGLE45644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45647" name="RECTANGLE45647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45650" name="LINE45650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51" name="RECTANGLE45651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45654" name="RECTANGLE45654"/>
          <p:cNvSpPr/>
          <p:nvPr/>
        </p:nvSpPr>
        <p:spPr bwMode="auto">
          <a:xfrm>
            <a:off x="263398" y="7247865"/>
            <a:ext cx="190723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axes sont bidirectionnels</a:t>
            </a:r>
            <a:endParaRPr/>
          </a:p>
        </p:txBody>
      </p:sp>
      <p:sp>
        <p:nvSpPr>
          <p:cNvPr id="45657" name="RECTANGLE45657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45660" name="LINE45660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61" name="RECTANGLE45661"/>
          <p:cNvSpPr/>
          <p:nvPr/>
        </p:nvSpPr>
        <p:spPr bwMode="auto">
          <a:xfrm>
            <a:off x="228600" y="1143000"/>
            <a:ext cx="10182225" cy="5758942"/>
          </a:xfrm>
          <a:prstGeom prst="rect">
            <a:avLst/>
          </a:prstGeom>
          <a:solidFill>
            <a:srgbClr val="00000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62" name="RECTANGLE45662"/>
          <p:cNvSpPr/>
          <p:nvPr/>
        </p:nvSpPr>
        <p:spPr bwMode="auto">
          <a:xfrm>
            <a:off x="228600" y="1143000"/>
            <a:ext cx="10182225" cy="5758942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63" name="RECTANGLE45663"/>
          <p:cNvSpPr/>
          <p:nvPr/>
        </p:nvSpPr>
        <p:spPr bwMode="auto">
          <a:xfrm>
            <a:off x="260350" y="1301750"/>
            <a:ext cx="355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64" name="RECTANGLE45664"/>
          <p:cNvSpPr/>
          <p:nvPr/>
        </p:nvSpPr>
        <p:spPr bwMode="auto">
          <a:xfrm>
            <a:off x="295910" y="1324610"/>
            <a:ext cx="30327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Rang</a:t>
            </a:r>
            <a:endParaRPr/>
          </a:p>
        </p:txBody>
      </p:sp>
      <p:sp>
        <p:nvSpPr>
          <p:cNvPr id="45667" name="RECTANGLE45667"/>
          <p:cNvSpPr/>
          <p:nvPr/>
        </p:nvSpPr>
        <p:spPr bwMode="auto">
          <a:xfrm>
            <a:off x="641350" y="1301750"/>
            <a:ext cx="10763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68" name="RECTANGLE45668"/>
          <p:cNvSpPr/>
          <p:nvPr/>
        </p:nvSpPr>
        <p:spPr bwMode="auto">
          <a:xfrm>
            <a:off x="1045350" y="1324610"/>
            <a:ext cx="2871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Axes</a:t>
            </a:r>
            <a:endParaRPr/>
          </a:p>
        </p:txBody>
      </p:sp>
      <p:sp>
        <p:nvSpPr>
          <p:cNvPr id="45671" name="RECTANGLE45671"/>
          <p:cNvSpPr/>
          <p:nvPr/>
        </p:nvSpPr>
        <p:spPr bwMode="auto">
          <a:xfrm>
            <a:off x="1743075" y="1301750"/>
            <a:ext cx="1244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72" name="RECTANGLE45672"/>
          <p:cNvSpPr/>
          <p:nvPr/>
        </p:nvSpPr>
        <p:spPr bwMode="auto">
          <a:xfrm>
            <a:off x="2020849" y="1324610"/>
            <a:ext cx="70784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Compagnies</a:t>
            </a:r>
            <a:endParaRPr/>
          </a:p>
        </p:txBody>
      </p:sp>
      <p:sp>
        <p:nvSpPr>
          <p:cNvPr id="45675" name="RECTANGLE45675"/>
          <p:cNvSpPr/>
          <p:nvPr/>
        </p:nvSpPr>
        <p:spPr bwMode="auto">
          <a:xfrm>
            <a:off x="3013075" y="1301750"/>
            <a:ext cx="800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76" name="RECTANGLE45676"/>
          <p:cNvSpPr/>
          <p:nvPr/>
        </p:nvSpPr>
        <p:spPr bwMode="auto">
          <a:xfrm>
            <a:off x="3050311" y="13246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45679" name="RECTANGLE45679"/>
          <p:cNvSpPr/>
          <p:nvPr/>
        </p:nvSpPr>
        <p:spPr bwMode="auto">
          <a:xfrm>
            <a:off x="3838575" y="1301750"/>
            <a:ext cx="800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80" name="RECTANGLE45680"/>
          <p:cNvSpPr/>
          <p:nvPr/>
        </p:nvSpPr>
        <p:spPr bwMode="auto">
          <a:xfrm>
            <a:off x="3875811" y="13246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45683" name="RECTANGLE45683"/>
          <p:cNvSpPr/>
          <p:nvPr/>
        </p:nvSpPr>
        <p:spPr bwMode="auto">
          <a:xfrm>
            <a:off x="4664075" y="1301750"/>
            <a:ext cx="609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84" name="RECTANGLE45684"/>
          <p:cNvSpPr/>
          <p:nvPr/>
        </p:nvSpPr>
        <p:spPr bwMode="auto">
          <a:xfrm>
            <a:off x="4704461" y="1324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5687" name="RECTANGLE45687"/>
          <p:cNvSpPr/>
          <p:nvPr/>
        </p:nvSpPr>
        <p:spPr bwMode="auto">
          <a:xfrm>
            <a:off x="5299075" y="1301750"/>
            <a:ext cx="7620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88" name="RECTANGLE45688"/>
          <p:cNvSpPr/>
          <p:nvPr/>
        </p:nvSpPr>
        <p:spPr bwMode="auto">
          <a:xfrm>
            <a:off x="5325948" y="1324610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45691" name="RECTANGLE45691"/>
          <p:cNvSpPr/>
          <p:nvPr/>
        </p:nvSpPr>
        <p:spPr bwMode="auto">
          <a:xfrm>
            <a:off x="6086475" y="1301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92" name="RECTANGLE45692"/>
          <p:cNvSpPr/>
          <p:nvPr/>
        </p:nvSpPr>
        <p:spPr bwMode="auto">
          <a:xfrm>
            <a:off x="6107303" y="13246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45695" name="RECTANGLE45695"/>
          <p:cNvSpPr/>
          <p:nvPr/>
        </p:nvSpPr>
        <p:spPr bwMode="auto">
          <a:xfrm>
            <a:off x="6734175" y="1301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696" name="RECTANGLE45696"/>
          <p:cNvSpPr/>
          <p:nvPr/>
        </p:nvSpPr>
        <p:spPr bwMode="auto">
          <a:xfrm>
            <a:off x="6755003" y="13246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45699" name="RECTANGLE45699"/>
          <p:cNvSpPr/>
          <p:nvPr/>
        </p:nvSpPr>
        <p:spPr bwMode="auto">
          <a:xfrm>
            <a:off x="7381875" y="1301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700" name="RECTANGLE45700"/>
          <p:cNvSpPr/>
          <p:nvPr/>
        </p:nvSpPr>
        <p:spPr bwMode="auto">
          <a:xfrm>
            <a:off x="7428611" y="1324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5703" name="RECTANGLE45703"/>
          <p:cNvSpPr/>
          <p:nvPr/>
        </p:nvSpPr>
        <p:spPr bwMode="auto">
          <a:xfrm>
            <a:off x="8029575" y="1301750"/>
            <a:ext cx="673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704" name="RECTANGLE45704"/>
          <p:cNvSpPr/>
          <p:nvPr/>
        </p:nvSpPr>
        <p:spPr bwMode="auto">
          <a:xfrm>
            <a:off x="8084489" y="1324610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45707" name="RECTANGLE45707"/>
          <p:cNvSpPr/>
          <p:nvPr/>
        </p:nvSpPr>
        <p:spPr bwMode="auto">
          <a:xfrm>
            <a:off x="8728075" y="1301750"/>
            <a:ext cx="495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708" name="RECTANGLE45708"/>
          <p:cNvSpPr/>
          <p:nvPr/>
        </p:nvSpPr>
        <p:spPr bwMode="auto">
          <a:xfrm>
            <a:off x="8776995" y="13246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45711" name="RECTANGLE45711"/>
          <p:cNvSpPr/>
          <p:nvPr/>
        </p:nvSpPr>
        <p:spPr bwMode="auto">
          <a:xfrm>
            <a:off x="9248775" y="1301750"/>
            <a:ext cx="495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712" name="RECTANGLE45712"/>
          <p:cNvSpPr/>
          <p:nvPr/>
        </p:nvSpPr>
        <p:spPr bwMode="auto">
          <a:xfrm>
            <a:off x="9297695" y="13246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45715" name="RECTANGLE45715"/>
          <p:cNvSpPr/>
          <p:nvPr/>
        </p:nvSpPr>
        <p:spPr bwMode="auto">
          <a:xfrm>
            <a:off x="9769475" y="1301750"/>
            <a:ext cx="609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716" name="RECTANGLE45716"/>
          <p:cNvSpPr/>
          <p:nvPr/>
        </p:nvSpPr>
        <p:spPr bwMode="auto">
          <a:xfrm>
            <a:off x="9809861" y="1324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5719" name="RECTANGLE45719"/>
          <p:cNvSpPr/>
          <p:nvPr/>
        </p:nvSpPr>
        <p:spPr bwMode="auto">
          <a:xfrm>
            <a:off x="384365" y="1494434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28</a:t>
            </a:r>
            <a:endParaRPr/>
          </a:p>
        </p:txBody>
      </p:sp>
      <p:sp>
        <p:nvSpPr>
          <p:cNvPr id="45722" name="RECTANGLE45722"/>
          <p:cNvSpPr/>
          <p:nvPr/>
        </p:nvSpPr>
        <p:spPr bwMode="auto">
          <a:xfrm>
            <a:off x="707517" y="1494434"/>
            <a:ext cx="78835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LA VALETTE (MT)</a:t>
            </a:r>
            <a:endParaRPr/>
          </a:p>
        </p:txBody>
      </p:sp>
      <p:sp>
        <p:nvSpPr>
          <p:cNvPr id="45725" name="RECTANGLE45725"/>
          <p:cNvSpPr/>
          <p:nvPr/>
        </p:nvSpPr>
        <p:spPr bwMode="auto">
          <a:xfrm>
            <a:off x="707517" y="1602473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5728" name="RECTANGLE45728"/>
          <p:cNvSpPr/>
          <p:nvPr/>
        </p:nvSpPr>
        <p:spPr bwMode="auto">
          <a:xfrm>
            <a:off x="1809242" y="1503959"/>
            <a:ext cx="76008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TRANSAVIA</a:t>
            </a:r>
            <a:endParaRPr/>
          </a:p>
        </p:txBody>
      </p:sp>
      <p:sp>
        <p:nvSpPr>
          <p:cNvPr id="45731" name="RECTANGLE45731"/>
          <p:cNvSpPr/>
          <p:nvPr/>
        </p:nvSpPr>
        <p:spPr bwMode="auto">
          <a:xfrm>
            <a:off x="3519488" y="150395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123</a:t>
            </a:r>
            <a:endParaRPr/>
          </a:p>
        </p:txBody>
      </p:sp>
      <p:sp>
        <p:nvSpPr>
          <p:cNvPr id="45734" name="RECTANGLE45734"/>
          <p:cNvSpPr/>
          <p:nvPr/>
        </p:nvSpPr>
        <p:spPr bwMode="auto">
          <a:xfrm>
            <a:off x="4457891" y="150395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737" name="RECTANGLE45737"/>
          <p:cNvSpPr/>
          <p:nvPr/>
        </p:nvSpPr>
        <p:spPr bwMode="auto">
          <a:xfrm>
            <a:off x="4884331" y="150395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740" name="RECTANGLE45740"/>
          <p:cNvSpPr/>
          <p:nvPr/>
        </p:nvSpPr>
        <p:spPr bwMode="auto">
          <a:xfrm>
            <a:off x="5784634" y="150395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5743" name="RECTANGLE45743"/>
          <p:cNvSpPr/>
          <p:nvPr/>
        </p:nvSpPr>
        <p:spPr bwMode="auto">
          <a:xfrm>
            <a:off x="6527991" y="150395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5746" name="RECTANGLE45746"/>
          <p:cNvSpPr/>
          <p:nvPr/>
        </p:nvSpPr>
        <p:spPr bwMode="auto">
          <a:xfrm>
            <a:off x="7175691" y="150395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749" name="RECTANGLE45749"/>
          <p:cNvSpPr/>
          <p:nvPr/>
        </p:nvSpPr>
        <p:spPr bwMode="auto">
          <a:xfrm>
            <a:off x="7614831" y="150395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752" name="RECTANGLE45752"/>
          <p:cNvSpPr/>
          <p:nvPr/>
        </p:nvSpPr>
        <p:spPr bwMode="auto">
          <a:xfrm>
            <a:off x="8426234" y="150395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5755" name="RECTANGLE45755"/>
          <p:cNvSpPr/>
          <p:nvPr/>
        </p:nvSpPr>
        <p:spPr bwMode="auto">
          <a:xfrm>
            <a:off x="8929688" y="150395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123</a:t>
            </a:r>
            <a:endParaRPr/>
          </a:p>
        </p:txBody>
      </p:sp>
      <p:sp>
        <p:nvSpPr>
          <p:cNvPr id="45758" name="RECTANGLE45758"/>
          <p:cNvSpPr/>
          <p:nvPr/>
        </p:nvSpPr>
        <p:spPr bwMode="auto">
          <a:xfrm>
            <a:off x="9563291" y="150395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761" name="RECTANGLE45761"/>
          <p:cNvSpPr/>
          <p:nvPr/>
        </p:nvSpPr>
        <p:spPr bwMode="auto">
          <a:xfrm>
            <a:off x="9989731" y="150395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764" name="RECTANGLE45764"/>
          <p:cNvSpPr/>
          <p:nvPr/>
        </p:nvSpPr>
        <p:spPr bwMode="auto">
          <a:xfrm>
            <a:off x="1809242" y="1646923"/>
            <a:ext cx="74683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MALTA</a:t>
            </a:r>
            <a:endParaRPr/>
          </a:p>
        </p:txBody>
      </p:sp>
      <p:sp>
        <p:nvSpPr>
          <p:cNvPr id="45767" name="RECTANGLE45767"/>
          <p:cNvSpPr/>
          <p:nvPr/>
        </p:nvSpPr>
        <p:spPr bwMode="auto">
          <a:xfrm>
            <a:off x="3431832" y="164692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1 457</a:t>
            </a:r>
            <a:endParaRPr/>
          </a:p>
        </p:txBody>
      </p:sp>
      <p:sp>
        <p:nvSpPr>
          <p:cNvPr id="45770" name="RECTANGLE45770"/>
          <p:cNvSpPr/>
          <p:nvPr/>
        </p:nvSpPr>
        <p:spPr bwMode="auto">
          <a:xfrm>
            <a:off x="4457891" y="16469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773" name="RECTANGLE45773"/>
          <p:cNvSpPr/>
          <p:nvPr/>
        </p:nvSpPr>
        <p:spPr bwMode="auto">
          <a:xfrm>
            <a:off x="4884331" y="164692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776" name="RECTANGLE45776"/>
          <p:cNvSpPr/>
          <p:nvPr/>
        </p:nvSpPr>
        <p:spPr bwMode="auto">
          <a:xfrm>
            <a:off x="5784634" y="164692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5779" name="RECTANGLE45779"/>
          <p:cNvSpPr/>
          <p:nvPr/>
        </p:nvSpPr>
        <p:spPr bwMode="auto">
          <a:xfrm>
            <a:off x="6527991" y="16469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</a:t>
            </a:r>
            <a:endParaRPr/>
          </a:p>
        </p:txBody>
      </p:sp>
      <p:sp>
        <p:nvSpPr>
          <p:cNvPr id="45782" name="RECTANGLE45782"/>
          <p:cNvSpPr/>
          <p:nvPr/>
        </p:nvSpPr>
        <p:spPr bwMode="auto">
          <a:xfrm>
            <a:off x="7175691" y="16469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785" name="RECTANGLE45785"/>
          <p:cNvSpPr/>
          <p:nvPr/>
        </p:nvSpPr>
        <p:spPr bwMode="auto">
          <a:xfrm>
            <a:off x="7614831" y="164692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788" name="RECTANGLE45788"/>
          <p:cNvSpPr/>
          <p:nvPr/>
        </p:nvSpPr>
        <p:spPr bwMode="auto">
          <a:xfrm>
            <a:off x="8426234" y="164692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5791" name="RECTANGLE45791"/>
          <p:cNvSpPr/>
          <p:nvPr/>
        </p:nvSpPr>
        <p:spPr bwMode="auto">
          <a:xfrm>
            <a:off x="8929688" y="164692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208</a:t>
            </a:r>
            <a:endParaRPr/>
          </a:p>
        </p:txBody>
      </p:sp>
      <p:sp>
        <p:nvSpPr>
          <p:cNvPr id="45794" name="RECTANGLE45794"/>
          <p:cNvSpPr/>
          <p:nvPr/>
        </p:nvSpPr>
        <p:spPr bwMode="auto">
          <a:xfrm>
            <a:off x="9563291" y="16469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797" name="RECTANGLE45797"/>
          <p:cNvSpPr/>
          <p:nvPr/>
        </p:nvSpPr>
        <p:spPr bwMode="auto">
          <a:xfrm>
            <a:off x="9989731" y="164692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800" name="RECTANGLE45800"/>
          <p:cNvSpPr/>
          <p:nvPr/>
        </p:nvSpPr>
        <p:spPr bwMode="auto">
          <a:xfrm>
            <a:off x="1730375" y="1758772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801" name="RECTANGLE45801"/>
          <p:cNvSpPr/>
          <p:nvPr/>
        </p:nvSpPr>
        <p:spPr bwMode="auto">
          <a:xfrm>
            <a:off x="2342794" y="1818462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5804" name="RECTANGLE45804"/>
          <p:cNvSpPr/>
          <p:nvPr/>
        </p:nvSpPr>
        <p:spPr bwMode="auto">
          <a:xfrm>
            <a:off x="3000375" y="1758772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805" name="RECTANGLE45805"/>
          <p:cNvSpPr/>
          <p:nvPr/>
        </p:nvSpPr>
        <p:spPr bwMode="auto">
          <a:xfrm>
            <a:off x="3399701" y="180576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1 580</a:t>
            </a:r>
            <a:endParaRPr/>
          </a:p>
        </p:txBody>
      </p:sp>
      <p:sp>
        <p:nvSpPr>
          <p:cNvPr id="45808" name="RECTANGLE45808"/>
          <p:cNvSpPr/>
          <p:nvPr/>
        </p:nvSpPr>
        <p:spPr bwMode="auto">
          <a:xfrm>
            <a:off x="3825875" y="1758772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809" name="RECTANGLE45809"/>
          <p:cNvSpPr/>
          <p:nvPr/>
        </p:nvSpPr>
        <p:spPr bwMode="auto">
          <a:xfrm>
            <a:off x="4444873" y="180576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812" name="RECTANGLE45812"/>
          <p:cNvSpPr/>
          <p:nvPr/>
        </p:nvSpPr>
        <p:spPr bwMode="auto">
          <a:xfrm>
            <a:off x="4651375" y="1758772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813" name="RECTANGLE45813"/>
          <p:cNvSpPr/>
          <p:nvPr/>
        </p:nvSpPr>
        <p:spPr bwMode="auto">
          <a:xfrm>
            <a:off x="4840643" y="180576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816" name="RECTANGLE45816"/>
          <p:cNvSpPr/>
          <p:nvPr/>
        </p:nvSpPr>
        <p:spPr bwMode="auto">
          <a:xfrm>
            <a:off x="5286375" y="1758772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817" name="RECTANGLE45817"/>
          <p:cNvSpPr/>
          <p:nvPr/>
        </p:nvSpPr>
        <p:spPr bwMode="auto">
          <a:xfrm>
            <a:off x="5754281" y="180576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5820" name="RECTANGLE45820"/>
          <p:cNvSpPr/>
          <p:nvPr/>
        </p:nvSpPr>
        <p:spPr bwMode="auto">
          <a:xfrm>
            <a:off x="6073775" y="175877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821" name="RECTANGLE45821"/>
          <p:cNvSpPr/>
          <p:nvPr/>
        </p:nvSpPr>
        <p:spPr bwMode="auto">
          <a:xfrm>
            <a:off x="6514973" y="180576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45824" name="RECTANGLE45824"/>
          <p:cNvSpPr/>
          <p:nvPr/>
        </p:nvSpPr>
        <p:spPr bwMode="auto">
          <a:xfrm>
            <a:off x="6721475" y="175877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825" name="RECTANGLE45825"/>
          <p:cNvSpPr/>
          <p:nvPr/>
        </p:nvSpPr>
        <p:spPr bwMode="auto">
          <a:xfrm>
            <a:off x="7162673" y="180576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828" name="RECTANGLE45828"/>
          <p:cNvSpPr/>
          <p:nvPr/>
        </p:nvSpPr>
        <p:spPr bwMode="auto">
          <a:xfrm>
            <a:off x="7369175" y="175877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829" name="RECTANGLE45829"/>
          <p:cNvSpPr/>
          <p:nvPr/>
        </p:nvSpPr>
        <p:spPr bwMode="auto">
          <a:xfrm>
            <a:off x="7571143" y="180576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832" name="RECTANGLE45832"/>
          <p:cNvSpPr/>
          <p:nvPr/>
        </p:nvSpPr>
        <p:spPr bwMode="auto">
          <a:xfrm>
            <a:off x="8016875" y="1758772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833" name="RECTANGLE45833"/>
          <p:cNvSpPr/>
          <p:nvPr/>
        </p:nvSpPr>
        <p:spPr bwMode="auto">
          <a:xfrm>
            <a:off x="8395881" y="180576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5836" name="RECTANGLE45836"/>
          <p:cNvSpPr/>
          <p:nvPr/>
        </p:nvSpPr>
        <p:spPr bwMode="auto">
          <a:xfrm>
            <a:off x="8715375" y="1758772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837" name="RECTANGLE45837"/>
          <p:cNvSpPr/>
          <p:nvPr/>
        </p:nvSpPr>
        <p:spPr bwMode="auto">
          <a:xfrm>
            <a:off x="8903335" y="1805762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198</a:t>
            </a:r>
            <a:endParaRPr/>
          </a:p>
        </p:txBody>
      </p:sp>
      <p:sp>
        <p:nvSpPr>
          <p:cNvPr id="45840" name="RECTANGLE45840"/>
          <p:cNvSpPr/>
          <p:nvPr/>
        </p:nvSpPr>
        <p:spPr bwMode="auto">
          <a:xfrm>
            <a:off x="9236075" y="1758772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841" name="RECTANGLE45841"/>
          <p:cNvSpPr/>
          <p:nvPr/>
        </p:nvSpPr>
        <p:spPr bwMode="auto">
          <a:xfrm>
            <a:off x="9550273" y="180576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844" name="RECTANGLE45844"/>
          <p:cNvSpPr/>
          <p:nvPr/>
        </p:nvSpPr>
        <p:spPr bwMode="auto">
          <a:xfrm>
            <a:off x="9756775" y="1758772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845" name="RECTANGLE45845"/>
          <p:cNvSpPr/>
          <p:nvPr/>
        </p:nvSpPr>
        <p:spPr bwMode="auto">
          <a:xfrm>
            <a:off x="9926993" y="180576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848" name="RECTANGLE45848"/>
          <p:cNvSpPr/>
          <p:nvPr/>
        </p:nvSpPr>
        <p:spPr bwMode="auto">
          <a:xfrm>
            <a:off x="384365" y="198047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</a:t>
            </a:r>
            <a:endParaRPr/>
          </a:p>
        </p:txBody>
      </p:sp>
      <p:sp>
        <p:nvSpPr>
          <p:cNvPr id="45851" name="RECTANGLE45851"/>
          <p:cNvSpPr/>
          <p:nvPr/>
        </p:nvSpPr>
        <p:spPr bwMode="auto">
          <a:xfrm>
            <a:off x="707517" y="1980476"/>
            <a:ext cx="5116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</a:t>
            </a:r>
            <a:endParaRPr/>
          </a:p>
        </p:txBody>
      </p:sp>
      <p:sp>
        <p:nvSpPr>
          <p:cNvPr id="45854" name="RECTANGLE45854"/>
          <p:cNvSpPr/>
          <p:nvPr/>
        </p:nvSpPr>
        <p:spPr bwMode="auto">
          <a:xfrm>
            <a:off x="707517" y="2088515"/>
            <a:ext cx="88258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VANCOUVER (CA)</a:t>
            </a:r>
            <a:endParaRPr/>
          </a:p>
        </p:txBody>
      </p:sp>
      <p:sp>
        <p:nvSpPr>
          <p:cNvPr id="45857" name="RECTANGLE45857"/>
          <p:cNvSpPr/>
          <p:nvPr/>
        </p:nvSpPr>
        <p:spPr bwMode="auto">
          <a:xfrm>
            <a:off x="1809242" y="1990001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5860" name="RECTANGLE45860"/>
          <p:cNvSpPr/>
          <p:nvPr/>
        </p:nvSpPr>
        <p:spPr bwMode="auto">
          <a:xfrm>
            <a:off x="3431832" y="1990001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1 532</a:t>
            </a:r>
            <a:endParaRPr/>
          </a:p>
        </p:txBody>
      </p:sp>
      <p:sp>
        <p:nvSpPr>
          <p:cNvPr id="45863" name="RECTANGLE45863"/>
          <p:cNvSpPr/>
          <p:nvPr/>
        </p:nvSpPr>
        <p:spPr bwMode="auto">
          <a:xfrm>
            <a:off x="4457891" y="19900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866" name="RECTANGLE45866"/>
          <p:cNvSpPr/>
          <p:nvPr/>
        </p:nvSpPr>
        <p:spPr bwMode="auto">
          <a:xfrm>
            <a:off x="4884331" y="199000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869" name="RECTANGLE45869"/>
          <p:cNvSpPr/>
          <p:nvPr/>
        </p:nvSpPr>
        <p:spPr bwMode="auto">
          <a:xfrm>
            <a:off x="5784634" y="199000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5872" name="RECTANGLE45872"/>
          <p:cNvSpPr/>
          <p:nvPr/>
        </p:nvSpPr>
        <p:spPr bwMode="auto">
          <a:xfrm>
            <a:off x="6527991" y="19900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5875" name="RECTANGLE45875"/>
          <p:cNvSpPr/>
          <p:nvPr/>
        </p:nvSpPr>
        <p:spPr bwMode="auto">
          <a:xfrm>
            <a:off x="7175691" y="19900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878" name="RECTANGLE45878"/>
          <p:cNvSpPr/>
          <p:nvPr/>
        </p:nvSpPr>
        <p:spPr bwMode="auto">
          <a:xfrm>
            <a:off x="7614831" y="199000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881" name="RECTANGLE45881"/>
          <p:cNvSpPr/>
          <p:nvPr/>
        </p:nvSpPr>
        <p:spPr bwMode="auto">
          <a:xfrm>
            <a:off x="8426234" y="199000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5884" name="RECTANGLE45884"/>
          <p:cNvSpPr/>
          <p:nvPr/>
        </p:nvSpPr>
        <p:spPr bwMode="auto">
          <a:xfrm>
            <a:off x="8842032" y="1990001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1 532</a:t>
            </a:r>
            <a:endParaRPr/>
          </a:p>
        </p:txBody>
      </p:sp>
      <p:sp>
        <p:nvSpPr>
          <p:cNvPr id="45887" name="RECTANGLE45887"/>
          <p:cNvSpPr/>
          <p:nvPr/>
        </p:nvSpPr>
        <p:spPr bwMode="auto">
          <a:xfrm>
            <a:off x="9563291" y="19900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890" name="RECTANGLE45890"/>
          <p:cNvSpPr/>
          <p:nvPr/>
        </p:nvSpPr>
        <p:spPr bwMode="auto">
          <a:xfrm>
            <a:off x="9989731" y="199000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893" name="RECTANGLE45893"/>
          <p:cNvSpPr/>
          <p:nvPr/>
        </p:nvSpPr>
        <p:spPr bwMode="auto">
          <a:xfrm>
            <a:off x="1809242" y="2132965"/>
            <a:ext cx="66611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WESTJET</a:t>
            </a:r>
            <a:endParaRPr/>
          </a:p>
        </p:txBody>
      </p:sp>
      <p:sp>
        <p:nvSpPr>
          <p:cNvPr id="45896" name="RECTANGLE45896"/>
          <p:cNvSpPr/>
          <p:nvPr/>
        </p:nvSpPr>
        <p:spPr bwMode="auto">
          <a:xfrm>
            <a:off x="3632391" y="21329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899" name="RECTANGLE45899"/>
          <p:cNvSpPr/>
          <p:nvPr/>
        </p:nvSpPr>
        <p:spPr bwMode="auto">
          <a:xfrm>
            <a:off x="4344988" y="213296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349</a:t>
            </a:r>
            <a:endParaRPr/>
          </a:p>
        </p:txBody>
      </p:sp>
      <p:sp>
        <p:nvSpPr>
          <p:cNvPr id="45902" name="RECTANGLE45902"/>
          <p:cNvSpPr/>
          <p:nvPr/>
        </p:nvSpPr>
        <p:spPr bwMode="auto">
          <a:xfrm>
            <a:off x="4843971" y="2132965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5905" name="RECTANGLE45905"/>
          <p:cNvSpPr/>
          <p:nvPr/>
        </p:nvSpPr>
        <p:spPr bwMode="auto">
          <a:xfrm>
            <a:off x="5784634" y="213296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5908" name="RECTANGLE45908"/>
          <p:cNvSpPr/>
          <p:nvPr/>
        </p:nvSpPr>
        <p:spPr bwMode="auto">
          <a:xfrm>
            <a:off x="6527991" y="21329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911" name="RECTANGLE45911"/>
          <p:cNvSpPr/>
          <p:nvPr/>
        </p:nvSpPr>
        <p:spPr bwMode="auto">
          <a:xfrm>
            <a:off x="7175691" y="21329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5914" name="RECTANGLE45914"/>
          <p:cNvSpPr/>
          <p:nvPr/>
        </p:nvSpPr>
        <p:spPr bwMode="auto">
          <a:xfrm>
            <a:off x="7574470" y="2132965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5917" name="RECTANGLE45917"/>
          <p:cNvSpPr/>
          <p:nvPr/>
        </p:nvSpPr>
        <p:spPr bwMode="auto">
          <a:xfrm>
            <a:off x="8426234" y="213296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5920" name="RECTANGLE45920"/>
          <p:cNvSpPr/>
          <p:nvPr/>
        </p:nvSpPr>
        <p:spPr bwMode="auto">
          <a:xfrm>
            <a:off x="9042591" y="21329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923" name="RECTANGLE45923"/>
          <p:cNvSpPr/>
          <p:nvPr/>
        </p:nvSpPr>
        <p:spPr bwMode="auto">
          <a:xfrm>
            <a:off x="9450388" y="213296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349</a:t>
            </a:r>
            <a:endParaRPr/>
          </a:p>
        </p:txBody>
      </p:sp>
      <p:sp>
        <p:nvSpPr>
          <p:cNvPr id="45926" name="RECTANGLE45926"/>
          <p:cNvSpPr/>
          <p:nvPr/>
        </p:nvSpPr>
        <p:spPr bwMode="auto">
          <a:xfrm>
            <a:off x="9949370" y="2132965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5929" name="RECTANGLE45929"/>
          <p:cNvSpPr/>
          <p:nvPr/>
        </p:nvSpPr>
        <p:spPr bwMode="auto">
          <a:xfrm>
            <a:off x="1730375" y="2244814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930" name="RECTANGLE45930"/>
          <p:cNvSpPr/>
          <p:nvPr/>
        </p:nvSpPr>
        <p:spPr bwMode="auto">
          <a:xfrm>
            <a:off x="2342794" y="2304504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5933" name="RECTANGLE45933"/>
          <p:cNvSpPr/>
          <p:nvPr/>
        </p:nvSpPr>
        <p:spPr bwMode="auto">
          <a:xfrm>
            <a:off x="3000375" y="2244814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934" name="RECTANGLE45934"/>
          <p:cNvSpPr/>
          <p:nvPr/>
        </p:nvSpPr>
        <p:spPr bwMode="auto">
          <a:xfrm>
            <a:off x="3399701" y="2291804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1 532</a:t>
            </a:r>
            <a:endParaRPr/>
          </a:p>
        </p:txBody>
      </p:sp>
      <p:sp>
        <p:nvSpPr>
          <p:cNvPr id="45937" name="RECTANGLE45937"/>
          <p:cNvSpPr/>
          <p:nvPr/>
        </p:nvSpPr>
        <p:spPr bwMode="auto">
          <a:xfrm>
            <a:off x="3825875" y="2244814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938" name="RECTANGLE45938"/>
          <p:cNvSpPr/>
          <p:nvPr/>
        </p:nvSpPr>
        <p:spPr bwMode="auto">
          <a:xfrm>
            <a:off x="4318635" y="2291804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349</a:t>
            </a:r>
            <a:endParaRPr/>
          </a:p>
        </p:txBody>
      </p:sp>
      <p:sp>
        <p:nvSpPr>
          <p:cNvPr id="45941" name="RECTANGLE45941"/>
          <p:cNvSpPr/>
          <p:nvPr/>
        </p:nvSpPr>
        <p:spPr bwMode="auto">
          <a:xfrm>
            <a:off x="4651375" y="2244814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942" name="RECTANGLE45942"/>
          <p:cNvSpPr/>
          <p:nvPr/>
        </p:nvSpPr>
        <p:spPr bwMode="auto">
          <a:xfrm>
            <a:off x="4840643" y="2291804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339%</a:t>
            </a:r>
            <a:endParaRPr/>
          </a:p>
        </p:txBody>
      </p:sp>
      <p:sp>
        <p:nvSpPr>
          <p:cNvPr id="45945" name="RECTANGLE45945"/>
          <p:cNvSpPr/>
          <p:nvPr/>
        </p:nvSpPr>
        <p:spPr bwMode="auto">
          <a:xfrm>
            <a:off x="5286375" y="2244814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946" name="RECTANGLE45946"/>
          <p:cNvSpPr/>
          <p:nvPr/>
        </p:nvSpPr>
        <p:spPr bwMode="auto">
          <a:xfrm>
            <a:off x="5754281" y="2291804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5949" name="RECTANGLE45949"/>
          <p:cNvSpPr/>
          <p:nvPr/>
        </p:nvSpPr>
        <p:spPr bwMode="auto">
          <a:xfrm>
            <a:off x="6073775" y="2244814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950" name="RECTANGLE45950"/>
          <p:cNvSpPr/>
          <p:nvPr/>
        </p:nvSpPr>
        <p:spPr bwMode="auto">
          <a:xfrm>
            <a:off x="6514973" y="2291804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5953" name="RECTANGLE45953"/>
          <p:cNvSpPr/>
          <p:nvPr/>
        </p:nvSpPr>
        <p:spPr bwMode="auto">
          <a:xfrm>
            <a:off x="6721475" y="2244814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954" name="RECTANGLE45954"/>
          <p:cNvSpPr/>
          <p:nvPr/>
        </p:nvSpPr>
        <p:spPr bwMode="auto">
          <a:xfrm>
            <a:off x="7162673" y="2291804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5957" name="RECTANGLE45957"/>
          <p:cNvSpPr/>
          <p:nvPr/>
        </p:nvSpPr>
        <p:spPr bwMode="auto">
          <a:xfrm>
            <a:off x="7369175" y="2244814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958" name="RECTANGLE45958"/>
          <p:cNvSpPr/>
          <p:nvPr/>
        </p:nvSpPr>
        <p:spPr bwMode="auto">
          <a:xfrm>
            <a:off x="7697381" y="2291804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5961" name="RECTANGLE45961"/>
          <p:cNvSpPr/>
          <p:nvPr/>
        </p:nvSpPr>
        <p:spPr bwMode="auto">
          <a:xfrm>
            <a:off x="8016875" y="2244814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962" name="RECTANGLE45962"/>
          <p:cNvSpPr/>
          <p:nvPr/>
        </p:nvSpPr>
        <p:spPr bwMode="auto">
          <a:xfrm>
            <a:off x="8395881" y="2291804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5965" name="RECTANGLE45965"/>
          <p:cNvSpPr/>
          <p:nvPr/>
        </p:nvSpPr>
        <p:spPr bwMode="auto">
          <a:xfrm>
            <a:off x="8715375" y="2244814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966" name="RECTANGLE45966"/>
          <p:cNvSpPr/>
          <p:nvPr/>
        </p:nvSpPr>
        <p:spPr bwMode="auto">
          <a:xfrm>
            <a:off x="8809901" y="2291804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1 532</a:t>
            </a:r>
            <a:endParaRPr/>
          </a:p>
        </p:txBody>
      </p:sp>
      <p:sp>
        <p:nvSpPr>
          <p:cNvPr id="45969" name="RECTANGLE45969"/>
          <p:cNvSpPr/>
          <p:nvPr/>
        </p:nvSpPr>
        <p:spPr bwMode="auto">
          <a:xfrm>
            <a:off x="9236075" y="2244814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970" name="RECTANGLE45970"/>
          <p:cNvSpPr/>
          <p:nvPr/>
        </p:nvSpPr>
        <p:spPr bwMode="auto">
          <a:xfrm>
            <a:off x="9424035" y="2291804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349</a:t>
            </a:r>
            <a:endParaRPr/>
          </a:p>
        </p:txBody>
      </p:sp>
      <p:sp>
        <p:nvSpPr>
          <p:cNvPr id="45973" name="RECTANGLE45973"/>
          <p:cNvSpPr/>
          <p:nvPr/>
        </p:nvSpPr>
        <p:spPr bwMode="auto">
          <a:xfrm>
            <a:off x="9756775" y="2244814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5974" name="RECTANGLE45974"/>
          <p:cNvSpPr/>
          <p:nvPr/>
        </p:nvSpPr>
        <p:spPr bwMode="auto">
          <a:xfrm>
            <a:off x="9926993" y="2291804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339%</a:t>
            </a:r>
            <a:endParaRPr/>
          </a:p>
        </p:txBody>
      </p:sp>
      <p:sp>
        <p:nvSpPr>
          <p:cNvPr id="45977" name="RECTANGLE45977"/>
          <p:cNvSpPr/>
          <p:nvPr/>
        </p:nvSpPr>
        <p:spPr bwMode="auto">
          <a:xfrm>
            <a:off x="384365" y="246651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30</a:t>
            </a:r>
            <a:endParaRPr/>
          </a:p>
        </p:txBody>
      </p:sp>
      <p:sp>
        <p:nvSpPr>
          <p:cNvPr id="45980" name="RECTANGLE45980"/>
          <p:cNvSpPr/>
          <p:nvPr/>
        </p:nvSpPr>
        <p:spPr bwMode="auto">
          <a:xfrm>
            <a:off x="707517" y="2466518"/>
            <a:ext cx="5116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</a:t>
            </a:r>
            <a:endParaRPr/>
          </a:p>
        </p:txBody>
      </p:sp>
      <p:sp>
        <p:nvSpPr>
          <p:cNvPr id="45983" name="RECTANGLE45983"/>
          <p:cNvSpPr/>
          <p:nvPr/>
        </p:nvSpPr>
        <p:spPr bwMode="auto">
          <a:xfrm>
            <a:off x="707517" y="2574557"/>
            <a:ext cx="62077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SEOUL (KR)</a:t>
            </a:r>
            <a:endParaRPr/>
          </a:p>
        </p:txBody>
      </p:sp>
      <p:sp>
        <p:nvSpPr>
          <p:cNvPr id="45986" name="RECTANGLE45986"/>
          <p:cNvSpPr/>
          <p:nvPr/>
        </p:nvSpPr>
        <p:spPr bwMode="auto">
          <a:xfrm>
            <a:off x="1809242" y="2476043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5989" name="RECTANGLE45989"/>
          <p:cNvSpPr/>
          <p:nvPr/>
        </p:nvSpPr>
        <p:spPr bwMode="auto">
          <a:xfrm>
            <a:off x="3431832" y="247604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1 412</a:t>
            </a:r>
            <a:endParaRPr/>
          </a:p>
        </p:txBody>
      </p:sp>
      <p:sp>
        <p:nvSpPr>
          <p:cNvPr id="45992" name="RECTANGLE45992"/>
          <p:cNvSpPr/>
          <p:nvPr/>
        </p:nvSpPr>
        <p:spPr bwMode="auto">
          <a:xfrm>
            <a:off x="4457891" y="24760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5995" name="RECTANGLE45995"/>
          <p:cNvSpPr/>
          <p:nvPr/>
        </p:nvSpPr>
        <p:spPr bwMode="auto">
          <a:xfrm>
            <a:off x="4884331" y="247604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5998" name="RECTANGLE45998"/>
          <p:cNvSpPr/>
          <p:nvPr/>
        </p:nvSpPr>
        <p:spPr bwMode="auto">
          <a:xfrm>
            <a:off x="5784634" y="247604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001" name="RECTANGLE46001"/>
          <p:cNvSpPr/>
          <p:nvPr/>
        </p:nvSpPr>
        <p:spPr bwMode="auto">
          <a:xfrm>
            <a:off x="6527991" y="24760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6004" name="RECTANGLE46004"/>
          <p:cNvSpPr/>
          <p:nvPr/>
        </p:nvSpPr>
        <p:spPr bwMode="auto">
          <a:xfrm>
            <a:off x="7175691" y="24760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007" name="RECTANGLE46007"/>
          <p:cNvSpPr/>
          <p:nvPr/>
        </p:nvSpPr>
        <p:spPr bwMode="auto">
          <a:xfrm>
            <a:off x="7614831" y="247604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010" name="RECTANGLE46010"/>
          <p:cNvSpPr/>
          <p:nvPr/>
        </p:nvSpPr>
        <p:spPr bwMode="auto">
          <a:xfrm>
            <a:off x="8426234" y="247604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013" name="RECTANGLE46013"/>
          <p:cNvSpPr/>
          <p:nvPr/>
        </p:nvSpPr>
        <p:spPr bwMode="auto">
          <a:xfrm>
            <a:off x="8842032" y="247604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1 412</a:t>
            </a:r>
            <a:endParaRPr/>
          </a:p>
        </p:txBody>
      </p:sp>
      <p:sp>
        <p:nvSpPr>
          <p:cNvPr id="46016" name="RECTANGLE46016"/>
          <p:cNvSpPr/>
          <p:nvPr/>
        </p:nvSpPr>
        <p:spPr bwMode="auto">
          <a:xfrm>
            <a:off x="9563291" y="24760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019" name="RECTANGLE46019"/>
          <p:cNvSpPr/>
          <p:nvPr/>
        </p:nvSpPr>
        <p:spPr bwMode="auto">
          <a:xfrm>
            <a:off x="9989731" y="247604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022" name="RECTANGLE46022"/>
          <p:cNvSpPr/>
          <p:nvPr/>
        </p:nvSpPr>
        <p:spPr bwMode="auto">
          <a:xfrm>
            <a:off x="1730375" y="2587892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023" name="RECTANGLE46023"/>
          <p:cNvSpPr/>
          <p:nvPr/>
        </p:nvSpPr>
        <p:spPr bwMode="auto">
          <a:xfrm>
            <a:off x="2342794" y="2647582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6026" name="RECTANGLE46026"/>
          <p:cNvSpPr/>
          <p:nvPr/>
        </p:nvSpPr>
        <p:spPr bwMode="auto">
          <a:xfrm>
            <a:off x="3000375" y="2587892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027" name="RECTANGLE46027"/>
          <p:cNvSpPr/>
          <p:nvPr/>
        </p:nvSpPr>
        <p:spPr bwMode="auto">
          <a:xfrm>
            <a:off x="3399701" y="263488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1 412</a:t>
            </a:r>
            <a:endParaRPr/>
          </a:p>
        </p:txBody>
      </p:sp>
      <p:sp>
        <p:nvSpPr>
          <p:cNvPr id="46030" name="RECTANGLE46030"/>
          <p:cNvSpPr/>
          <p:nvPr/>
        </p:nvSpPr>
        <p:spPr bwMode="auto">
          <a:xfrm>
            <a:off x="3825875" y="2587892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031" name="RECTANGLE46031"/>
          <p:cNvSpPr/>
          <p:nvPr/>
        </p:nvSpPr>
        <p:spPr bwMode="auto">
          <a:xfrm>
            <a:off x="4444873" y="263488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034" name="RECTANGLE46034"/>
          <p:cNvSpPr/>
          <p:nvPr/>
        </p:nvSpPr>
        <p:spPr bwMode="auto">
          <a:xfrm>
            <a:off x="4651375" y="2587892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035" name="RECTANGLE46035"/>
          <p:cNvSpPr/>
          <p:nvPr/>
        </p:nvSpPr>
        <p:spPr bwMode="auto">
          <a:xfrm>
            <a:off x="4840643" y="263488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038" name="RECTANGLE46038"/>
          <p:cNvSpPr/>
          <p:nvPr/>
        </p:nvSpPr>
        <p:spPr bwMode="auto">
          <a:xfrm>
            <a:off x="5286375" y="2587892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039" name="RECTANGLE46039"/>
          <p:cNvSpPr/>
          <p:nvPr/>
        </p:nvSpPr>
        <p:spPr bwMode="auto">
          <a:xfrm>
            <a:off x="5754281" y="263488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042" name="RECTANGLE46042"/>
          <p:cNvSpPr/>
          <p:nvPr/>
        </p:nvSpPr>
        <p:spPr bwMode="auto">
          <a:xfrm>
            <a:off x="6073775" y="258789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043" name="RECTANGLE46043"/>
          <p:cNvSpPr/>
          <p:nvPr/>
        </p:nvSpPr>
        <p:spPr bwMode="auto">
          <a:xfrm>
            <a:off x="6514973" y="263488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6046" name="RECTANGLE46046"/>
          <p:cNvSpPr/>
          <p:nvPr/>
        </p:nvSpPr>
        <p:spPr bwMode="auto">
          <a:xfrm>
            <a:off x="6721475" y="258789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047" name="RECTANGLE46047"/>
          <p:cNvSpPr/>
          <p:nvPr/>
        </p:nvSpPr>
        <p:spPr bwMode="auto">
          <a:xfrm>
            <a:off x="7162673" y="263488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050" name="RECTANGLE46050"/>
          <p:cNvSpPr/>
          <p:nvPr/>
        </p:nvSpPr>
        <p:spPr bwMode="auto">
          <a:xfrm>
            <a:off x="7369175" y="258789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051" name="RECTANGLE46051"/>
          <p:cNvSpPr/>
          <p:nvPr/>
        </p:nvSpPr>
        <p:spPr bwMode="auto">
          <a:xfrm>
            <a:off x="7571143" y="263488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054" name="RECTANGLE46054"/>
          <p:cNvSpPr/>
          <p:nvPr/>
        </p:nvSpPr>
        <p:spPr bwMode="auto">
          <a:xfrm>
            <a:off x="8016875" y="2587892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055" name="RECTANGLE46055"/>
          <p:cNvSpPr/>
          <p:nvPr/>
        </p:nvSpPr>
        <p:spPr bwMode="auto">
          <a:xfrm>
            <a:off x="8395881" y="263488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058" name="RECTANGLE46058"/>
          <p:cNvSpPr/>
          <p:nvPr/>
        </p:nvSpPr>
        <p:spPr bwMode="auto">
          <a:xfrm>
            <a:off x="8715375" y="2587892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059" name="RECTANGLE46059"/>
          <p:cNvSpPr/>
          <p:nvPr/>
        </p:nvSpPr>
        <p:spPr bwMode="auto">
          <a:xfrm>
            <a:off x="8809901" y="263488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1 412</a:t>
            </a:r>
            <a:endParaRPr/>
          </a:p>
        </p:txBody>
      </p:sp>
      <p:sp>
        <p:nvSpPr>
          <p:cNvPr id="46062" name="RECTANGLE46062"/>
          <p:cNvSpPr/>
          <p:nvPr/>
        </p:nvSpPr>
        <p:spPr bwMode="auto">
          <a:xfrm>
            <a:off x="9236075" y="2587892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063" name="RECTANGLE46063"/>
          <p:cNvSpPr/>
          <p:nvPr/>
        </p:nvSpPr>
        <p:spPr bwMode="auto">
          <a:xfrm>
            <a:off x="9550273" y="263488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066" name="RECTANGLE46066"/>
          <p:cNvSpPr/>
          <p:nvPr/>
        </p:nvSpPr>
        <p:spPr bwMode="auto">
          <a:xfrm>
            <a:off x="9756775" y="2587892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067" name="RECTANGLE46067"/>
          <p:cNvSpPr/>
          <p:nvPr/>
        </p:nvSpPr>
        <p:spPr bwMode="auto">
          <a:xfrm>
            <a:off x="9926993" y="263488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070" name="RECTANGLE46070"/>
          <p:cNvSpPr/>
          <p:nvPr/>
        </p:nvSpPr>
        <p:spPr bwMode="auto">
          <a:xfrm>
            <a:off x="384365" y="280959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</a:t>
            </a:r>
            <a:endParaRPr/>
          </a:p>
        </p:txBody>
      </p:sp>
      <p:sp>
        <p:nvSpPr>
          <p:cNvPr id="46073" name="RECTANGLE46073"/>
          <p:cNvSpPr/>
          <p:nvPr/>
        </p:nvSpPr>
        <p:spPr bwMode="auto">
          <a:xfrm>
            <a:off x="707517" y="2809596"/>
            <a:ext cx="67482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DA NANG (VN)</a:t>
            </a:r>
            <a:endParaRPr/>
          </a:p>
        </p:txBody>
      </p:sp>
      <p:sp>
        <p:nvSpPr>
          <p:cNvPr id="46076" name="RECTANGLE46076"/>
          <p:cNvSpPr/>
          <p:nvPr/>
        </p:nvSpPr>
        <p:spPr bwMode="auto">
          <a:xfrm>
            <a:off x="707517" y="2917635"/>
            <a:ext cx="96624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HO CHI MINH CITY </a:t>
            </a:r>
            <a:endParaRPr/>
          </a:p>
        </p:txBody>
      </p:sp>
      <p:sp>
        <p:nvSpPr>
          <p:cNvPr id="46079" name="RECTANGLE46079"/>
          <p:cNvSpPr/>
          <p:nvPr/>
        </p:nvSpPr>
        <p:spPr bwMode="auto">
          <a:xfrm>
            <a:off x="707517" y="3025673"/>
            <a:ext cx="22063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(VN)</a:t>
            </a:r>
            <a:endParaRPr/>
          </a:p>
        </p:txBody>
      </p:sp>
      <p:sp>
        <p:nvSpPr>
          <p:cNvPr id="46082" name="RECTANGLE46082"/>
          <p:cNvSpPr/>
          <p:nvPr/>
        </p:nvSpPr>
        <p:spPr bwMode="auto">
          <a:xfrm>
            <a:off x="1809242" y="2819121"/>
            <a:ext cx="112759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VIETNAM AIRLINES</a:t>
            </a:r>
            <a:endParaRPr/>
          </a:p>
        </p:txBody>
      </p:sp>
      <p:sp>
        <p:nvSpPr>
          <p:cNvPr id="46085" name="RECTANGLE46085"/>
          <p:cNvSpPr/>
          <p:nvPr/>
        </p:nvSpPr>
        <p:spPr bwMode="auto">
          <a:xfrm>
            <a:off x="3431832" y="2819121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1 391</a:t>
            </a:r>
            <a:endParaRPr/>
          </a:p>
        </p:txBody>
      </p:sp>
      <p:sp>
        <p:nvSpPr>
          <p:cNvPr id="46088" name="RECTANGLE46088"/>
          <p:cNvSpPr/>
          <p:nvPr/>
        </p:nvSpPr>
        <p:spPr bwMode="auto">
          <a:xfrm>
            <a:off x="4457891" y="28191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091" name="RECTANGLE46091"/>
          <p:cNvSpPr/>
          <p:nvPr/>
        </p:nvSpPr>
        <p:spPr bwMode="auto">
          <a:xfrm>
            <a:off x="4884331" y="281912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094" name="RECTANGLE46094"/>
          <p:cNvSpPr/>
          <p:nvPr/>
        </p:nvSpPr>
        <p:spPr bwMode="auto">
          <a:xfrm>
            <a:off x="5784634" y="281912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097" name="RECTANGLE46097"/>
          <p:cNvSpPr/>
          <p:nvPr/>
        </p:nvSpPr>
        <p:spPr bwMode="auto">
          <a:xfrm>
            <a:off x="6527991" y="28191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6100" name="RECTANGLE46100"/>
          <p:cNvSpPr/>
          <p:nvPr/>
        </p:nvSpPr>
        <p:spPr bwMode="auto">
          <a:xfrm>
            <a:off x="7175691" y="28191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103" name="RECTANGLE46103"/>
          <p:cNvSpPr/>
          <p:nvPr/>
        </p:nvSpPr>
        <p:spPr bwMode="auto">
          <a:xfrm>
            <a:off x="7614831" y="281912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106" name="RECTANGLE46106"/>
          <p:cNvSpPr/>
          <p:nvPr/>
        </p:nvSpPr>
        <p:spPr bwMode="auto">
          <a:xfrm>
            <a:off x="8426234" y="281912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109" name="RECTANGLE46109"/>
          <p:cNvSpPr/>
          <p:nvPr/>
        </p:nvSpPr>
        <p:spPr bwMode="auto">
          <a:xfrm>
            <a:off x="8929688" y="281912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348</a:t>
            </a:r>
            <a:endParaRPr/>
          </a:p>
        </p:txBody>
      </p:sp>
      <p:sp>
        <p:nvSpPr>
          <p:cNvPr id="46112" name="RECTANGLE46112"/>
          <p:cNvSpPr/>
          <p:nvPr/>
        </p:nvSpPr>
        <p:spPr bwMode="auto">
          <a:xfrm>
            <a:off x="9563291" y="28191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115" name="RECTANGLE46115"/>
          <p:cNvSpPr/>
          <p:nvPr/>
        </p:nvSpPr>
        <p:spPr bwMode="auto">
          <a:xfrm>
            <a:off x="9989731" y="281912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118" name="RECTANGLE46118"/>
          <p:cNvSpPr/>
          <p:nvPr/>
        </p:nvSpPr>
        <p:spPr bwMode="auto">
          <a:xfrm>
            <a:off x="1730375" y="2930970"/>
            <a:ext cx="12700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119" name="RECTANGLE46119"/>
          <p:cNvSpPr/>
          <p:nvPr/>
        </p:nvSpPr>
        <p:spPr bwMode="auto">
          <a:xfrm>
            <a:off x="2342794" y="2990660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6122" name="RECTANGLE46122"/>
          <p:cNvSpPr/>
          <p:nvPr/>
        </p:nvSpPr>
        <p:spPr bwMode="auto">
          <a:xfrm>
            <a:off x="3000375" y="2930970"/>
            <a:ext cx="8255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123" name="RECTANGLE46123"/>
          <p:cNvSpPr/>
          <p:nvPr/>
        </p:nvSpPr>
        <p:spPr bwMode="auto">
          <a:xfrm>
            <a:off x="3399701" y="2977960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1 391</a:t>
            </a:r>
            <a:endParaRPr/>
          </a:p>
        </p:txBody>
      </p:sp>
      <p:sp>
        <p:nvSpPr>
          <p:cNvPr id="46126" name="RECTANGLE46126"/>
          <p:cNvSpPr/>
          <p:nvPr/>
        </p:nvSpPr>
        <p:spPr bwMode="auto">
          <a:xfrm>
            <a:off x="3825875" y="2930970"/>
            <a:ext cx="8255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127" name="RECTANGLE46127"/>
          <p:cNvSpPr/>
          <p:nvPr/>
        </p:nvSpPr>
        <p:spPr bwMode="auto">
          <a:xfrm>
            <a:off x="4444873" y="297796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130" name="RECTANGLE46130"/>
          <p:cNvSpPr/>
          <p:nvPr/>
        </p:nvSpPr>
        <p:spPr bwMode="auto">
          <a:xfrm>
            <a:off x="4651375" y="2930970"/>
            <a:ext cx="6350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131" name="RECTANGLE46131"/>
          <p:cNvSpPr/>
          <p:nvPr/>
        </p:nvSpPr>
        <p:spPr bwMode="auto">
          <a:xfrm>
            <a:off x="4840643" y="2977960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134" name="RECTANGLE46134"/>
          <p:cNvSpPr/>
          <p:nvPr/>
        </p:nvSpPr>
        <p:spPr bwMode="auto">
          <a:xfrm>
            <a:off x="5286375" y="2930970"/>
            <a:ext cx="7874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135" name="RECTANGLE46135"/>
          <p:cNvSpPr/>
          <p:nvPr/>
        </p:nvSpPr>
        <p:spPr bwMode="auto">
          <a:xfrm>
            <a:off x="5754281" y="2977960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138" name="RECTANGLE46138"/>
          <p:cNvSpPr/>
          <p:nvPr/>
        </p:nvSpPr>
        <p:spPr bwMode="auto">
          <a:xfrm>
            <a:off x="6073775" y="2930970"/>
            <a:ext cx="6477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139" name="RECTANGLE46139"/>
          <p:cNvSpPr/>
          <p:nvPr/>
        </p:nvSpPr>
        <p:spPr bwMode="auto">
          <a:xfrm>
            <a:off x="6514973" y="297796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6142" name="RECTANGLE46142"/>
          <p:cNvSpPr/>
          <p:nvPr/>
        </p:nvSpPr>
        <p:spPr bwMode="auto">
          <a:xfrm>
            <a:off x="6721475" y="2930970"/>
            <a:ext cx="6477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143" name="RECTANGLE46143"/>
          <p:cNvSpPr/>
          <p:nvPr/>
        </p:nvSpPr>
        <p:spPr bwMode="auto">
          <a:xfrm>
            <a:off x="7162673" y="297796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146" name="RECTANGLE46146"/>
          <p:cNvSpPr/>
          <p:nvPr/>
        </p:nvSpPr>
        <p:spPr bwMode="auto">
          <a:xfrm>
            <a:off x="7369175" y="2930970"/>
            <a:ext cx="6477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147" name="RECTANGLE46147"/>
          <p:cNvSpPr/>
          <p:nvPr/>
        </p:nvSpPr>
        <p:spPr bwMode="auto">
          <a:xfrm>
            <a:off x="7571143" y="2977960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150" name="RECTANGLE46150"/>
          <p:cNvSpPr/>
          <p:nvPr/>
        </p:nvSpPr>
        <p:spPr bwMode="auto">
          <a:xfrm>
            <a:off x="8016875" y="2930970"/>
            <a:ext cx="6985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151" name="RECTANGLE46151"/>
          <p:cNvSpPr/>
          <p:nvPr/>
        </p:nvSpPr>
        <p:spPr bwMode="auto">
          <a:xfrm>
            <a:off x="8395881" y="2977960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154" name="RECTANGLE46154"/>
          <p:cNvSpPr/>
          <p:nvPr/>
        </p:nvSpPr>
        <p:spPr bwMode="auto">
          <a:xfrm>
            <a:off x="8715375" y="2930970"/>
            <a:ext cx="5207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155" name="RECTANGLE46155"/>
          <p:cNvSpPr/>
          <p:nvPr/>
        </p:nvSpPr>
        <p:spPr bwMode="auto">
          <a:xfrm>
            <a:off x="8903335" y="297796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348</a:t>
            </a:r>
            <a:endParaRPr/>
          </a:p>
        </p:txBody>
      </p:sp>
      <p:sp>
        <p:nvSpPr>
          <p:cNvPr id="46158" name="RECTANGLE46158"/>
          <p:cNvSpPr/>
          <p:nvPr/>
        </p:nvSpPr>
        <p:spPr bwMode="auto">
          <a:xfrm>
            <a:off x="9236075" y="2930970"/>
            <a:ext cx="5207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159" name="RECTANGLE46159"/>
          <p:cNvSpPr/>
          <p:nvPr/>
        </p:nvSpPr>
        <p:spPr bwMode="auto">
          <a:xfrm>
            <a:off x="9550273" y="297796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162" name="RECTANGLE46162"/>
          <p:cNvSpPr/>
          <p:nvPr/>
        </p:nvSpPr>
        <p:spPr bwMode="auto">
          <a:xfrm>
            <a:off x="9756775" y="2930970"/>
            <a:ext cx="6350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163" name="RECTANGLE46163"/>
          <p:cNvSpPr/>
          <p:nvPr/>
        </p:nvSpPr>
        <p:spPr bwMode="auto">
          <a:xfrm>
            <a:off x="9926993" y="2977960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166" name="RECTANGLE46166"/>
          <p:cNvSpPr/>
          <p:nvPr/>
        </p:nvSpPr>
        <p:spPr bwMode="auto">
          <a:xfrm>
            <a:off x="384365" y="3168637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</a:t>
            </a:r>
            <a:endParaRPr/>
          </a:p>
        </p:txBody>
      </p:sp>
      <p:sp>
        <p:nvSpPr>
          <p:cNvPr id="46169" name="RECTANGLE46169"/>
          <p:cNvSpPr/>
          <p:nvPr/>
        </p:nvSpPr>
        <p:spPr bwMode="auto">
          <a:xfrm>
            <a:off x="707517" y="3168637"/>
            <a:ext cx="78906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CAPE TOWN (ZA)</a:t>
            </a:r>
            <a:endParaRPr/>
          </a:p>
        </p:txBody>
      </p:sp>
      <p:sp>
        <p:nvSpPr>
          <p:cNvPr id="46172" name="RECTANGLE46172"/>
          <p:cNvSpPr/>
          <p:nvPr/>
        </p:nvSpPr>
        <p:spPr bwMode="auto">
          <a:xfrm>
            <a:off x="707517" y="3276676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6175" name="RECTANGLE46175"/>
          <p:cNvSpPr/>
          <p:nvPr/>
        </p:nvSpPr>
        <p:spPr bwMode="auto">
          <a:xfrm>
            <a:off x="1809242" y="3178162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6178" name="RECTANGLE46178"/>
          <p:cNvSpPr/>
          <p:nvPr/>
        </p:nvSpPr>
        <p:spPr bwMode="auto">
          <a:xfrm>
            <a:off x="3431832" y="3178162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1 311</a:t>
            </a:r>
            <a:endParaRPr/>
          </a:p>
        </p:txBody>
      </p:sp>
      <p:sp>
        <p:nvSpPr>
          <p:cNvPr id="46181" name="RECTANGLE46181"/>
          <p:cNvSpPr/>
          <p:nvPr/>
        </p:nvSpPr>
        <p:spPr bwMode="auto">
          <a:xfrm>
            <a:off x="4457891" y="317816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184" name="RECTANGLE46184"/>
          <p:cNvSpPr/>
          <p:nvPr/>
        </p:nvSpPr>
        <p:spPr bwMode="auto">
          <a:xfrm>
            <a:off x="4884331" y="3178162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187" name="RECTANGLE46187"/>
          <p:cNvSpPr/>
          <p:nvPr/>
        </p:nvSpPr>
        <p:spPr bwMode="auto">
          <a:xfrm>
            <a:off x="5784634" y="317816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190" name="RECTANGLE46190"/>
          <p:cNvSpPr/>
          <p:nvPr/>
        </p:nvSpPr>
        <p:spPr bwMode="auto">
          <a:xfrm>
            <a:off x="6527991" y="317816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6193" name="RECTANGLE46193"/>
          <p:cNvSpPr/>
          <p:nvPr/>
        </p:nvSpPr>
        <p:spPr bwMode="auto">
          <a:xfrm>
            <a:off x="7175691" y="317816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196" name="RECTANGLE46196"/>
          <p:cNvSpPr/>
          <p:nvPr/>
        </p:nvSpPr>
        <p:spPr bwMode="auto">
          <a:xfrm>
            <a:off x="7614831" y="3178162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199" name="RECTANGLE46199"/>
          <p:cNvSpPr/>
          <p:nvPr/>
        </p:nvSpPr>
        <p:spPr bwMode="auto">
          <a:xfrm>
            <a:off x="8426234" y="317816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202" name="RECTANGLE46202"/>
          <p:cNvSpPr/>
          <p:nvPr/>
        </p:nvSpPr>
        <p:spPr bwMode="auto">
          <a:xfrm>
            <a:off x="8842032" y="3178162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1 311</a:t>
            </a:r>
            <a:endParaRPr/>
          </a:p>
        </p:txBody>
      </p:sp>
      <p:sp>
        <p:nvSpPr>
          <p:cNvPr id="46205" name="RECTANGLE46205"/>
          <p:cNvSpPr/>
          <p:nvPr/>
        </p:nvSpPr>
        <p:spPr bwMode="auto">
          <a:xfrm>
            <a:off x="9563291" y="317816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208" name="RECTANGLE46208"/>
          <p:cNvSpPr/>
          <p:nvPr/>
        </p:nvSpPr>
        <p:spPr bwMode="auto">
          <a:xfrm>
            <a:off x="9989731" y="3178162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211" name="RECTANGLE46211"/>
          <p:cNvSpPr/>
          <p:nvPr/>
        </p:nvSpPr>
        <p:spPr bwMode="auto">
          <a:xfrm>
            <a:off x="1730375" y="3290011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212" name="RECTANGLE46212"/>
          <p:cNvSpPr/>
          <p:nvPr/>
        </p:nvSpPr>
        <p:spPr bwMode="auto">
          <a:xfrm>
            <a:off x="2342794" y="3349701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6215" name="RECTANGLE46215"/>
          <p:cNvSpPr/>
          <p:nvPr/>
        </p:nvSpPr>
        <p:spPr bwMode="auto">
          <a:xfrm>
            <a:off x="3000375" y="3290011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216" name="RECTANGLE46216"/>
          <p:cNvSpPr/>
          <p:nvPr/>
        </p:nvSpPr>
        <p:spPr bwMode="auto">
          <a:xfrm>
            <a:off x="3399701" y="3337001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1 311</a:t>
            </a:r>
            <a:endParaRPr/>
          </a:p>
        </p:txBody>
      </p:sp>
      <p:sp>
        <p:nvSpPr>
          <p:cNvPr id="46219" name="RECTANGLE46219"/>
          <p:cNvSpPr/>
          <p:nvPr/>
        </p:nvSpPr>
        <p:spPr bwMode="auto">
          <a:xfrm>
            <a:off x="3825875" y="3290011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220" name="RECTANGLE46220"/>
          <p:cNvSpPr/>
          <p:nvPr/>
        </p:nvSpPr>
        <p:spPr bwMode="auto">
          <a:xfrm>
            <a:off x="4444873" y="3337001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223" name="RECTANGLE46223"/>
          <p:cNvSpPr/>
          <p:nvPr/>
        </p:nvSpPr>
        <p:spPr bwMode="auto">
          <a:xfrm>
            <a:off x="4651375" y="3290011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224" name="RECTANGLE46224"/>
          <p:cNvSpPr/>
          <p:nvPr/>
        </p:nvSpPr>
        <p:spPr bwMode="auto">
          <a:xfrm>
            <a:off x="4840643" y="3337001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227" name="RECTANGLE46227"/>
          <p:cNvSpPr/>
          <p:nvPr/>
        </p:nvSpPr>
        <p:spPr bwMode="auto">
          <a:xfrm>
            <a:off x="5286375" y="3290011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228" name="RECTANGLE46228"/>
          <p:cNvSpPr/>
          <p:nvPr/>
        </p:nvSpPr>
        <p:spPr bwMode="auto">
          <a:xfrm>
            <a:off x="5754281" y="3337001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231" name="RECTANGLE46231"/>
          <p:cNvSpPr/>
          <p:nvPr/>
        </p:nvSpPr>
        <p:spPr bwMode="auto">
          <a:xfrm>
            <a:off x="6073775" y="3290011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232" name="RECTANGLE46232"/>
          <p:cNvSpPr/>
          <p:nvPr/>
        </p:nvSpPr>
        <p:spPr bwMode="auto">
          <a:xfrm>
            <a:off x="6514973" y="3337001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6235" name="RECTANGLE46235"/>
          <p:cNvSpPr/>
          <p:nvPr/>
        </p:nvSpPr>
        <p:spPr bwMode="auto">
          <a:xfrm>
            <a:off x="6721475" y="3290011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236" name="RECTANGLE46236"/>
          <p:cNvSpPr/>
          <p:nvPr/>
        </p:nvSpPr>
        <p:spPr bwMode="auto">
          <a:xfrm>
            <a:off x="7162673" y="3337001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239" name="RECTANGLE46239"/>
          <p:cNvSpPr/>
          <p:nvPr/>
        </p:nvSpPr>
        <p:spPr bwMode="auto">
          <a:xfrm>
            <a:off x="7369175" y="3290011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240" name="RECTANGLE46240"/>
          <p:cNvSpPr/>
          <p:nvPr/>
        </p:nvSpPr>
        <p:spPr bwMode="auto">
          <a:xfrm>
            <a:off x="7571143" y="3337001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243" name="RECTANGLE46243"/>
          <p:cNvSpPr/>
          <p:nvPr/>
        </p:nvSpPr>
        <p:spPr bwMode="auto">
          <a:xfrm>
            <a:off x="8016875" y="3290011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244" name="RECTANGLE46244"/>
          <p:cNvSpPr/>
          <p:nvPr/>
        </p:nvSpPr>
        <p:spPr bwMode="auto">
          <a:xfrm>
            <a:off x="8395881" y="3337001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247" name="RECTANGLE46247"/>
          <p:cNvSpPr/>
          <p:nvPr/>
        </p:nvSpPr>
        <p:spPr bwMode="auto">
          <a:xfrm>
            <a:off x="8715375" y="3290011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248" name="RECTANGLE46248"/>
          <p:cNvSpPr/>
          <p:nvPr/>
        </p:nvSpPr>
        <p:spPr bwMode="auto">
          <a:xfrm>
            <a:off x="8809901" y="3337001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1 311</a:t>
            </a:r>
            <a:endParaRPr/>
          </a:p>
        </p:txBody>
      </p:sp>
      <p:sp>
        <p:nvSpPr>
          <p:cNvPr id="46251" name="RECTANGLE46251"/>
          <p:cNvSpPr/>
          <p:nvPr/>
        </p:nvSpPr>
        <p:spPr bwMode="auto">
          <a:xfrm>
            <a:off x="9236075" y="3290011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252" name="RECTANGLE46252"/>
          <p:cNvSpPr/>
          <p:nvPr/>
        </p:nvSpPr>
        <p:spPr bwMode="auto">
          <a:xfrm>
            <a:off x="9550273" y="3337001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255" name="RECTANGLE46255"/>
          <p:cNvSpPr/>
          <p:nvPr/>
        </p:nvSpPr>
        <p:spPr bwMode="auto">
          <a:xfrm>
            <a:off x="9756775" y="3290011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256" name="RECTANGLE46256"/>
          <p:cNvSpPr/>
          <p:nvPr/>
        </p:nvSpPr>
        <p:spPr bwMode="auto">
          <a:xfrm>
            <a:off x="9926993" y="3337001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259" name="RECTANGLE46259"/>
          <p:cNvSpPr/>
          <p:nvPr/>
        </p:nvSpPr>
        <p:spPr bwMode="auto">
          <a:xfrm>
            <a:off x="384365" y="3511715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</a:t>
            </a:r>
            <a:endParaRPr/>
          </a:p>
        </p:txBody>
      </p:sp>
      <p:sp>
        <p:nvSpPr>
          <p:cNvPr id="46262" name="RECTANGLE46262"/>
          <p:cNvSpPr/>
          <p:nvPr/>
        </p:nvSpPr>
        <p:spPr bwMode="auto">
          <a:xfrm>
            <a:off x="707517" y="3511715"/>
            <a:ext cx="63686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NAIROBI (KE)</a:t>
            </a:r>
            <a:endParaRPr/>
          </a:p>
        </p:txBody>
      </p:sp>
      <p:sp>
        <p:nvSpPr>
          <p:cNvPr id="46265" name="RECTANGLE46265"/>
          <p:cNvSpPr/>
          <p:nvPr/>
        </p:nvSpPr>
        <p:spPr bwMode="auto">
          <a:xfrm>
            <a:off x="707517" y="3619754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6268" name="RECTANGLE46268"/>
          <p:cNvSpPr/>
          <p:nvPr/>
        </p:nvSpPr>
        <p:spPr bwMode="auto">
          <a:xfrm>
            <a:off x="1809242" y="3521240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6271" name="RECTANGLE46271"/>
          <p:cNvSpPr/>
          <p:nvPr/>
        </p:nvSpPr>
        <p:spPr bwMode="auto">
          <a:xfrm>
            <a:off x="3431832" y="3521240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1 300</a:t>
            </a:r>
            <a:endParaRPr/>
          </a:p>
        </p:txBody>
      </p:sp>
      <p:sp>
        <p:nvSpPr>
          <p:cNvPr id="46274" name="RECTANGLE46274"/>
          <p:cNvSpPr/>
          <p:nvPr/>
        </p:nvSpPr>
        <p:spPr bwMode="auto">
          <a:xfrm>
            <a:off x="4457891" y="35212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277" name="RECTANGLE46277"/>
          <p:cNvSpPr/>
          <p:nvPr/>
        </p:nvSpPr>
        <p:spPr bwMode="auto">
          <a:xfrm>
            <a:off x="4884331" y="3521240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280" name="RECTANGLE46280"/>
          <p:cNvSpPr/>
          <p:nvPr/>
        </p:nvSpPr>
        <p:spPr bwMode="auto">
          <a:xfrm>
            <a:off x="5784634" y="352124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283" name="RECTANGLE46283"/>
          <p:cNvSpPr/>
          <p:nvPr/>
        </p:nvSpPr>
        <p:spPr bwMode="auto">
          <a:xfrm>
            <a:off x="6527991" y="35212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6286" name="RECTANGLE46286"/>
          <p:cNvSpPr/>
          <p:nvPr/>
        </p:nvSpPr>
        <p:spPr bwMode="auto">
          <a:xfrm>
            <a:off x="7175691" y="35212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289" name="RECTANGLE46289"/>
          <p:cNvSpPr/>
          <p:nvPr/>
        </p:nvSpPr>
        <p:spPr bwMode="auto">
          <a:xfrm>
            <a:off x="7614831" y="3521240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292" name="RECTANGLE46292"/>
          <p:cNvSpPr/>
          <p:nvPr/>
        </p:nvSpPr>
        <p:spPr bwMode="auto">
          <a:xfrm>
            <a:off x="8426234" y="352124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295" name="RECTANGLE46295"/>
          <p:cNvSpPr/>
          <p:nvPr/>
        </p:nvSpPr>
        <p:spPr bwMode="auto">
          <a:xfrm>
            <a:off x="8842032" y="3521240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1 300</a:t>
            </a:r>
            <a:endParaRPr/>
          </a:p>
        </p:txBody>
      </p:sp>
      <p:sp>
        <p:nvSpPr>
          <p:cNvPr id="46298" name="RECTANGLE46298"/>
          <p:cNvSpPr/>
          <p:nvPr/>
        </p:nvSpPr>
        <p:spPr bwMode="auto">
          <a:xfrm>
            <a:off x="9563291" y="35212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301" name="RECTANGLE46301"/>
          <p:cNvSpPr/>
          <p:nvPr/>
        </p:nvSpPr>
        <p:spPr bwMode="auto">
          <a:xfrm>
            <a:off x="9989731" y="3521240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304" name="RECTANGLE46304"/>
          <p:cNvSpPr/>
          <p:nvPr/>
        </p:nvSpPr>
        <p:spPr bwMode="auto">
          <a:xfrm>
            <a:off x="1730375" y="3633089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305" name="RECTANGLE46305"/>
          <p:cNvSpPr/>
          <p:nvPr/>
        </p:nvSpPr>
        <p:spPr bwMode="auto">
          <a:xfrm>
            <a:off x="2342794" y="3692779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6308" name="RECTANGLE46308"/>
          <p:cNvSpPr/>
          <p:nvPr/>
        </p:nvSpPr>
        <p:spPr bwMode="auto">
          <a:xfrm>
            <a:off x="3000375" y="3633089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309" name="RECTANGLE46309"/>
          <p:cNvSpPr/>
          <p:nvPr/>
        </p:nvSpPr>
        <p:spPr bwMode="auto">
          <a:xfrm>
            <a:off x="3399701" y="3680079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1 300</a:t>
            </a:r>
            <a:endParaRPr/>
          </a:p>
        </p:txBody>
      </p:sp>
      <p:sp>
        <p:nvSpPr>
          <p:cNvPr id="46312" name="RECTANGLE46312"/>
          <p:cNvSpPr/>
          <p:nvPr/>
        </p:nvSpPr>
        <p:spPr bwMode="auto">
          <a:xfrm>
            <a:off x="3825875" y="3633089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313" name="RECTANGLE46313"/>
          <p:cNvSpPr/>
          <p:nvPr/>
        </p:nvSpPr>
        <p:spPr bwMode="auto">
          <a:xfrm>
            <a:off x="4444873" y="3680079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316" name="RECTANGLE46316"/>
          <p:cNvSpPr/>
          <p:nvPr/>
        </p:nvSpPr>
        <p:spPr bwMode="auto">
          <a:xfrm>
            <a:off x="4651375" y="3633089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317" name="RECTANGLE46317"/>
          <p:cNvSpPr/>
          <p:nvPr/>
        </p:nvSpPr>
        <p:spPr bwMode="auto">
          <a:xfrm>
            <a:off x="4840643" y="3680079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320" name="RECTANGLE46320"/>
          <p:cNvSpPr/>
          <p:nvPr/>
        </p:nvSpPr>
        <p:spPr bwMode="auto">
          <a:xfrm>
            <a:off x="5286375" y="3633089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321" name="RECTANGLE46321"/>
          <p:cNvSpPr/>
          <p:nvPr/>
        </p:nvSpPr>
        <p:spPr bwMode="auto">
          <a:xfrm>
            <a:off x="5754281" y="3680079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324" name="RECTANGLE46324"/>
          <p:cNvSpPr/>
          <p:nvPr/>
        </p:nvSpPr>
        <p:spPr bwMode="auto">
          <a:xfrm>
            <a:off x="6073775" y="3633089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325" name="RECTANGLE46325"/>
          <p:cNvSpPr/>
          <p:nvPr/>
        </p:nvSpPr>
        <p:spPr bwMode="auto">
          <a:xfrm>
            <a:off x="6514973" y="3680079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6328" name="RECTANGLE46328"/>
          <p:cNvSpPr/>
          <p:nvPr/>
        </p:nvSpPr>
        <p:spPr bwMode="auto">
          <a:xfrm>
            <a:off x="6721475" y="3633089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329" name="RECTANGLE46329"/>
          <p:cNvSpPr/>
          <p:nvPr/>
        </p:nvSpPr>
        <p:spPr bwMode="auto">
          <a:xfrm>
            <a:off x="7162673" y="3680079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332" name="RECTANGLE46332"/>
          <p:cNvSpPr/>
          <p:nvPr/>
        </p:nvSpPr>
        <p:spPr bwMode="auto">
          <a:xfrm>
            <a:off x="7369175" y="3633089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333" name="RECTANGLE46333"/>
          <p:cNvSpPr/>
          <p:nvPr/>
        </p:nvSpPr>
        <p:spPr bwMode="auto">
          <a:xfrm>
            <a:off x="7571143" y="3680079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336" name="RECTANGLE46336"/>
          <p:cNvSpPr/>
          <p:nvPr/>
        </p:nvSpPr>
        <p:spPr bwMode="auto">
          <a:xfrm>
            <a:off x="8016875" y="3633089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337" name="RECTANGLE46337"/>
          <p:cNvSpPr/>
          <p:nvPr/>
        </p:nvSpPr>
        <p:spPr bwMode="auto">
          <a:xfrm>
            <a:off x="8395881" y="3680079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340" name="RECTANGLE46340"/>
          <p:cNvSpPr/>
          <p:nvPr/>
        </p:nvSpPr>
        <p:spPr bwMode="auto">
          <a:xfrm>
            <a:off x="8715375" y="3633089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341" name="RECTANGLE46341"/>
          <p:cNvSpPr/>
          <p:nvPr/>
        </p:nvSpPr>
        <p:spPr bwMode="auto">
          <a:xfrm>
            <a:off x="8809901" y="3680079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1 300</a:t>
            </a:r>
            <a:endParaRPr/>
          </a:p>
        </p:txBody>
      </p:sp>
      <p:sp>
        <p:nvSpPr>
          <p:cNvPr id="46344" name="RECTANGLE46344"/>
          <p:cNvSpPr/>
          <p:nvPr/>
        </p:nvSpPr>
        <p:spPr bwMode="auto">
          <a:xfrm>
            <a:off x="9236075" y="3633089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345" name="RECTANGLE46345"/>
          <p:cNvSpPr/>
          <p:nvPr/>
        </p:nvSpPr>
        <p:spPr bwMode="auto">
          <a:xfrm>
            <a:off x="9550273" y="3680079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348" name="RECTANGLE46348"/>
          <p:cNvSpPr/>
          <p:nvPr/>
        </p:nvSpPr>
        <p:spPr bwMode="auto">
          <a:xfrm>
            <a:off x="9756775" y="3633089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349" name="RECTANGLE46349"/>
          <p:cNvSpPr/>
          <p:nvPr/>
        </p:nvSpPr>
        <p:spPr bwMode="auto">
          <a:xfrm>
            <a:off x="9926993" y="3680079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352" name="RECTANGLE46352"/>
          <p:cNvSpPr/>
          <p:nvPr/>
        </p:nvSpPr>
        <p:spPr bwMode="auto">
          <a:xfrm>
            <a:off x="384365" y="3854793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</a:t>
            </a:r>
            <a:endParaRPr/>
          </a:p>
        </p:txBody>
      </p:sp>
      <p:sp>
        <p:nvSpPr>
          <p:cNvPr id="46355" name="RECTANGLE46355"/>
          <p:cNvSpPr/>
          <p:nvPr/>
        </p:nvSpPr>
        <p:spPr bwMode="auto">
          <a:xfrm>
            <a:off x="707517" y="3854793"/>
            <a:ext cx="63100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KRAKOW (PL)</a:t>
            </a:r>
            <a:endParaRPr/>
          </a:p>
        </p:txBody>
      </p:sp>
      <p:sp>
        <p:nvSpPr>
          <p:cNvPr id="46358" name="RECTANGLE46358"/>
          <p:cNvSpPr/>
          <p:nvPr/>
        </p:nvSpPr>
        <p:spPr bwMode="auto">
          <a:xfrm>
            <a:off x="707517" y="3962832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6361" name="RECTANGLE46361"/>
          <p:cNvSpPr/>
          <p:nvPr/>
        </p:nvSpPr>
        <p:spPr bwMode="auto">
          <a:xfrm>
            <a:off x="1809242" y="3864318"/>
            <a:ext cx="61970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EASYJET</a:t>
            </a:r>
            <a:endParaRPr/>
          </a:p>
        </p:txBody>
      </p:sp>
      <p:sp>
        <p:nvSpPr>
          <p:cNvPr id="46364" name="RECTANGLE46364"/>
          <p:cNvSpPr/>
          <p:nvPr/>
        </p:nvSpPr>
        <p:spPr bwMode="auto">
          <a:xfrm>
            <a:off x="3519488" y="386431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378</a:t>
            </a:r>
            <a:endParaRPr/>
          </a:p>
        </p:txBody>
      </p:sp>
      <p:sp>
        <p:nvSpPr>
          <p:cNvPr id="46367" name="RECTANGLE46367"/>
          <p:cNvSpPr/>
          <p:nvPr/>
        </p:nvSpPr>
        <p:spPr bwMode="auto">
          <a:xfrm>
            <a:off x="4457891" y="386431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370" name="RECTANGLE46370"/>
          <p:cNvSpPr/>
          <p:nvPr/>
        </p:nvSpPr>
        <p:spPr bwMode="auto">
          <a:xfrm>
            <a:off x="4884331" y="386431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373" name="RECTANGLE46373"/>
          <p:cNvSpPr/>
          <p:nvPr/>
        </p:nvSpPr>
        <p:spPr bwMode="auto">
          <a:xfrm>
            <a:off x="5784634" y="386431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376" name="RECTANGLE46376"/>
          <p:cNvSpPr/>
          <p:nvPr/>
        </p:nvSpPr>
        <p:spPr bwMode="auto">
          <a:xfrm>
            <a:off x="6527991" y="386431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6379" name="RECTANGLE46379"/>
          <p:cNvSpPr/>
          <p:nvPr/>
        </p:nvSpPr>
        <p:spPr bwMode="auto">
          <a:xfrm>
            <a:off x="7175691" y="386431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382" name="RECTANGLE46382"/>
          <p:cNvSpPr/>
          <p:nvPr/>
        </p:nvSpPr>
        <p:spPr bwMode="auto">
          <a:xfrm>
            <a:off x="7614831" y="386431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385" name="RECTANGLE46385"/>
          <p:cNvSpPr/>
          <p:nvPr/>
        </p:nvSpPr>
        <p:spPr bwMode="auto">
          <a:xfrm>
            <a:off x="8426234" y="386431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388" name="RECTANGLE46388"/>
          <p:cNvSpPr/>
          <p:nvPr/>
        </p:nvSpPr>
        <p:spPr bwMode="auto">
          <a:xfrm>
            <a:off x="8929688" y="386431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126</a:t>
            </a:r>
            <a:endParaRPr/>
          </a:p>
        </p:txBody>
      </p:sp>
      <p:sp>
        <p:nvSpPr>
          <p:cNvPr id="46391" name="RECTANGLE46391"/>
          <p:cNvSpPr/>
          <p:nvPr/>
        </p:nvSpPr>
        <p:spPr bwMode="auto">
          <a:xfrm>
            <a:off x="9563291" y="386431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394" name="RECTANGLE46394"/>
          <p:cNvSpPr/>
          <p:nvPr/>
        </p:nvSpPr>
        <p:spPr bwMode="auto">
          <a:xfrm>
            <a:off x="9989731" y="386431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397" name="RECTANGLE46397"/>
          <p:cNvSpPr/>
          <p:nvPr/>
        </p:nvSpPr>
        <p:spPr bwMode="auto">
          <a:xfrm>
            <a:off x="1809242" y="4007282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6400" name="RECTANGLE46400"/>
          <p:cNvSpPr/>
          <p:nvPr/>
        </p:nvSpPr>
        <p:spPr bwMode="auto">
          <a:xfrm>
            <a:off x="3519488" y="4007282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910</a:t>
            </a:r>
            <a:endParaRPr/>
          </a:p>
        </p:txBody>
      </p:sp>
      <p:sp>
        <p:nvSpPr>
          <p:cNvPr id="46403" name="RECTANGLE46403"/>
          <p:cNvSpPr/>
          <p:nvPr/>
        </p:nvSpPr>
        <p:spPr bwMode="auto">
          <a:xfrm>
            <a:off x="4457891" y="400728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406" name="RECTANGLE46406"/>
          <p:cNvSpPr/>
          <p:nvPr/>
        </p:nvSpPr>
        <p:spPr bwMode="auto">
          <a:xfrm>
            <a:off x="4884331" y="4007282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409" name="RECTANGLE46409"/>
          <p:cNvSpPr/>
          <p:nvPr/>
        </p:nvSpPr>
        <p:spPr bwMode="auto">
          <a:xfrm>
            <a:off x="5784634" y="400728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412" name="RECTANGLE46412"/>
          <p:cNvSpPr/>
          <p:nvPr/>
        </p:nvSpPr>
        <p:spPr bwMode="auto">
          <a:xfrm>
            <a:off x="6527991" y="400728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6415" name="RECTANGLE46415"/>
          <p:cNvSpPr/>
          <p:nvPr/>
        </p:nvSpPr>
        <p:spPr bwMode="auto">
          <a:xfrm>
            <a:off x="7175691" y="400728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418" name="RECTANGLE46418"/>
          <p:cNvSpPr/>
          <p:nvPr/>
        </p:nvSpPr>
        <p:spPr bwMode="auto">
          <a:xfrm>
            <a:off x="7614831" y="4007282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421" name="RECTANGLE46421"/>
          <p:cNvSpPr/>
          <p:nvPr/>
        </p:nvSpPr>
        <p:spPr bwMode="auto">
          <a:xfrm>
            <a:off x="8426234" y="400728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424" name="RECTANGLE46424"/>
          <p:cNvSpPr/>
          <p:nvPr/>
        </p:nvSpPr>
        <p:spPr bwMode="auto">
          <a:xfrm>
            <a:off x="8929688" y="4007282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303</a:t>
            </a:r>
            <a:endParaRPr/>
          </a:p>
        </p:txBody>
      </p:sp>
      <p:sp>
        <p:nvSpPr>
          <p:cNvPr id="46427" name="RECTANGLE46427"/>
          <p:cNvSpPr/>
          <p:nvPr/>
        </p:nvSpPr>
        <p:spPr bwMode="auto">
          <a:xfrm>
            <a:off x="9563291" y="400728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430" name="RECTANGLE46430"/>
          <p:cNvSpPr/>
          <p:nvPr/>
        </p:nvSpPr>
        <p:spPr bwMode="auto">
          <a:xfrm>
            <a:off x="9989731" y="4007282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433" name="RECTANGLE46433"/>
          <p:cNvSpPr/>
          <p:nvPr/>
        </p:nvSpPr>
        <p:spPr bwMode="auto">
          <a:xfrm>
            <a:off x="1809242" y="4150246"/>
            <a:ext cx="79093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LUFTHANSA</a:t>
            </a:r>
            <a:endParaRPr/>
          </a:p>
        </p:txBody>
      </p:sp>
      <p:sp>
        <p:nvSpPr>
          <p:cNvPr id="46436" name="RECTANGLE46436"/>
          <p:cNvSpPr/>
          <p:nvPr/>
        </p:nvSpPr>
        <p:spPr bwMode="auto">
          <a:xfrm>
            <a:off x="3632391" y="415024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439" name="RECTANGLE46439"/>
          <p:cNvSpPr/>
          <p:nvPr/>
        </p:nvSpPr>
        <p:spPr bwMode="auto">
          <a:xfrm>
            <a:off x="4257332" y="4150246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1 323</a:t>
            </a:r>
            <a:endParaRPr/>
          </a:p>
        </p:txBody>
      </p:sp>
      <p:sp>
        <p:nvSpPr>
          <p:cNvPr id="46442" name="RECTANGLE46442"/>
          <p:cNvSpPr/>
          <p:nvPr/>
        </p:nvSpPr>
        <p:spPr bwMode="auto">
          <a:xfrm>
            <a:off x="4843971" y="415024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6445" name="RECTANGLE46445"/>
          <p:cNvSpPr/>
          <p:nvPr/>
        </p:nvSpPr>
        <p:spPr bwMode="auto">
          <a:xfrm>
            <a:off x="5784634" y="415024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448" name="RECTANGLE46448"/>
          <p:cNvSpPr/>
          <p:nvPr/>
        </p:nvSpPr>
        <p:spPr bwMode="auto">
          <a:xfrm>
            <a:off x="6527991" y="415024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451" name="RECTANGLE46451"/>
          <p:cNvSpPr/>
          <p:nvPr/>
        </p:nvSpPr>
        <p:spPr bwMode="auto">
          <a:xfrm>
            <a:off x="7175691" y="415024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6454" name="RECTANGLE46454"/>
          <p:cNvSpPr/>
          <p:nvPr/>
        </p:nvSpPr>
        <p:spPr bwMode="auto">
          <a:xfrm>
            <a:off x="7574470" y="415024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6457" name="RECTANGLE46457"/>
          <p:cNvSpPr/>
          <p:nvPr/>
        </p:nvSpPr>
        <p:spPr bwMode="auto">
          <a:xfrm>
            <a:off x="8426234" y="415024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460" name="RECTANGLE46460"/>
          <p:cNvSpPr/>
          <p:nvPr/>
        </p:nvSpPr>
        <p:spPr bwMode="auto">
          <a:xfrm>
            <a:off x="9042591" y="415024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463" name="RECTANGLE46463"/>
          <p:cNvSpPr/>
          <p:nvPr/>
        </p:nvSpPr>
        <p:spPr bwMode="auto">
          <a:xfrm>
            <a:off x="9450388" y="415024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441</a:t>
            </a:r>
            <a:endParaRPr/>
          </a:p>
        </p:txBody>
      </p:sp>
      <p:sp>
        <p:nvSpPr>
          <p:cNvPr id="46466" name="RECTANGLE46466"/>
          <p:cNvSpPr/>
          <p:nvPr/>
        </p:nvSpPr>
        <p:spPr bwMode="auto">
          <a:xfrm>
            <a:off x="9949370" y="415024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6469" name="RECTANGLE46469"/>
          <p:cNvSpPr/>
          <p:nvPr/>
        </p:nvSpPr>
        <p:spPr bwMode="auto">
          <a:xfrm>
            <a:off x="1730375" y="4262094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470" name="RECTANGLE46470"/>
          <p:cNvSpPr/>
          <p:nvPr/>
        </p:nvSpPr>
        <p:spPr bwMode="auto">
          <a:xfrm>
            <a:off x="2342794" y="4321785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6473" name="RECTANGLE46473"/>
          <p:cNvSpPr/>
          <p:nvPr/>
        </p:nvSpPr>
        <p:spPr bwMode="auto">
          <a:xfrm>
            <a:off x="3000375" y="4262094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474" name="RECTANGLE46474"/>
          <p:cNvSpPr/>
          <p:nvPr/>
        </p:nvSpPr>
        <p:spPr bwMode="auto">
          <a:xfrm>
            <a:off x="3399701" y="430908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1 288</a:t>
            </a:r>
            <a:endParaRPr/>
          </a:p>
        </p:txBody>
      </p:sp>
      <p:sp>
        <p:nvSpPr>
          <p:cNvPr id="46477" name="RECTANGLE46477"/>
          <p:cNvSpPr/>
          <p:nvPr/>
        </p:nvSpPr>
        <p:spPr bwMode="auto">
          <a:xfrm>
            <a:off x="3825875" y="4262094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478" name="RECTANGLE46478"/>
          <p:cNvSpPr/>
          <p:nvPr/>
        </p:nvSpPr>
        <p:spPr bwMode="auto">
          <a:xfrm>
            <a:off x="4225201" y="430908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1 323</a:t>
            </a:r>
            <a:endParaRPr/>
          </a:p>
        </p:txBody>
      </p:sp>
      <p:sp>
        <p:nvSpPr>
          <p:cNvPr id="46481" name="RECTANGLE46481"/>
          <p:cNvSpPr/>
          <p:nvPr/>
        </p:nvSpPr>
        <p:spPr bwMode="auto">
          <a:xfrm>
            <a:off x="4651375" y="4262094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482" name="RECTANGLE46482"/>
          <p:cNvSpPr/>
          <p:nvPr/>
        </p:nvSpPr>
        <p:spPr bwMode="auto">
          <a:xfrm>
            <a:off x="4924298" y="4309085"/>
            <a:ext cx="23139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46485" name="RECTANGLE46485"/>
          <p:cNvSpPr/>
          <p:nvPr/>
        </p:nvSpPr>
        <p:spPr bwMode="auto">
          <a:xfrm>
            <a:off x="5286375" y="4262094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486" name="RECTANGLE46486"/>
          <p:cNvSpPr/>
          <p:nvPr/>
        </p:nvSpPr>
        <p:spPr bwMode="auto">
          <a:xfrm>
            <a:off x="5754281" y="430908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489" name="RECTANGLE46489"/>
          <p:cNvSpPr/>
          <p:nvPr/>
        </p:nvSpPr>
        <p:spPr bwMode="auto">
          <a:xfrm>
            <a:off x="6073775" y="4262094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490" name="RECTANGLE46490"/>
          <p:cNvSpPr/>
          <p:nvPr/>
        </p:nvSpPr>
        <p:spPr bwMode="auto">
          <a:xfrm>
            <a:off x="6514973" y="4309085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</a:t>
            </a:r>
            <a:endParaRPr/>
          </a:p>
        </p:txBody>
      </p:sp>
      <p:sp>
        <p:nvSpPr>
          <p:cNvPr id="46493" name="RECTANGLE46493"/>
          <p:cNvSpPr/>
          <p:nvPr/>
        </p:nvSpPr>
        <p:spPr bwMode="auto">
          <a:xfrm>
            <a:off x="6721475" y="4262094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494" name="RECTANGLE46494"/>
          <p:cNvSpPr/>
          <p:nvPr/>
        </p:nvSpPr>
        <p:spPr bwMode="auto">
          <a:xfrm>
            <a:off x="7162673" y="4309085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6497" name="RECTANGLE46497"/>
          <p:cNvSpPr/>
          <p:nvPr/>
        </p:nvSpPr>
        <p:spPr bwMode="auto">
          <a:xfrm>
            <a:off x="7369175" y="4262094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498" name="RECTANGLE46498"/>
          <p:cNvSpPr/>
          <p:nvPr/>
        </p:nvSpPr>
        <p:spPr bwMode="auto">
          <a:xfrm>
            <a:off x="7571143" y="4309085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501" name="RECTANGLE46501"/>
          <p:cNvSpPr/>
          <p:nvPr/>
        </p:nvSpPr>
        <p:spPr bwMode="auto">
          <a:xfrm>
            <a:off x="8016875" y="4262094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502" name="RECTANGLE46502"/>
          <p:cNvSpPr/>
          <p:nvPr/>
        </p:nvSpPr>
        <p:spPr bwMode="auto">
          <a:xfrm>
            <a:off x="8395881" y="430908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6505" name="RECTANGLE46505"/>
          <p:cNvSpPr/>
          <p:nvPr/>
        </p:nvSpPr>
        <p:spPr bwMode="auto">
          <a:xfrm>
            <a:off x="8715375" y="4262094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506" name="RECTANGLE46506"/>
          <p:cNvSpPr/>
          <p:nvPr/>
        </p:nvSpPr>
        <p:spPr bwMode="auto">
          <a:xfrm>
            <a:off x="8903335" y="4309085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215</a:t>
            </a:r>
            <a:endParaRPr/>
          </a:p>
        </p:txBody>
      </p:sp>
      <p:sp>
        <p:nvSpPr>
          <p:cNvPr id="46509" name="RECTANGLE46509"/>
          <p:cNvSpPr/>
          <p:nvPr/>
        </p:nvSpPr>
        <p:spPr bwMode="auto">
          <a:xfrm>
            <a:off x="9236075" y="4262094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510" name="RECTANGLE46510"/>
          <p:cNvSpPr/>
          <p:nvPr/>
        </p:nvSpPr>
        <p:spPr bwMode="auto">
          <a:xfrm>
            <a:off x="9424035" y="4309085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441</a:t>
            </a:r>
            <a:endParaRPr/>
          </a:p>
        </p:txBody>
      </p:sp>
      <p:sp>
        <p:nvSpPr>
          <p:cNvPr id="46513" name="RECTANGLE46513"/>
          <p:cNvSpPr/>
          <p:nvPr/>
        </p:nvSpPr>
        <p:spPr bwMode="auto">
          <a:xfrm>
            <a:off x="9756775" y="4262094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514" name="RECTANGLE46514"/>
          <p:cNvSpPr/>
          <p:nvPr/>
        </p:nvSpPr>
        <p:spPr bwMode="auto">
          <a:xfrm>
            <a:off x="9947529" y="4309085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-51%</a:t>
            </a:r>
            <a:endParaRPr/>
          </a:p>
        </p:txBody>
      </p:sp>
      <p:sp>
        <p:nvSpPr>
          <p:cNvPr id="46517" name="RECTANGLE46517"/>
          <p:cNvSpPr/>
          <p:nvPr/>
        </p:nvSpPr>
        <p:spPr bwMode="auto">
          <a:xfrm>
            <a:off x="384365" y="448379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</a:t>
            </a:r>
            <a:endParaRPr/>
          </a:p>
        </p:txBody>
      </p:sp>
      <p:sp>
        <p:nvSpPr>
          <p:cNvPr id="46520" name="RECTANGLE46520"/>
          <p:cNvSpPr/>
          <p:nvPr/>
        </p:nvSpPr>
        <p:spPr bwMode="auto">
          <a:xfrm>
            <a:off x="707517" y="4483798"/>
            <a:ext cx="82657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MARRAKECH (MA)</a:t>
            </a:r>
            <a:endParaRPr/>
          </a:p>
        </p:txBody>
      </p:sp>
      <p:sp>
        <p:nvSpPr>
          <p:cNvPr id="46523" name="RECTANGLE46523"/>
          <p:cNvSpPr/>
          <p:nvPr/>
        </p:nvSpPr>
        <p:spPr bwMode="auto">
          <a:xfrm>
            <a:off x="707517" y="4591838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6526" name="RECTANGLE46526"/>
          <p:cNvSpPr/>
          <p:nvPr/>
        </p:nvSpPr>
        <p:spPr bwMode="auto">
          <a:xfrm>
            <a:off x="1809242" y="4493323"/>
            <a:ext cx="76008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TRANSAVIA</a:t>
            </a:r>
            <a:endParaRPr/>
          </a:p>
        </p:txBody>
      </p:sp>
      <p:sp>
        <p:nvSpPr>
          <p:cNvPr id="46529" name="RECTANGLE46529"/>
          <p:cNvSpPr/>
          <p:nvPr/>
        </p:nvSpPr>
        <p:spPr bwMode="auto">
          <a:xfrm>
            <a:off x="3632391" y="44933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532" name="RECTANGLE46532"/>
          <p:cNvSpPr/>
          <p:nvPr/>
        </p:nvSpPr>
        <p:spPr bwMode="auto">
          <a:xfrm>
            <a:off x="4257332" y="449332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2 138</a:t>
            </a:r>
            <a:endParaRPr/>
          </a:p>
        </p:txBody>
      </p:sp>
      <p:sp>
        <p:nvSpPr>
          <p:cNvPr id="46535" name="RECTANGLE46535"/>
          <p:cNvSpPr/>
          <p:nvPr/>
        </p:nvSpPr>
        <p:spPr bwMode="auto">
          <a:xfrm>
            <a:off x="4843971" y="449332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6538" name="RECTANGLE46538"/>
          <p:cNvSpPr/>
          <p:nvPr/>
        </p:nvSpPr>
        <p:spPr bwMode="auto">
          <a:xfrm>
            <a:off x="5784634" y="449332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541" name="RECTANGLE46541"/>
          <p:cNvSpPr/>
          <p:nvPr/>
        </p:nvSpPr>
        <p:spPr bwMode="auto">
          <a:xfrm>
            <a:off x="6527991" y="44933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544" name="RECTANGLE46544"/>
          <p:cNvSpPr/>
          <p:nvPr/>
        </p:nvSpPr>
        <p:spPr bwMode="auto">
          <a:xfrm>
            <a:off x="7175691" y="44933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6547" name="RECTANGLE46547"/>
          <p:cNvSpPr/>
          <p:nvPr/>
        </p:nvSpPr>
        <p:spPr bwMode="auto">
          <a:xfrm>
            <a:off x="7574470" y="449332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6550" name="RECTANGLE46550"/>
          <p:cNvSpPr/>
          <p:nvPr/>
        </p:nvSpPr>
        <p:spPr bwMode="auto">
          <a:xfrm>
            <a:off x="8426234" y="449332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553" name="RECTANGLE46553"/>
          <p:cNvSpPr/>
          <p:nvPr/>
        </p:nvSpPr>
        <p:spPr bwMode="auto">
          <a:xfrm>
            <a:off x="9042591" y="44933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556" name="RECTANGLE46556"/>
          <p:cNvSpPr/>
          <p:nvPr/>
        </p:nvSpPr>
        <p:spPr bwMode="auto">
          <a:xfrm>
            <a:off x="9450388" y="449332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428</a:t>
            </a:r>
            <a:endParaRPr/>
          </a:p>
        </p:txBody>
      </p:sp>
      <p:sp>
        <p:nvSpPr>
          <p:cNvPr id="46559" name="RECTANGLE46559"/>
          <p:cNvSpPr/>
          <p:nvPr/>
        </p:nvSpPr>
        <p:spPr bwMode="auto">
          <a:xfrm>
            <a:off x="9949370" y="449332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6562" name="RECTANGLE46562"/>
          <p:cNvSpPr/>
          <p:nvPr/>
        </p:nvSpPr>
        <p:spPr bwMode="auto">
          <a:xfrm>
            <a:off x="1809242" y="4636288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6565" name="RECTANGLE46565"/>
          <p:cNvSpPr/>
          <p:nvPr/>
        </p:nvSpPr>
        <p:spPr bwMode="auto">
          <a:xfrm>
            <a:off x="3431832" y="463628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1 286</a:t>
            </a:r>
            <a:endParaRPr/>
          </a:p>
        </p:txBody>
      </p:sp>
      <p:sp>
        <p:nvSpPr>
          <p:cNvPr id="46568" name="RECTANGLE46568"/>
          <p:cNvSpPr/>
          <p:nvPr/>
        </p:nvSpPr>
        <p:spPr bwMode="auto">
          <a:xfrm>
            <a:off x="4257332" y="463628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2 111</a:t>
            </a:r>
            <a:endParaRPr/>
          </a:p>
        </p:txBody>
      </p:sp>
      <p:sp>
        <p:nvSpPr>
          <p:cNvPr id="46571" name="RECTANGLE46571"/>
          <p:cNvSpPr/>
          <p:nvPr/>
        </p:nvSpPr>
        <p:spPr bwMode="auto">
          <a:xfrm>
            <a:off x="4900422" y="4636288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-39%</a:t>
            </a:r>
            <a:endParaRPr/>
          </a:p>
        </p:txBody>
      </p:sp>
      <p:sp>
        <p:nvSpPr>
          <p:cNvPr id="46574" name="RECTANGLE46574"/>
          <p:cNvSpPr/>
          <p:nvPr/>
        </p:nvSpPr>
        <p:spPr bwMode="auto">
          <a:xfrm>
            <a:off x="5784634" y="463628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577" name="RECTANGLE46577"/>
          <p:cNvSpPr/>
          <p:nvPr/>
        </p:nvSpPr>
        <p:spPr bwMode="auto">
          <a:xfrm>
            <a:off x="6527991" y="463628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6580" name="RECTANGLE46580"/>
          <p:cNvSpPr/>
          <p:nvPr/>
        </p:nvSpPr>
        <p:spPr bwMode="auto">
          <a:xfrm>
            <a:off x="7175691" y="463628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6583" name="RECTANGLE46583"/>
          <p:cNvSpPr/>
          <p:nvPr/>
        </p:nvSpPr>
        <p:spPr bwMode="auto">
          <a:xfrm>
            <a:off x="7671283" y="4636288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33%</a:t>
            </a:r>
            <a:endParaRPr/>
          </a:p>
        </p:txBody>
      </p:sp>
      <p:sp>
        <p:nvSpPr>
          <p:cNvPr id="46586" name="RECTANGLE46586"/>
          <p:cNvSpPr/>
          <p:nvPr/>
        </p:nvSpPr>
        <p:spPr bwMode="auto">
          <a:xfrm>
            <a:off x="8426234" y="463628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589" name="RECTANGLE46589"/>
          <p:cNvSpPr/>
          <p:nvPr/>
        </p:nvSpPr>
        <p:spPr bwMode="auto">
          <a:xfrm>
            <a:off x="8929688" y="463628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322</a:t>
            </a:r>
            <a:endParaRPr/>
          </a:p>
        </p:txBody>
      </p:sp>
      <p:sp>
        <p:nvSpPr>
          <p:cNvPr id="46592" name="RECTANGLE46592"/>
          <p:cNvSpPr/>
          <p:nvPr/>
        </p:nvSpPr>
        <p:spPr bwMode="auto">
          <a:xfrm>
            <a:off x="9450388" y="463628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704</a:t>
            </a:r>
            <a:endParaRPr/>
          </a:p>
        </p:txBody>
      </p:sp>
      <p:sp>
        <p:nvSpPr>
          <p:cNvPr id="46595" name="RECTANGLE46595"/>
          <p:cNvSpPr/>
          <p:nvPr/>
        </p:nvSpPr>
        <p:spPr bwMode="auto">
          <a:xfrm>
            <a:off x="10005822" y="4636288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-54%</a:t>
            </a:r>
            <a:endParaRPr/>
          </a:p>
        </p:txBody>
      </p:sp>
      <p:sp>
        <p:nvSpPr>
          <p:cNvPr id="46598" name="RECTANGLE46598"/>
          <p:cNvSpPr/>
          <p:nvPr/>
        </p:nvSpPr>
        <p:spPr bwMode="auto">
          <a:xfrm>
            <a:off x="1809242" y="4779251"/>
            <a:ext cx="11035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ROYAL AIR MAROC</a:t>
            </a:r>
            <a:endParaRPr/>
          </a:p>
        </p:txBody>
      </p:sp>
      <p:sp>
        <p:nvSpPr>
          <p:cNvPr id="46601" name="RECTANGLE46601"/>
          <p:cNvSpPr/>
          <p:nvPr/>
        </p:nvSpPr>
        <p:spPr bwMode="auto">
          <a:xfrm>
            <a:off x="3632391" y="47792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604" name="RECTANGLE46604"/>
          <p:cNvSpPr/>
          <p:nvPr/>
        </p:nvSpPr>
        <p:spPr bwMode="auto">
          <a:xfrm>
            <a:off x="4344988" y="477925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391</a:t>
            </a:r>
            <a:endParaRPr/>
          </a:p>
        </p:txBody>
      </p:sp>
      <p:sp>
        <p:nvSpPr>
          <p:cNvPr id="46607" name="RECTANGLE46607"/>
          <p:cNvSpPr/>
          <p:nvPr/>
        </p:nvSpPr>
        <p:spPr bwMode="auto">
          <a:xfrm>
            <a:off x="4843971" y="4779251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6610" name="RECTANGLE46610"/>
          <p:cNvSpPr/>
          <p:nvPr/>
        </p:nvSpPr>
        <p:spPr bwMode="auto">
          <a:xfrm>
            <a:off x="5784634" y="477925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613" name="RECTANGLE46613"/>
          <p:cNvSpPr/>
          <p:nvPr/>
        </p:nvSpPr>
        <p:spPr bwMode="auto">
          <a:xfrm>
            <a:off x="6527991" y="47792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616" name="RECTANGLE46616"/>
          <p:cNvSpPr/>
          <p:nvPr/>
        </p:nvSpPr>
        <p:spPr bwMode="auto">
          <a:xfrm>
            <a:off x="7175691" y="47792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6619" name="RECTANGLE46619"/>
          <p:cNvSpPr/>
          <p:nvPr/>
        </p:nvSpPr>
        <p:spPr bwMode="auto">
          <a:xfrm>
            <a:off x="7574470" y="4779251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6622" name="RECTANGLE46622"/>
          <p:cNvSpPr/>
          <p:nvPr/>
        </p:nvSpPr>
        <p:spPr bwMode="auto">
          <a:xfrm>
            <a:off x="8426234" y="477925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625" name="RECTANGLE46625"/>
          <p:cNvSpPr/>
          <p:nvPr/>
        </p:nvSpPr>
        <p:spPr bwMode="auto">
          <a:xfrm>
            <a:off x="9042591" y="47792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628" name="RECTANGLE46628"/>
          <p:cNvSpPr/>
          <p:nvPr/>
        </p:nvSpPr>
        <p:spPr bwMode="auto">
          <a:xfrm>
            <a:off x="9450388" y="477925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391</a:t>
            </a:r>
            <a:endParaRPr/>
          </a:p>
        </p:txBody>
      </p:sp>
      <p:sp>
        <p:nvSpPr>
          <p:cNvPr id="46631" name="RECTANGLE46631"/>
          <p:cNvSpPr/>
          <p:nvPr/>
        </p:nvSpPr>
        <p:spPr bwMode="auto">
          <a:xfrm>
            <a:off x="9949370" y="4779251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6634" name="RECTANGLE46634"/>
          <p:cNvSpPr/>
          <p:nvPr/>
        </p:nvSpPr>
        <p:spPr bwMode="auto">
          <a:xfrm>
            <a:off x="1730375" y="4891100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635" name="RECTANGLE46635"/>
          <p:cNvSpPr/>
          <p:nvPr/>
        </p:nvSpPr>
        <p:spPr bwMode="auto">
          <a:xfrm>
            <a:off x="2342794" y="4950790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6638" name="RECTANGLE46638"/>
          <p:cNvSpPr/>
          <p:nvPr/>
        </p:nvSpPr>
        <p:spPr bwMode="auto">
          <a:xfrm>
            <a:off x="3000375" y="4891100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639" name="RECTANGLE46639"/>
          <p:cNvSpPr/>
          <p:nvPr/>
        </p:nvSpPr>
        <p:spPr bwMode="auto">
          <a:xfrm>
            <a:off x="3399701" y="4938090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1 286</a:t>
            </a:r>
            <a:endParaRPr/>
          </a:p>
        </p:txBody>
      </p:sp>
      <p:sp>
        <p:nvSpPr>
          <p:cNvPr id="46642" name="RECTANGLE46642"/>
          <p:cNvSpPr/>
          <p:nvPr/>
        </p:nvSpPr>
        <p:spPr bwMode="auto">
          <a:xfrm>
            <a:off x="3825875" y="4891100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643" name="RECTANGLE46643"/>
          <p:cNvSpPr/>
          <p:nvPr/>
        </p:nvSpPr>
        <p:spPr bwMode="auto">
          <a:xfrm>
            <a:off x="4225201" y="4938090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4 640</a:t>
            </a:r>
            <a:endParaRPr/>
          </a:p>
        </p:txBody>
      </p:sp>
      <p:sp>
        <p:nvSpPr>
          <p:cNvPr id="46646" name="RECTANGLE46646"/>
          <p:cNvSpPr/>
          <p:nvPr/>
        </p:nvSpPr>
        <p:spPr bwMode="auto">
          <a:xfrm>
            <a:off x="4651375" y="4891100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647" name="RECTANGLE46647"/>
          <p:cNvSpPr/>
          <p:nvPr/>
        </p:nvSpPr>
        <p:spPr bwMode="auto">
          <a:xfrm>
            <a:off x="4861179" y="4938090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-72%</a:t>
            </a:r>
            <a:endParaRPr/>
          </a:p>
        </p:txBody>
      </p:sp>
      <p:sp>
        <p:nvSpPr>
          <p:cNvPr id="46650" name="RECTANGLE46650"/>
          <p:cNvSpPr/>
          <p:nvPr/>
        </p:nvSpPr>
        <p:spPr bwMode="auto">
          <a:xfrm>
            <a:off x="5286375" y="4891100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651" name="RECTANGLE46651"/>
          <p:cNvSpPr/>
          <p:nvPr/>
        </p:nvSpPr>
        <p:spPr bwMode="auto">
          <a:xfrm>
            <a:off x="5754281" y="4938090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654" name="RECTANGLE46654"/>
          <p:cNvSpPr/>
          <p:nvPr/>
        </p:nvSpPr>
        <p:spPr bwMode="auto">
          <a:xfrm>
            <a:off x="6073775" y="489110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655" name="RECTANGLE46655"/>
          <p:cNvSpPr/>
          <p:nvPr/>
        </p:nvSpPr>
        <p:spPr bwMode="auto">
          <a:xfrm>
            <a:off x="6514973" y="493809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6658" name="RECTANGLE46658"/>
          <p:cNvSpPr/>
          <p:nvPr/>
        </p:nvSpPr>
        <p:spPr bwMode="auto">
          <a:xfrm>
            <a:off x="6721475" y="489110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659" name="RECTANGLE46659"/>
          <p:cNvSpPr/>
          <p:nvPr/>
        </p:nvSpPr>
        <p:spPr bwMode="auto">
          <a:xfrm>
            <a:off x="7162673" y="493809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</a:t>
            </a:r>
            <a:endParaRPr/>
          </a:p>
        </p:txBody>
      </p:sp>
      <p:sp>
        <p:nvSpPr>
          <p:cNvPr id="46662" name="RECTANGLE46662"/>
          <p:cNvSpPr/>
          <p:nvPr/>
        </p:nvSpPr>
        <p:spPr bwMode="auto">
          <a:xfrm>
            <a:off x="7369175" y="489110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663" name="RECTANGLE46663"/>
          <p:cNvSpPr/>
          <p:nvPr/>
        </p:nvSpPr>
        <p:spPr bwMode="auto">
          <a:xfrm>
            <a:off x="7591679" y="4938090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-56%</a:t>
            </a:r>
            <a:endParaRPr/>
          </a:p>
        </p:txBody>
      </p:sp>
      <p:sp>
        <p:nvSpPr>
          <p:cNvPr id="46666" name="RECTANGLE46666"/>
          <p:cNvSpPr/>
          <p:nvPr/>
        </p:nvSpPr>
        <p:spPr bwMode="auto">
          <a:xfrm>
            <a:off x="8016875" y="4891100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667" name="RECTANGLE46667"/>
          <p:cNvSpPr/>
          <p:nvPr/>
        </p:nvSpPr>
        <p:spPr bwMode="auto">
          <a:xfrm>
            <a:off x="8395881" y="4938090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670" name="RECTANGLE46670"/>
          <p:cNvSpPr/>
          <p:nvPr/>
        </p:nvSpPr>
        <p:spPr bwMode="auto">
          <a:xfrm>
            <a:off x="8715375" y="4891100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671" name="RECTANGLE46671"/>
          <p:cNvSpPr/>
          <p:nvPr/>
        </p:nvSpPr>
        <p:spPr bwMode="auto">
          <a:xfrm>
            <a:off x="8903335" y="493809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322</a:t>
            </a:r>
            <a:endParaRPr/>
          </a:p>
        </p:txBody>
      </p:sp>
      <p:sp>
        <p:nvSpPr>
          <p:cNvPr id="46674" name="RECTANGLE46674"/>
          <p:cNvSpPr/>
          <p:nvPr/>
        </p:nvSpPr>
        <p:spPr bwMode="auto">
          <a:xfrm>
            <a:off x="9236075" y="4891100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675" name="RECTANGLE46675"/>
          <p:cNvSpPr/>
          <p:nvPr/>
        </p:nvSpPr>
        <p:spPr bwMode="auto">
          <a:xfrm>
            <a:off x="9424035" y="493809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516</a:t>
            </a:r>
            <a:endParaRPr/>
          </a:p>
        </p:txBody>
      </p:sp>
      <p:sp>
        <p:nvSpPr>
          <p:cNvPr id="46678" name="RECTANGLE46678"/>
          <p:cNvSpPr/>
          <p:nvPr/>
        </p:nvSpPr>
        <p:spPr bwMode="auto">
          <a:xfrm>
            <a:off x="9756775" y="4891100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679" name="RECTANGLE46679"/>
          <p:cNvSpPr/>
          <p:nvPr/>
        </p:nvSpPr>
        <p:spPr bwMode="auto">
          <a:xfrm>
            <a:off x="9947529" y="4938090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-38%</a:t>
            </a:r>
            <a:endParaRPr/>
          </a:p>
        </p:txBody>
      </p:sp>
      <p:sp>
        <p:nvSpPr>
          <p:cNvPr id="46682" name="RECTANGLE46682"/>
          <p:cNvSpPr/>
          <p:nvPr/>
        </p:nvSpPr>
        <p:spPr bwMode="auto">
          <a:xfrm>
            <a:off x="384365" y="5112804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36</a:t>
            </a:r>
            <a:endParaRPr/>
          </a:p>
        </p:txBody>
      </p:sp>
      <p:sp>
        <p:nvSpPr>
          <p:cNvPr id="46685" name="RECTANGLE46685"/>
          <p:cNvSpPr/>
          <p:nvPr/>
        </p:nvSpPr>
        <p:spPr bwMode="auto">
          <a:xfrm>
            <a:off x="707517" y="5112804"/>
            <a:ext cx="5116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</a:t>
            </a:r>
            <a:endParaRPr/>
          </a:p>
        </p:txBody>
      </p:sp>
      <p:sp>
        <p:nvSpPr>
          <p:cNvPr id="46688" name="RECTANGLE46688"/>
          <p:cNvSpPr/>
          <p:nvPr/>
        </p:nvSpPr>
        <p:spPr bwMode="auto">
          <a:xfrm>
            <a:off x="707517" y="5220843"/>
            <a:ext cx="86676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SAN FRANCISCO </a:t>
            </a:r>
            <a:endParaRPr/>
          </a:p>
        </p:txBody>
      </p:sp>
      <p:sp>
        <p:nvSpPr>
          <p:cNvPr id="46691" name="RECTANGLE46691"/>
          <p:cNvSpPr/>
          <p:nvPr/>
        </p:nvSpPr>
        <p:spPr bwMode="auto">
          <a:xfrm>
            <a:off x="707517" y="5328882"/>
            <a:ext cx="21912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(US)</a:t>
            </a:r>
            <a:endParaRPr/>
          </a:p>
        </p:txBody>
      </p:sp>
      <p:sp>
        <p:nvSpPr>
          <p:cNvPr id="46694" name="RECTANGLE46694"/>
          <p:cNvSpPr/>
          <p:nvPr/>
        </p:nvSpPr>
        <p:spPr bwMode="auto">
          <a:xfrm>
            <a:off x="1809242" y="5122329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6697" name="RECTANGLE46697"/>
          <p:cNvSpPr/>
          <p:nvPr/>
        </p:nvSpPr>
        <p:spPr bwMode="auto">
          <a:xfrm>
            <a:off x="3431832" y="5122329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1 282</a:t>
            </a:r>
            <a:endParaRPr/>
          </a:p>
        </p:txBody>
      </p:sp>
      <p:sp>
        <p:nvSpPr>
          <p:cNvPr id="46700" name="RECTANGLE46700"/>
          <p:cNvSpPr/>
          <p:nvPr/>
        </p:nvSpPr>
        <p:spPr bwMode="auto">
          <a:xfrm>
            <a:off x="4457891" y="51223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703" name="RECTANGLE46703"/>
          <p:cNvSpPr/>
          <p:nvPr/>
        </p:nvSpPr>
        <p:spPr bwMode="auto">
          <a:xfrm>
            <a:off x="4884331" y="512232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706" name="RECTANGLE46706"/>
          <p:cNvSpPr/>
          <p:nvPr/>
        </p:nvSpPr>
        <p:spPr bwMode="auto">
          <a:xfrm>
            <a:off x="5784634" y="512232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709" name="RECTANGLE46709"/>
          <p:cNvSpPr/>
          <p:nvPr/>
        </p:nvSpPr>
        <p:spPr bwMode="auto">
          <a:xfrm>
            <a:off x="6527991" y="51223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6712" name="RECTANGLE46712"/>
          <p:cNvSpPr/>
          <p:nvPr/>
        </p:nvSpPr>
        <p:spPr bwMode="auto">
          <a:xfrm>
            <a:off x="7175691" y="51223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715" name="RECTANGLE46715"/>
          <p:cNvSpPr/>
          <p:nvPr/>
        </p:nvSpPr>
        <p:spPr bwMode="auto">
          <a:xfrm>
            <a:off x="7614831" y="512232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718" name="RECTANGLE46718"/>
          <p:cNvSpPr/>
          <p:nvPr/>
        </p:nvSpPr>
        <p:spPr bwMode="auto">
          <a:xfrm>
            <a:off x="8426234" y="512232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721" name="RECTANGLE46721"/>
          <p:cNvSpPr/>
          <p:nvPr/>
        </p:nvSpPr>
        <p:spPr bwMode="auto">
          <a:xfrm>
            <a:off x="8842032" y="5122329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1 282</a:t>
            </a:r>
            <a:endParaRPr/>
          </a:p>
        </p:txBody>
      </p:sp>
      <p:sp>
        <p:nvSpPr>
          <p:cNvPr id="46724" name="RECTANGLE46724"/>
          <p:cNvSpPr/>
          <p:nvPr/>
        </p:nvSpPr>
        <p:spPr bwMode="auto">
          <a:xfrm>
            <a:off x="9563291" y="51223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727" name="RECTANGLE46727"/>
          <p:cNvSpPr/>
          <p:nvPr/>
        </p:nvSpPr>
        <p:spPr bwMode="auto">
          <a:xfrm>
            <a:off x="9989731" y="512232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730" name="RECTANGLE46730"/>
          <p:cNvSpPr/>
          <p:nvPr/>
        </p:nvSpPr>
        <p:spPr bwMode="auto">
          <a:xfrm>
            <a:off x="1809242" y="5265293"/>
            <a:ext cx="82409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FRENCH BEE</a:t>
            </a:r>
            <a:endParaRPr/>
          </a:p>
        </p:txBody>
      </p:sp>
      <p:sp>
        <p:nvSpPr>
          <p:cNvPr id="46733" name="RECTANGLE46733"/>
          <p:cNvSpPr/>
          <p:nvPr/>
        </p:nvSpPr>
        <p:spPr bwMode="auto">
          <a:xfrm>
            <a:off x="3632391" y="52652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736" name="RECTANGLE46736"/>
          <p:cNvSpPr/>
          <p:nvPr/>
        </p:nvSpPr>
        <p:spPr bwMode="auto">
          <a:xfrm>
            <a:off x="4344988" y="526529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325</a:t>
            </a:r>
            <a:endParaRPr/>
          </a:p>
        </p:txBody>
      </p:sp>
      <p:sp>
        <p:nvSpPr>
          <p:cNvPr id="46739" name="RECTANGLE46739"/>
          <p:cNvSpPr/>
          <p:nvPr/>
        </p:nvSpPr>
        <p:spPr bwMode="auto">
          <a:xfrm>
            <a:off x="4843971" y="526529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6742" name="RECTANGLE46742"/>
          <p:cNvSpPr/>
          <p:nvPr/>
        </p:nvSpPr>
        <p:spPr bwMode="auto">
          <a:xfrm>
            <a:off x="5784634" y="526529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745" name="RECTANGLE46745"/>
          <p:cNvSpPr/>
          <p:nvPr/>
        </p:nvSpPr>
        <p:spPr bwMode="auto">
          <a:xfrm>
            <a:off x="6527991" y="52652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748" name="RECTANGLE46748"/>
          <p:cNvSpPr/>
          <p:nvPr/>
        </p:nvSpPr>
        <p:spPr bwMode="auto">
          <a:xfrm>
            <a:off x="7175691" y="52652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6751" name="RECTANGLE46751"/>
          <p:cNvSpPr/>
          <p:nvPr/>
        </p:nvSpPr>
        <p:spPr bwMode="auto">
          <a:xfrm>
            <a:off x="7574470" y="526529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6754" name="RECTANGLE46754"/>
          <p:cNvSpPr/>
          <p:nvPr/>
        </p:nvSpPr>
        <p:spPr bwMode="auto">
          <a:xfrm>
            <a:off x="8426234" y="526529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757" name="RECTANGLE46757"/>
          <p:cNvSpPr/>
          <p:nvPr/>
        </p:nvSpPr>
        <p:spPr bwMode="auto">
          <a:xfrm>
            <a:off x="9042591" y="52652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760" name="RECTANGLE46760"/>
          <p:cNvSpPr/>
          <p:nvPr/>
        </p:nvSpPr>
        <p:spPr bwMode="auto">
          <a:xfrm>
            <a:off x="9450388" y="526529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325</a:t>
            </a:r>
            <a:endParaRPr/>
          </a:p>
        </p:txBody>
      </p:sp>
      <p:sp>
        <p:nvSpPr>
          <p:cNvPr id="46763" name="RECTANGLE46763"/>
          <p:cNvSpPr/>
          <p:nvPr/>
        </p:nvSpPr>
        <p:spPr bwMode="auto">
          <a:xfrm>
            <a:off x="9949370" y="526529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6766" name="RECTANGLE46766"/>
          <p:cNvSpPr/>
          <p:nvPr/>
        </p:nvSpPr>
        <p:spPr bwMode="auto">
          <a:xfrm>
            <a:off x="1730375" y="5377142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767" name="RECTANGLE46767"/>
          <p:cNvSpPr/>
          <p:nvPr/>
        </p:nvSpPr>
        <p:spPr bwMode="auto">
          <a:xfrm>
            <a:off x="2342794" y="5436832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6770" name="RECTANGLE46770"/>
          <p:cNvSpPr/>
          <p:nvPr/>
        </p:nvSpPr>
        <p:spPr bwMode="auto">
          <a:xfrm>
            <a:off x="3000375" y="5377142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771" name="RECTANGLE46771"/>
          <p:cNvSpPr/>
          <p:nvPr/>
        </p:nvSpPr>
        <p:spPr bwMode="auto">
          <a:xfrm>
            <a:off x="3399701" y="542413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1 282</a:t>
            </a:r>
            <a:endParaRPr/>
          </a:p>
        </p:txBody>
      </p:sp>
      <p:sp>
        <p:nvSpPr>
          <p:cNvPr id="46774" name="RECTANGLE46774"/>
          <p:cNvSpPr/>
          <p:nvPr/>
        </p:nvSpPr>
        <p:spPr bwMode="auto">
          <a:xfrm>
            <a:off x="3825875" y="5377142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775" name="RECTANGLE46775"/>
          <p:cNvSpPr/>
          <p:nvPr/>
        </p:nvSpPr>
        <p:spPr bwMode="auto">
          <a:xfrm>
            <a:off x="4318635" y="5424132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325</a:t>
            </a:r>
            <a:endParaRPr/>
          </a:p>
        </p:txBody>
      </p:sp>
      <p:sp>
        <p:nvSpPr>
          <p:cNvPr id="46778" name="RECTANGLE46778"/>
          <p:cNvSpPr/>
          <p:nvPr/>
        </p:nvSpPr>
        <p:spPr bwMode="auto">
          <a:xfrm>
            <a:off x="4651375" y="5377142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779" name="RECTANGLE46779"/>
          <p:cNvSpPr/>
          <p:nvPr/>
        </p:nvSpPr>
        <p:spPr bwMode="auto">
          <a:xfrm>
            <a:off x="4840643" y="542413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295%</a:t>
            </a:r>
            <a:endParaRPr/>
          </a:p>
        </p:txBody>
      </p:sp>
      <p:sp>
        <p:nvSpPr>
          <p:cNvPr id="46782" name="RECTANGLE46782"/>
          <p:cNvSpPr/>
          <p:nvPr/>
        </p:nvSpPr>
        <p:spPr bwMode="auto">
          <a:xfrm>
            <a:off x="5286375" y="5377142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783" name="RECTANGLE46783"/>
          <p:cNvSpPr/>
          <p:nvPr/>
        </p:nvSpPr>
        <p:spPr bwMode="auto">
          <a:xfrm>
            <a:off x="5754281" y="542413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786" name="RECTANGLE46786"/>
          <p:cNvSpPr/>
          <p:nvPr/>
        </p:nvSpPr>
        <p:spPr bwMode="auto">
          <a:xfrm>
            <a:off x="6073775" y="537714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787" name="RECTANGLE46787"/>
          <p:cNvSpPr/>
          <p:nvPr/>
        </p:nvSpPr>
        <p:spPr bwMode="auto">
          <a:xfrm>
            <a:off x="6514973" y="542413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6790" name="RECTANGLE46790"/>
          <p:cNvSpPr/>
          <p:nvPr/>
        </p:nvSpPr>
        <p:spPr bwMode="auto">
          <a:xfrm>
            <a:off x="6721475" y="537714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791" name="RECTANGLE46791"/>
          <p:cNvSpPr/>
          <p:nvPr/>
        </p:nvSpPr>
        <p:spPr bwMode="auto">
          <a:xfrm>
            <a:off x="7162673" y="542413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6794" name="RECTANGLE46794"/>
          <p:cNvSpPr/>
          <p:nvPr/>
        </p:nvSpPr>
        <p:spPr bwMode="auto">
          <a:xfrm>
            <a:off x="7369175" y="537714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795" name="RECTANGLE46795"/>
          <p:cNvSpPr/>
          <p:nvPr/>
        </p:nvSpPr>
        <p:spPr bwMode="auto">
          <a:xfrm>
            <a:off x="7697381" y="542413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798" name="RECTANGLE46798"/>
          <p:cNvSpPr/>
          <p:nvPr/>
        </p:nvSpPr>
        <p:spPr bwMode="auto">
          <a:xfrm>
            <a:off x="8016875" y="5377142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799" name="RECTANGLE46799"/>
          <p:cNvSpPr/>
          <p:nvPr/>
        </p:nvSpPr>
        <p:spPr bwMode="auto">
          <a:xfrm>
            <a:off x="8395881" y="542413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802" name="RECTANGLE46802"/>
          <p:cNvSpPr/>
          <p:nvPr/>
        </p:nvSpPr>
        <p:spPr bwMode="auto">
          <a:xfrm>
            <a:off x="8715375" y="5377142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803" name="RECTANGLE46803"/>
          <p:cNvSpPr/>
          <p:nvPr/>
        </p:nvSpPr>
        <p:spPr bwMode="auto">
          <a:xfrm>
            <a:off x="8809901" y="542413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1 282</a:t>
            </a:r>
            <a:endParaRPr/>
          </a:p>
        </p:txBody>
      </p:sp>
      <p:sp>
        <p:nvSpPr>
          <p:cNvPr id="46806" name="RECTANGLE46806"/>
          <p:cNvSpPr/>
          <p:nvPr/>
        </p:nvSpPr>
        <p:spPr bwMode="auto">
          <a:xfrm>
            <a:off x="9236075" y="5377142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807" name="RECTANGLE46807"/>
          <p:cNvSpPr/>
          <p:nvPr/>
        </p:nvSpPr>
        <p:spPr bwMode="auto">
          <a:xfrm>
            <a:off x="9424035" y="5424132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325</a:t>
            </a:r>
            <a:endParaRPr/>
          </a:p>
        </p:txBody>
      </p:sp>
      <p:sp>
        <p:nvSpPr>
          <p:cNvPr id="46810" name="RECTANGLE46810"/>
          <p:cNvSpPr/>
          <p:nvPr/>
        </p:nvSpPr>
        <p:spPr bwMode="auto">
          <a:xfrm>
            <a:off x="9756775" y="5377142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811" name="RECTANGLE46811"/>
          <p:cNvSpPr/>
          <p:nvPr/>
        </p:nvSpPr>
        <p:spPr bwMode="auto">
          <a:xfrm>
            <a:off x="9926993" y="542413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295%</a:t>
            </a:r>
            <a:endParaRPr/>
          </a:p>
        </p:txBody>
      </p:sp>
      <p:sp>
        <p:nvSpPr>
          <p:cNvPr id="46814" name="RECTANGLE46814"/>
          <p:cNvSpPr/>
          <p:nvPr/>
        </p:nvSpPr>
        <p:spPr bwMode="auto">
          <a:xfrm>
            <a:off x="384365" y="559884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</a:t>
            </a:r>
            <a:endParaRPr/>
          </a:p>
        </p:txBody>
      </p:sp>
      <p:sp>
        <p:nvSpPr>
          <p:cNvPr id="46817" name="RECTANGLE46817"/>
          <p:cNvSpPr/>
          <p:nvPr/>
        </p:nvSpPr>
        <p:spPr bwMode="auto">
          <a:xfrm>
            <a:off x="707517" y="5598846"/>
            <a:ext cx="5116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</a:t>
            </a:r>
            <a:endParaRPr/>
          </a:p>
        </p:txBody>
      </p:sp>
      <p:sp>
        <p:nvSpPr>
          <p:cNvPr id="46820" name="RECTANGLE46820"/>
          <p:cNvSpPr/>
          <p:nvPr/>
        </p:nvSpPr>
        <p:spPr bwMode="auto">
          <a:xfrm>
            <a:off x="707517" y="5706885"/>
            <a:ext cx="6125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TULSA (US)</a:t>
            </a:r>
            <a:endParaRPr/>
          </a:p>
        </p:txBody>
      </p:sp>
      <p:sp>
        <p:nvSpPr>
          <p:cNvPr id="46823" name="RECTANGLE46823"/>
          <p:cNvSpPr/>
          <p:nvPr/>
        </p:nvSpPr>
        <p:spPr bwMode="auto">
          <a:xfrm>
            <a:off x="1809242" y="5608371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6826" name="RECTANGLE46826"/>
          <p:cNvSpPr/>
          <p:nvPr/>
        </p:nvSpPr>
        <p:spPr bwMode="auto">
          <a:xfrm>
            <a:off x="3431832" y="5608371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1 269</a:t>
            </a:r>
            <a:endParaRPr/>
          </a:p>
        </p:txBody>
      </p:sp>
      <p:sp>
        <p:nvSpPr>
          <p:cNvPr id="46829" name="RECTANGLE46829"/>
          <p:cNvSpPr/>
          <p:nvPr/>
        </p:nvSpPr>
        <p:spPr bwMode="auto">
          <a:xfrm>
            <a:off x="4457891" y="560837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832" name="RECTANGLE46832"/>
          <p:cNvSpPr/>
          <p:nvPr/>
        </p:nvSpPr>
        <p:spPr bwMode="auto">
          <a:xfrm>
            <a:off x="4884331" y="560837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835" name="RECTANGLE46835"/>
          <p:cNvSpPr/>
          <p:nvPr/>
        </p:nvSpPr>
        <p:spPr bwMode="auto">
          <a:xfrm>
            <a:off x="5784634" y="560837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838" name="RECTANGLE46838"/>
          <p:cNvSpPr/>
          <p:nvPr/>
        </p:nvSpPr>
        <p:spPr bwMode="auto">
          <a:xfrm>
            <a:off x="6527991" y="560837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6841" name="RECTANGLE46841"/>
          <p:cNvSpPr/>
          <p:nvPr/>
        </p:nvSpPr>
        <p:spPr bwMode="auto">
          <a:xfrm>
            <a:off x="7175691" y="560837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844" name="RECTANGLE46844"/>
          <p:cNvSpPr/>
          <p:nvPr/>
        </p:nvSpPr>
        <p:spPr bwMode="auto">
          <a:xfrm>
            <a:off x="7614831" y="560837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847" name="RECTANGLE46847"/>
          <p:cNvSpPr/>
          <p:nvPr/>
        </p:nvSpPr>
        <p:spPr bwMode="auto">
          <a:xfrm>
            <a:off x="8426234" y="560837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850" name="RECTANGLE46850"/>
          <p:cNvSpPr/>
          <p:nvPr/>
        </p:nvSpPr>
        <p:spPr bwMode="auto">
          <a:xfrm>
            <a:off x="8842032" y="5608371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1 269</a:t>
            </a:r>
            <a:endParaRPr/>
          </a:p>
        </p:txBody>
      </p:sp>
      <p:sp>
        <p:nvSpPr>
          <p:cNvPr id="46853" name="RECTANGLE46853"/>
          <p:cNvSpPr/>
          <p:nvPr/>
        </p:nvSpPr>
        <p:spPr bwMode="auto">
          <a:xfrm>
            <a:off x="9563291" y="560837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856" name="RECTANGLE46856"/>
          <p:cNvSpPr/>
          <p:nvPr/>
        </p:nvSpPr>
        <p:spPr bwMode="auto">
          <a:xfrm>
            <a:off x="9989731" y="560837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859" name="RECTANGLE46859"/>
          <p:cNvSpPr/>
          <p:nvPr/>
        </p:nvSpPr>
        <p:spPr bwMode="auto">
          <a:xfrm>
            <a:off x="1730375" y="5720220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860" name="RECTANGLE46860"/>
          <p:cNvSpPr/>
          <p:nvPr/>
        </p:nvSpPr>
        <p:spPr bwMode="auto">
          <a:xfrm>
            <a:off x="2342794" y="5779910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6863" name="RECTANGLE46863"/>
          <p:cNvSpPr/>
          <p:nvPr/>
        </p:nvSpPr>
        <p:spPr bwMode="auto">
          <a:xfrm>
            <a:off x="3000375" y="5720220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864" name="RECTANGLE46864"/>
          <p:cNvSpPr/>
          <p:nvPr/>
        </p:nvSpPr>
        <p:spPr bwMode="auto">
          <a:xfrm>
            <a:off x="3399701" y="5767210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1 269</a:t>
            </a:r>
            <a:endParaRPr/>
          </a:p>
        </p:txBody>
      </p:sp>
      <p:sp>
        <p:nvSpPr>
          <p:cNvPr id="46867" name="RECTANGLE46867"/>
          <p:cNvSpPr/>
          <p:nvPr/>
        </p:nvSpPr>
        <p:spPr bwMode="auto">
          <a:xfrm>
            <a:off x="3825875" y="5720220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868" name="RECTANGLE46868"/>
          <p:cNvSpPr/>
          <p:nvPr/>
        </p:nvSpPr>
        <p:spPr bwMode="auto">
          <a:xfrm>
            <a:off x="4444873" y="576721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871" name="RECTANGLE46871"/>
          <p:cNvSpPr/>
          <p:nvPr/>
        </p:nvSpPr>
        <p:spPr bwMode="auto">
          <a:xfrm>
            <a:off x="4651375" y="5720220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872" name="RECTANGLE46872"/>
          <p:cNvSpPr/>
          <p:nvPr/>
        </p:nvSpPr>
        <p:spPr bwMode="auto">
          <a:xfrm>
            <a:off x="4840643" y="5767210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875" name="RECTANGLE46875"/>
          <p:cNvSpPr/>
          <p:nvPr/>
        </p:nvSpPr>
        <p:spPr bwMode="auto">
          <a:xfrm>
            <a:off x="5286375" y="5720220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876" name="RECTANGLE46876"/>
          <p:cNvSpPr/>
          <p:nvPr/>
        </p:nvSpPr>
        <p:spPr bwMode="auto">
          <a:xfrm>
            <a:off x="5754281" y="5767210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879" name="RECTANGLE46879"/>
          <p:cNvSpPr/>
          <p:nvPr/>
        </p:nvSpPr>
        <p:spPr bwMode="auto">
          <a:xfrm>
            <a:off x="6073775" y="572022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880" name="RECTANGLE46880"/>
          <p:cNvSpPr/>
          <p:nvPr/>
        </p:nvSpPr>
        <p:spPr bwMode="auto">
          <a:xfrm>
            <a:off x="6514973" y="576721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6883" name="RECTANGLE46883"/>
          <p:cNvSpPr/>
          <p:nvPr/>
        </p:nvSpPr>
        <p:spPr bwMode="auto">
          <a:xfrm>
            <a:off x="6721475" y="572022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884" name="RECTANGLE46884"/>
          <p:cNvSpPr/>
          <p:nvPr/>
        </p:nvSpPr>
        <p:spPr bwMode="auto">
          <a:xfrm>
            <a:off x="7162673" y="576721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887" name="RECTANGLE46887"/>
          <p:cNvSpPr/>
          <p:nvPr/>
        </p:nvSpPr>
        <p:spPr bwMode="auto">
          <a:xfrm>
            <a:off x="7369175" y="572022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888" name="RECTANGLE46888"/>
          <p:cNvSpPr/>
          <p:nvPr/>
        </p:nvSpPr>
        <p:spPr bwMode="auto">
          <a:xfrm>
            <a:off x="7571143" y="5767210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891" name="RECTANGLE46891"/>
          <p:cNvSpPr/>
          <p:nvPr/>
        </p:nvSpPr>
        <p:spPr bwMode="auto">
          <a:xfrm>
            <a:off x="8016875" y="5720220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892" name="RECTANGLE46892"/>
          <p:cNvSpPr/>
          <p:nvPr/>
        </p:nvSpPr>
        <p:spPr bwMode="auto">
          <a:xfrm>
            <a:off x="8395881" y="5767210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895" name="RECTANGLE46895"/>
          <p:cNvSpPr/>
          <p:nvPr/>
        </p:nvSpPr>
        <p:spPr bwMode="auto">
          <a:xfrm>
            <a:off x="8715375" y="5720220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896" name="RECTANGLE46896"/>
          <p:cNvSpPr/>
          <p:nvPr/>
        </p:nvSpPr>
        <p:spPr bwMode="auto">
          <a:xfrm>
            <a:off x="8809901" y="5767210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1 269</a:t>
            </a:r>
            <a:endParaRPr/>
          </a:p>
        </p:txBody>
      </p:sp>
      <p:sp>
        <p:nvSpPr>
          <p:cNvPr id="46899" name="RECTANGLE46899"/>
          <p:cNvSpPr/>
          <p:nvPr/>
        </p:nvSpPr>
        <p:spPr bwMode="auto">
          <a:xfrm>
            <a:off x="9236075" y="5720220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900" name="RECTANGLE46900"/>
          <p:cNvSpPr/>
          <p:nvPr/>
        </p:nvSpPr>
        <p:spPr bwMode="auto">
          <a:xfrm>
            <a:off x="9550273" y="576721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903" name="RECTANGLE46903"/>
          <p:cNvSpPr/>
          <p:nvPr/>
        </p:nvSpPr>
        <p:spPr bwMode="auto">
          <a:xfrm>
            <a:off x="9756775" y="5720220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6904" name="RECTANGLE46904"/>
          <p:cNvSpPr/>
          <p:nvPr/>
        </p:nvSpPr>
        <p:spPr bwMode="auto">
          <a:xfrm>
            <a:off x="9926993" y="5767210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907" name="RECTANGLE46907"/>
          <p:cNvSpPr/>
          <p:nvPr/>
        </p:nvSpPr>
        <p:spPr bwMode="auto">
          <a:xfrm>
            <a:off x="384365" y="5941924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38</a:t>
            </a:r>
            <a:endParaRPr/>
          </a:p>
        </p:txBody>
      </p:sp>
      <p:sp>
        <p:nvSpPr>
          <p:cNvPr id="46910" name="RECTANGLE46910"/>
          <p:cNvSpPr/>
          <p:nvPr/>
        </p:nvSpPr>
        <p:spPr bwMode="auto">
          <a:xfrm>
            <a:off x="707517" y="5941924"/>
            <a:ext cx="61313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MADRID (ES)</a:t>
            </a:r>
            <a:endParaRPr/>
          </a:p>
        </p:txBody>
      </p:sp>
      <p:sp>
        <p:nvSpPr>
          <p:cNvPr id="46913" name="RECTANGLE46913"/>
          <p:cNvSpPr/>
          <p:nvPr/>
        </p:nvSpPr>
        <p:spPr bwMode="auto">
          <a:xfrm>
            <a:off x="707517" y="6049963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6916" name="RECTANGLE46916"/>
          <p:cNvSpPr/>
          <p:nvPr/>
        </p:nvSpPr>
        <p:spPr bwMode="auto">
          <a:xfrm>
            <a:off x="1809242" y="5951449"/>
            <a:ext cx="81360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EUROPA</a:t>
            </a:r>
            <a:endParaRPr/>
          </a:p>
        </p:txBody>
      </p:sp>
      <p:sp>
        <p:nvSpPr>
          <p:cNvPr id="46919" name="RECTANGLE46919"/>
          <p:cNvSpPr/>
          <p:nvPr/>
        </p:nvSpPr>
        <p:spPr bwMode="auto">
          <a:xfrm>
            <a:off x="3519488" y="595144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259</a:t>
            </a:r>
            <a:endParaRPr/>
          </a:p>
        </p:txBody>
      </p:sp>
      <p:sp>
        <p:nvSpPr>
          <p:cNvPr id="46922" name="RECTANGLE46922"/>
          <p:cNvSpPr/>
          <p:nvPr/>
        </p:nvSpPr>
        <p:spPr bwMode="auto">
          <a:xfrm>
            <a:off x="4457891" y="595144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925" name="RECTANGLE46925"/>
          <p:cNvSpPr/>
          <p:nvPr/>
        </p:nvSpPr>
        <p:spPr bwMode="auto">
          <a:xfrm>
            <a:off x="4884331" y="595144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928" name="RECTANGLE46928"/>
          <p:cNvSpPr/>
          <p:nvPr/>
        </p:nvSpPr>
        <p:spPr bwMode="auto">
          <a:xfrm>
            <a:off x="5784634" y="595144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931" name="RECTANGLE46931"/>
          <p:cNvSpPr/>
          <p:nvPr/>
        </p:nvSpPr>
        <p:spPr bwMode="auto">
          <a:xfrm>
            <a:off x="6527991" y="595144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6934" name="RECTANGLE46934"/>
          <p:cNvSpPr/>
          <p:nvPr/>
        </p:nvSpPr>
        <p:spPr bwMode="auto">
          <a:xfrm>
            <a:off x="7175691" y="595144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937" name="RECTANGLE46937"/>
          <p:cNvSpPr/>
          <p:nvPr/>
        </p:nvSpPr>
        <p:spPr bwMode="auto">
          <a:xfrm>
            <a:off x="7614831" y="595144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940" name="RECTANGLE46940"/>
          <p:cNvSpPr/>
          <p:nvPr/>
        </p:nvSpPr>
        <p:spPr bwMode="auto">
          <a:xfrm>
            <a:off x="8426234" y="595144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943" name="RECTANGLE46943"/>
          <p:cNvSpPr/>
          <p:nvPr/>
        </p:nvSpPr>
        <p:spPr bwMode="auto">
          <a:xfrm>
            <a:off x="8929688" y="595144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259</a:t>
            </a:r>
            <a:endParaRPr/>
          </a:p>
        </p:txBody>
      </p:sp>
      <p:sp>
        <p:nvSpPr>
          <p:cNvPr id="46946" name="RECTANGLE46946"/>
          <p:cNvSpPr/>
          <p:nvPr/>
        </p:nvSpPr>
        <p:spPr bwMode="auto">
          <a:xfrm>
            <a:off x="9563291" y="595144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949" name="RECTANGLE46949"/>
          <p:cNvSpPr/>
          <p:nvPr/>
        </p:nvSpPr>
        <p:spPr bwMode="auto">
          <a:xfrm>
            <a:off x="9989731" y="595144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952" name="RECTANGLE46952"/>
          <p:cNvSpPr/>
          <p:nvPr/>
        </p:nvSpPr>
        <p:spPr bwMode="auto">
          <a:xfrm>
            <a:off x="1809242" y="6094413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6955" name="RECTANGLE46955"/>
          <p:cNvSpPr/>
          <p:nvPr/>
        </p:nvSpPr>
        <p:spPr bwMode="auto">
          <a:xfrm>
            <a:off x="3519488" y="609441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745</a:t>
            </a:r>
            <a:endParaRPr/>
          </a:p>
        </p:txBody>
      </p:sp>
      <p:sp>
        <p:nvSpPr>
          <p:cNvPr id="46958" name="RECTANGLE46958"/>
          <p:cNvSpPr/>
          <p:nvPr/>
        </p:nvSpPr>
        <p:spPr bwMode="auto">
          <a:xfrm>
            <a:off x="4457891" y="609441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961" name="RECTANGLE46961"/>
          <p:cNvSpPr/>
          <p:nvPr/>
        </p:nvSpPr>
        <p:spPr bwMode="auto">
          <a:xfrm>
            <a:off x="4884331" y="609441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964" name="RECTANGLE46964"/>
          <p:cNvSpPr/>
          <p:nvPr/>
        </p:nvSpPr>
        <p:spPr bwMode="auto">
          <a:xfrm>
            <a:off x="5784634" y="609441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6967" name="RECTANGLE46967"/>
          <p:cNvSpPr/>
          <p:nvPr/>
        </p:nvSpPr>
        <p:spPr bwMode="auto">
          <a:xfrm>
            <a:off x="6527991" y="609441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6970" name="RECTANGLE46970"/>
          <p:cNvSpPr/>
          <p:nvPr/>
        </p:nvSpPr>
        <p:spPr bwMode="auto">
          <a:xfrm>
            <a:off x="7175691" y="609441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973" name="RECTANGLE46973"/>
          <p:cNvSpPr/>
          <p:nvPr/>
        </p:nvSpPr>
        <p:spPr bwMode="auto">
          <a:xfrm>
            <a:off x="7614831" y="609441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976" name="RECTANGLE46976"/>
          <p:cNvSpPr/>
          <p:nvPr/>
        </p:nvSpPr>
        <p:spPr bwMode="auto">
          <a:xfrm>
            <a:off x="8426234" y="609441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6979" name="RECTANGLE46979"/>
          <p:cNvSpPr/>
          <p:nvPr/>
        </p:nvSpPr>
        <p:spPr bwMode="auto">
          <a:xfrm>
            <a:off x="8929688" y="609441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248</a:t>
            </a:r>
            <a:endParaRPr/>
          </a:p>
        </p:txBody>
      </p:sp>
      <p:sp>
        <p:nvSpPr>
          <p:cNvPr id="46982" name="RECTANGLE46982"/>
          <p:cNvSpPr/>
          <p:nvPr/>
        </p:nvSpPr>
        <p:spPr bwMode="auto">
          <a:xfrm>
            <a:off x="9563291" y="609441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985" name="RECTANGLE46985"/>
          <p:cNvSpPr/>
          <p:nvPr/>
        </p:nvSpPr>
        <p:spPr bwMode="auto">
          <a:xfrm>
            <a:off x="9989731" y="609441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6988" name="RECTANGLE46988"/>
          <p:cNvSpPr/>
          <p:nvPr/>
        </p:nvSpPr>
        <p:spPr bwMode="auto">
          <a:xfrm>
            <a:off x="1809242" y="6237376"/>
            <a:ext cx="56957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IBERIA</a:t>
            </a:r>
            <a:endParaRPr/>
          </a:p>
        </p:txBody>
      </p:sp>
      <p:sp>
        <p:nvSpPr>
          <p:cNvPr id="46991" name="RECTANGLE46991"/>
          <p:cNvSpPr/>
          <p:nvPr/>
        </p:nvSpPr>
        <p:spPr bwMode="auto">
          <a:xfrm>
            <a:off x="3519488" y="623737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216</a:t>
            </a:r>
            <a:endParaRPr/>
          </a:p>
        </p:txBody>
      </p:sp>
      <p:sp>
        <p:nvSpPr>
          <p:cNvPr id="46994" name="RECTANGLE46994"/>
          <p:cNvSpPr/>
          <p:nvPr/>
        </p:nvSpPr>
        <p:spPr bwMode="auto">
          <a:xfrm>
            <a:off x="4457891" y="623737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6997" name="RECTANGLE46997"/>
          <p:cNvSpPr/>
          <p:nvPr/>
        </p:nvSpPr>
        <p:spPr bwMode="auto">
          <a:xfrm>
            <a:off x="4884331" y="6237376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000" name="RECTANGLE47000"/>
          <p:cNvSpPr/>
          <p:nvPr/>
        </p:nvSpPr>
        <p:spPr bwMode="auto">
          <a:xfrm>
            <a:off x="5784634" y="623737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003" name="RECTANGLE47003"/>
          <p:cNvSpPr/>
          <p:nvPr/>
        </p:nvSpPr>
        <p:spPr bwMode="auto">
          <a:xfrm>
            <a:off x="6527991" y="623737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7006" name="RECTANGLE47006"/>
          <p:cNvSpPr/>
          <p:nvPr/>
        </p:nvSpPr>
        <p:spPr bwMode="auto">
          <a:xfrm>
            <a:off x="7175691" y="623737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009" name="RECTANGLE47009"/>
          <p:cNvSpPr/>
          <p:nvPr/>
        </p:nvSpPr>
        <p:spPr bwMode="auto">
          <a:xfrm>
            <a:off x="7614831" y="6237376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012" name="RECTANGLE47012"/>
          <p:cNvSpPr/>
          <p:nvPr/>
        </p:nvSpPr>
        <p:spPr bwMode="auto">
          <a:xfrm>
            <a:off x="8426234" y="623737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015" name="RECTANGLE47015"/>
          <p:cNvSpPr/>
          <p:nvPr/>
        </p:nvSpPr>
        <p:spPr bwMode="auto">
          <a:xfrm>
            <a:off x="8929688" y="623737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216</a:t>
            </a:r>
            <a:endParaRPr/>
          </a:p>
        </p:txBody>
      </p:sp>
      <p:sp>
        <p:nvSpPr>
          <p:cNvPr id="47018" name="RECTANGLE47018"/>
          <p:cNvSpPr/>
          <p:nvPr/>
        </p:nvSpPr>
        <p:spPr bwMode="auto">
          <a:xfrm>
            <a:off x="9563291" y="623737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021" name="RECTANGLE47021"/>
          <p:cNvSpPr/>
          <p:nvPr/>
        </p:nvSpPr>
        <p:spPr bwMode="auto">
          <a:xfrm>
            <a:off x="9989731" y="6237376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024" name="RECTANGLE47024"/>
          <p:cNvSpPr/>
          <p:nvPr/>
        </p:nvSpPr>
        <p:spPr bwMode="auto">
          <a:xfrm>
            <a:off x="1730375" y="6349225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025" name="RECTANGLE47025"/>
          <p:cNvSpPr/>
          <p:nvPr/>
        </p:nvSpPr>
        <p:spPr bwMode="auto">
          <a:xfrm>
            <a:off x="2342794" y="6408915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7028" name="RECTANGLE47028"/>
          <p:cNvSpPr/>
          <p:nvPr/>
        </p:nvSpPr>
        <p:spPr bwMode="auto">
          <a:xfrm>
            <a:off x="3000375" y="6349225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029" name="RECTANGLE47029"/>
          <p:cNvSpPr/>
          <p:nvPr/>
        </p:nvSpPr>
        <p:spPr bwMode="auto">
          <a:xfrm>
            <a:off x="3399701" y="639621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1 221</a:t>
            </a:r>
            <a:endParaRPr/>
          </a:p>
        </p:txBody>
      </p:sp>
      <p:sp>
        <p:nvSpPr>
          <p:cNvPr id="47032" name="RECTANGLE47032"/>
          <p:cNvSpPr/>
          <p:nvPr/>
        </p:nvSpPr>
        <p:spPr bwMode="auto">
          <a:xfrm>
            <a:off x="3825875" y="6349225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033" name="RECTANGLE47033"/>
          <p:cNvSpPr/>
          <p:nvPr/>
        </p:nvSpPr>
        <p:spPr bwMode="auto">
          <a:xfrm>
            <a:off x="4444873" y="6396215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036" name="RECTANGLE47036"/>
          <p:cNvSpPr/>
          <p:nvPr/>
        </p:nvSpPr>
        <p:spPr bwMode="auto">
          <a:xfrm>
            <a:off x="4651375" y="6349225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037" name="RECTANGLE47037"/>
          <p:cNvSpPr/>
          <p:nvPr/>
        </p:nvSpPr>
        <p:spPr bwMode="auto">
          <a:xfrm>
            <a:off x="4840643" y="6396215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040" name="RECTANGLE47040"/>
          <p:cNvSpPr/>
          <p:nvPr/>
        </p:nvSpPr>
        <p:spPr bwMode="auto">
          <a:xfrm>
            <a:off x="5286375" y="6349225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041" name="RECTANGLE47041"/>
          <p:cNvSpPr/>
          <p:nvPr/>
        </p:nvSpPr>
        <p:spPr bwMode="auto">
          <a:xfrm>
            <a:off x="5754281" y="639621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7044" name="RECTANGLE47044"/>
          <p:cNvSpPr/>
          <p:nvPr/>
        </p:nvSpPr>
        <p:spPr bwMode="auto">
          <a:xfrm>
            <a:off x="6073775" y="634922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045" name="RECTANGLE47045"/>
          <p:cNvSpPr/>
          <p:nvPr/>
        </p:nvSpPr>
        <p:spPr bwMode="auto">
          <a:xfrm>
            <a:off x="6514973" y="6396215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7048" name="RECTANGLE47048"/>
          <p:cNvSpPr/>
          <p:nvPr/>
        </p:nvSpPr>
        <p:spPr bwMode="auto">
          <a:xfrm>
            <a:off x="6721475" y="634922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049" name="RECTANGLE47049"/>
          <p:cNvSpPr/>
          <p:nvPr/>
        </p:nvSpPr>
        <p:spPr bwMode="auto">
          <a:xfrm>
            <a:off x="7162673" y="6396215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052" name="RECTANGLE47052"/>
          <p:cNvSpPr/>
          <p:nvPr/>
        </p:nvSpPr>
        <p:spPr bwMode="auto">
          <a:xfrm>
            <a:off x="7369175" y="634922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053" name="RECTANGLE47053"/>
          <p:cNvSpPr/>
          <p:nvPr/>
        </p:nvSpPr>
        <p:spPr bwMode="auto">
          <a:xfrm>
            <a:off x="7571143" y="6396215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056" name="RECTANGLE47056"/>
          <p:cNvSpPr/>
          <p:nvPr/>
        </p:nvSpPr>
        <p:spPr bwMode="auto">
          <a:xfrm>
            <a:off x="8016875" y="6349225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057" name="RECTANGLE47057"/>
          <p:cNvSpPr/>
          <p:nvPr/>
        </p:nvSpPr>
        <p:spPr bwMode="auto">
          <a:xfrm>
            <a:off x="8395881" y="639621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7060" name="RECTANGLE47060"/>
          <p:cNvSpPr/>
          <p:nvPr/>
        </p:nvSpPr>
        <p:spPr bwMode="auto">
          <a:xfrm>
            <a:off x="8715375" y="6349225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061" name="RECTANGLE47061"/>
          <p:cNvSpPr/>
          <p:nvPr/>
        </p:nvSpPr>
        <p:spPr bwMode="auto">
          <a:xfrm>
            <a:off x="8903335" y="6396215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244</a:t>
            </a:r>
            <a:endParaRPr/>
          </a:p>
        </p:txBody>
      </p:sp>
      <p:sp>
        <p:nvSpPr>
          <p:cNvPr id="47064" name="RECTANGLE47064"/>
          <p:cNvSpPr/>
          <p:nvPr/>
        </p:nvSpPr>
        <p:spPr bwMode="auto">
          <a:xfrm>
            <a:off x="9236075" y="6349225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065" name="RECTANGLE47065"/>
          <p:cNvSpPr/>
          <p:nvPr/>
        </p:nvSpPr>
        <p:spPr bwMode="auto">
          <a:xfrm>
            <a:off x="9550273" y="6396215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068" name="RECTANGLE47068"/>
          <p:cNvSpPr/>
          <p:nvPr/>
        </p:nvSpPr>
        <p:spPr bwMode="auto">
          <a:xfrm>
            <a:off x="9756775" y="6349225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069" name="RECTANGLE47069"/>
          <p:cNvSpPr/>
          <p:nvPr/>
        </p:nvSpPr>
        <p:spPr bwMode="auto">
          <a:xfrm>
            <a:off x="9926993" y="6396215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072" name="RECTANGLE47072"/>
          <p:cNvSpPr/>
          <p:nvPr/>
        </p:nvSpPr>
        <p:spPr bwMode="auto">
          <a:xfrm>
            <a:off x="384365" y="6570929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</a:t>
            </a:r>
            <a:endParaRPr/>
          </a:p>
        </p:txBody>
      </p:sp>
      <p:sp>
        <p:nvSpPr>
          <p:cNvPr id="47075" name="RECTANGLE47075"/>
          <p:cNvSpPr/>
          <p:nvPr/>
        </p:nvSpPr>
        <p:spPr bwMode="auto">
          <a:xfrm>
            <a:off x="707517" y="6570929"/>
            <a:ext cx="5116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</a:t>
            </a:r>
            <a:endParaRPr/>
          </a:p>
        </p:txBody>
      </p:sp>
      <p:sp>
        <p:nvSpPr>
          <p:cNvPr id="47078" name="RECTANGLE47078"/>
          <p:cNvSpPr/>
          <p:nvPr/>
        </p:nvSpPr>
        <p:spPr bwMode="auto">
          <a:xfrm>
            <a:off x="707517" y="6678968"/>
            <a:ext cx="81137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SALVADOR (BR)</a:t>
            </a:r>
            <a:endParaRPr/>
          </a:p>
        </p:txBody>
      </p:sp>
      <p:sp>
        <p:nvSpPr>
          <p:cNvPr id="47081" name="RECTANGLE47081"/>
          <p:cNvSpPr/>
          <p:nvPr/>
        </p:nvSpPr>
        <p:spPr bwMode="auto">
          <a:xfrm>
            <a:off x="1809242" y="6580454"/>
            <a:ext cx="9397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TAP PORTUGAL</a:t>
            </a:r>
            <a:endParaRPr/>
          </a:p>
        </p:txBody>
      </p:sp>
      <p:sp>
        <p:nvSpPr>
          <p:cNvPr id="47084" name="RECTANGLE47084"/>
          <p:cNvSpPr/>
          <p:nvPr/>
        </p:nvSpPr>
        <p:spPr bwMode="auto">
          <a:xfrm>
            <a:off x="3431832" y="6580454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1 162</a:t>
            </a:r>
            <a:endParaRPr/>
          </a:p>
        </p:txBody>
      </p:sp>
      <p:sp>
        <p:nvSpPr>
          <p:cNvPr id="47087" name="RECTANGLE47087"/>
          <p:cNvSpPr/>
          <p:nvPr/>
        </p:nvSpPr>
        <p:spPr bwMode="auto">
          <a:xfrm>
            <a:off x="4457891" y="658045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090" name="RECTANGLE47090"/>
          <p:cNvSpPr/>
          <p:nvPr/>
        </p:nvSpPr>
        <p:spPr bwMode="auto">
          <a:xfrm>
            <a:off x="4884331" y="6580454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093" name="RECTANGLE47093"/>
          <p:cNvSpPr/>
          <p:nvPr/>
        </p:nvSpPr>
        <p:spPr bwMode="auto">
          <a:xfrm>
            <a:off x="5784634" y="658045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7096" name="RECTANGLE47096"/>
          <p:cNvSpPr/>
          <p:nvPr/>
        </p:nvSpPr>
        <p:spPr bwMode="auto">
          <a:xfrm>
            <a:off x="6527991" y="658045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7099" name="RECTANGLE47099"/>
          <p:cNvSpPr/>
          <p:nvPr/>
        </p:nvSpPr>
        <p:spPr bwMode="auto">
          <a:xfrm>
            <a:off x="7175691" y="658045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102" name="RECTANGLE47102"/>
          <p:cNvSpPr/>
          <p:nvPr/>
        </p:nvSpPr>
        <p:spPr bwMode="auto">
          <a:xfrm>
            <a:off x="7614831" y="6580454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105" name="RECTANGLE47105"/>
          <p:cNvSpPr/>
          <p:nvPr/>
        </p:nvSpPr>
        <p:spPr bwMode="auto">
          <a:xfrm>
            <a:off x="8426234" y="658045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7108" name="RECTANGLE47108"/>
          <p:cNvSpPr/>
          <p:nvPr/>
        </p:nvSpPr>
        <p:spPr bwMode="auto">
          <a:xfrm>
            <a:off x="8929688" y="6580454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581</a:t>
            </a:r>
            <a:endParaRPr/>
          </a:p>
        </p:txBody>
      </p:sp>
      <p:sp>
        <p:nvSpPr>
          <p:cNvPr id="47111" name="RECTANGLE47111"/>
          <p:cNvSpPr/>
          <p:nvPr/>
        </p:nvSpPr>
        <p:spPr bwMode="auto">
          <a:xfrm>
            <a:off x="9563291" y="658045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114" name="RECTANGLE47114"/>
          <p:cNvSpPr/>
          <p:nvPr/>
        </p:nvSpPr>
        <p:spPr bwMode="auto">
          <a:xfrm>
            <a:off x="9989731" y="6580454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117" name="RECTANGLE47117"/>
          <p:cNvSpPr/>
          <p:nvPr/>
        </p:nvSpPr>
        <p:spPr bwMode="auto">
          <a:xfrm>
            <a:off x="1730375" y="6692303"/>
            <a:ext cx="12700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18" name="RECTANGLE47118"/>
          <p:cNvSpPr/>
          <p:nvPr/>
        </p:nvSpPr>
        <p:spPr bwMode="auto">
          <a:xfrm>
            <a:off x="2342794" y="6751993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7121" name="RECTANGLE47121"/>
          <p:cNvSpPr/>
          <p:nvPr/>
        </p:nvSpPr>
        <p:spPr bwMode="auto">
          <a:xfrm>
            <a:off x="3000375" y="6692303"/>
            <a:ext cx="8255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22" name="RECTANGLE47122"/>
          <p:cNvSpPr/>
          <p:nvPr/>
        </p:nvSpPr>
        <p:spPr bwMode="auto">
          <a:xfrm>
            <a:off x="3399701" y="6739293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1 162</a:t>
            </a:r>
            <a:endParaRPr/>
          </a:p>
        </p:txBody>
      </p:sp>
      <p:sp>
        <p:nvSpPr>
          <p:cNvPr id="47125" name="RECTANGLE47125"/>
          <p:cNvSpPr/>
          <p:nvPr/>
        </p:nvSpPr>
        <p:spPr bwMode="auto">
          <a:xfrm>
            <a:off x="3825875" y="6692303"/>
            <a:ext cx="8255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26" name="RECTANGLE47126"/>
          <p:cNvSpPr/>
          <p:nvPr/>
        </p:nvSpPr>
        <p:spPr bwMode="auto">
          <a:xfrm>
            <a:off x="4444873" y="6739293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129" name="RECTANGLE47129"/>
          <p:cNvSpPr/>
          <p:nvPr/>
        </p:nvSpPr>
        <p:spPr bwMode="auto">
          <a:xfrm>
            <a:off x="4651375" y="6692303"/>
            <a:ext cx="6350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30" name="RECTANGLE47130"/>
          <p:cNvSpPr/>
          <p:nvPr/>
        </p:nvSpPr>
        <p:spPr bwMode="auto">
          <a:xfrm>
            <a:off x="4840643" y="6739293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133" name="RECTANGLE47133"/>
          <p:cNvSpPr/>
          <p:nvPr/>
        </p:nvSpPr>
        <p:spPr bwMode="auto">
          <a:xfrm>
            <a:off x="5286375" y="6692303"/>
            <a:ext cx="7874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34" name="RECTANGLE47134"/>
          <p:cNvSpPr/>
          <p:nvPr/>
        </p:nvSpPr>
        <p:spPr bwMode="auto">
          <a:xfrm>
            <a:off x="5754281" y="6739293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7137" name="RECTANGLE47137"/>
          <p:cNvSpPr/>
          <p:nvPr/>
        </p:nvSpPr>
        <p:spPr bwMode="auto">
          <a:xfrm>
            <a:off x="6073775" y="6692303"/>
            <a:ext cx="647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38" name="RECTANGLE47138"/>
          <p:cNvSpPr/>
          <p:nvPr/>
        </p:nvSpPr>
        <p:spPr bwMode="auto">
          <a:xfrm>
            <a:off x="6514973" y="6739293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7141" name="RECTANGLE47141"/>
          <p:cNvSpPr/>
          <p:nvPr/>
        </p:nvSpPr>
        <p:spPr bwMode="auto">
          <a:xfrm>
            <a:off x="6721475" y="6692303"/>
            <a:ext cx="647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42" name="RECTANGLE47142"/>
          <p:cNvSpPr/>
          <p:nvPr/>
        </p:nvSpPr>
        <p:spPr bwMode="auto">
          <a:xfrm>
            <a:off x="7162673" y="6739293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145" name="RECTANGLE47145"/>
          <p:cNvSpPr/>
          <p:nvPr/>
        </p:nvSpPr>
        <p:spPr bwMode="auto">
          <a:xfrm>
            <a:off x="7369175" y="6692303"/>
            <a:ext cx="647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46" name="RECTANGLE47146"/>
          <p:cNvSpPr/>
          <p:nvPr/>
        </p:nvSpPr>
        <p:spPr bwMode="auto">
          <a:xfrm>
            <a:off x="7571143" y="6739293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149" name="RECTANGLE47149"/>
          <p:cNvSpPr/>
          <p:nvPr/>
        </p:nvSpPr>
        <p:spPr bwMode="auto">
          <a:xfrm>
            <a:off x="8016875" y="6692303"/>
            <a:ext cx="6985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50" name="RECTANGLE47150"/>
          <p:cNvSpPr/>
          <p:nvPr/>
        </p:nvSpPr>
        <p:spPr bwMode="auto">
          <a:xfrm>
            <a:off x="8395881" y="6739293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7153" name="RECTANGLE47153"/>
          <p:cNvSpPr/>
          <p:nvPr/>
        </p:nvSpPr>
        <p:spPr bwMode="auto">
          <a:xfrm>
            <a:off x="8715375" y="6692303"/>
            <a:ext cx="520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54" name="RECTANGLE47154"/>
          <p:cNvSpPr/>
          <p:nvPr/>
        </p:nvSpPr>
        <p:spPr bwMode="auto">
          <a:xfrm>
            <a:off x="8903335" y="6739293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581</a:t>
            </a:r>
            <a:endParaRPr/>
          </a:p>
        </p:txBody>
      </p:sp>
      <p:sp>
        <p:nvSpPr>
          <p:cNvPr id="47157" name="RECTANGLE47157"/>
          <p:cNvSpPr/>
          <p:nvPr/>
        </p:nvSpPr>
        <p:spPr bwMode="auto">
          <a:xfrm>
            <a:off x="9236075" y="6692303"/>
            <a:ext cx="520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58" name="RECTANGLE47158"/>
          <p:cNvSpPr/>
          <p:nvPr/>
        </p:nvSpPr>
        <p:spPr bwMode="auto">
          <a:xfrm>
            <a:off x="9550273" y="6739293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161" name="RECTANGLE47161"/>
          <p:cNvSpPr/>
          <p:nvPr/>
        </p:nvSpPr>
        <p:spPr bwMode="auto">
          <a:xfrm>
            <a:off x="9756775" y="6692303"/>
            <a:ext cx="6350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62" name="RECTANGLE47162"/>
          <p:cNvSpPr/>
          <p:nvPr/>
        </p:nvSpPr>
        <p:spPr bwMode="auto">
          <a:xfrm>
            <a:off x="9926993" y="6739293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165" name="LINE47165"/>
          <p:cNvSpPr/>
          <p:nvPr/>
        </p:nvSpPr>
        <p:spPr bwMode="auto">
          <a:xfrm flipH="1">
            <a:off x="97663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66" name="LINE47166"/>
          <p:cNvSpPr/>
          <p:nvPr/>
        </p:nvSpPr>
        <p:spPr bwMode="auto">
          <a:xfrm flipH="1">
            <a:off x="9766300" y="22448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67" name="LINE47167"/>
          <p:cNvSpPr/>
          <p:nvPr/>
        </p:nvSpPr>
        <p:spPr bwMode="auto">
          <a:xfrm flipH="1">
            <a:off x="9766300" y="25878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68" name="LINE47168"/>
          <p:cNvSpPr/>
          <p:nvPr/>
        </p:nvSpPr>
        <p:spPr bwMode="auto">
          <a:xfrm flipH="1">
            <a:off x="9766300" y="2930970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69" name="LINE47169"/>
          <p:cNvSpPr/>
          <p:nvPr/>
        </p:nvSpPr>
        <p:spPr bwMode="auto">
          <a:xfrm flipH="1">
            <a:off x="9766300" y="32900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70" name="LINE47170"/>
          <p:cNvSpPr/>
          <p:nvPr/>
        </p:nvSpPr>
        <p:spPr bwMode="auto">
          <a:xfrm flipH="1">
            <a:off x="9766300" y="36330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71" name="LINE47171"/>
          <p:cNvSpPr/>
          <p:nvPr/>
        </p:nvSpPr>
        <p:spPr bwMode="auto">
          <a:xfrm flipH="1">
            <a:off x="9766300" y="42620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72" name="LINE47172"/>
          <p:cNvSpPr/>
          <p:nvPr/>
        </p:nvSpPr>
        <p:spPr bwMode="auto">
          <a:xfrm flipH="1">
            <a:off x="9766300" y="489110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73" name="LINE47173"/>
          <p:cNvSpPr/>
          <p:nvPr/>
        </p:nvSpPr>
        <p:spPr bwMode="auto">
          <a:xfrm flipH="1">
            <a:off x="9766300" y="537714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74" name="LINE47174"/>
          <p:cNvSpPr/>
          <p:nvPr/>
        </p:nvSpPr>
        <p:spPr bwMode="auto">
          <a:xfrm flipH="1">
            <a:off x="9766300" y="57202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75" name="LINE47175"/>
          <p:cNvSpPr/>
          <p:nvPr/>
        </p:nvSpPr>
        <p:spPr bwMode="auto">
          <a:xfrm flipH="1">
            <a:off x="9766300" y="63492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76" name="LINE47176"/>
          <p:cNvSpPr/>
          <p:nvPr/>
        </p:nvSpPr>
        <p:spPr bwMode="auto">
          <a:xfrm flipH="1">
            <a:off x="9766300" y="66923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77" name="LINE47177"/>
          <p:cNvSpPr/>
          <p:nvPr/>
        </p:nvSpPr>
        <p:spPr bwMode="auto">
          <a:xfrm flipH="1">
            <a:off x="73787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78" name="LINE47178"/>
          <p:cNvSpPr/>
          <p:nvPr/>
        </p:nvSpPr>
        <p:spPr bwMode="auto">
          <a:xfrm flipH="1">
            <a:off x="7378700" y="22448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79" name="LINE47179"/>
          <p:cNvSpPr/>
          <p:nvPr/>
        </p:nvSpPr>
        <p:spPr bwMode="auto">
          <a:xfrm flipH="1">
            <a:off x="7378700" y="25878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80" name="LINE47180"/>
          <p:cNvSpPr/>
          <p:nvPr/>
        </p:nvSpPr>
        <p:spPr bwMode="auto">
          <a:xfrm flipH="1">
            <a:off x="7378700" y="2930970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81" name="LINE47181"/>
          <p:cNvSpPr/>
          <p:nvPr/>
        </p:nvSpPr>
        <p:spPr bwMode="auto">
          <a:xfrm flipH="1">
            <a:off x="7378700" y="32900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82" name="LINE47182"/>
          <p:cNvSpPr/>
          <p:nvPr/>
        </p:nvSpPr>
        <p:spPr bwMode="auto">
          <a:xfrm flipH="1">
            <a:off x="7378700" y="36330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83" name="LINE47183"/>
          <p:cNvSpPr/>
          <p:nvPr/>
        </p:nvSpPr>
        <p:spPr bwMode="auto">
          <a:xfrm flipH="1">
            <a:off x="7378700" y="42620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84" name="LINE47184"/>
          <p:cNvSpPr/>
          <p:nvPr/>
        </p:nvSpPr>
        <p:spPr bwMode="auto">
          <a:xfrm flipH="1">
            <a:off x="7378700" y="489110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85" name="LINE47185"/>
          <p:cNvSpPr/>
          <p:nvPr/>
        </p:nvSpPr>
        <p:spPr bwMode="auto">
          <a:xfrm flipH="1">
            <a:off x="7378700" y="537714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86" name="LINE47186"/>
          <p:cNvSpPr/>
          <p:nvPr/>
        </p:nvSpPr>
        <p:spPr bwMode="auto">
          <a:xfrm flipH="1">
            <a:off x="7378700" y="57202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87" name="LINE47187"/>
          <p:cNvSpPr/>
          <p:nvPr/>
        </p:nvSpPr>
        <p:spPr bwMode="auto">
          <a:xfrm flipH="1">
            <a:off x="7378700" y="63492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88" name="LINE47188"/>
          <p:cNvSpPr/>
          <p:nvPr/>
        </p:nvSpPr>
        <p:spPr bwMode="auto">
          <a:xfrm flipH="1">
            <a:off x="7378700" y="66923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89" name="LINE47189"/>
          <p:cNvSpPr/>
          <p:nvPr/>
        </p:nvSpPr>
        <p:spPr bwMode="auto">
          <a:xfrm flipH="1">
            <a:off x="92456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90" name="LINE47190"/>
          <p:cNvSpPr/>
          <p:nvPr/>
        </p:nvSpPr>
        <p:spPr bwMode="auto">
          <a:xfrm flipH="1">
            <a:off x="9245600" y="22448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91" name="LINE47191"/>
          <p:cNvSpPr/>
          <p:nvPr/>
        </p:nvSpPr>
        <p:spPr bwMode="auto">
          <a:xfrm flipH="1">
            <a:off x="9245600" y="25878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92" name="LINE47192"/>
          <p:cNvSpPr/>
          <p:nvPr/>
        </p:nvSpPr>
        <p:spPr bwMode="auto">
          <a:xfrm flipH="1">
            <a:off x="9245600" y="2930970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93" name="LINE47193"/>
          <p:cNvSpPr/>
          <p:nvPr/>
        </p:nvSpPr>
        <p:spPr bwMode="auto">
          <a:xfrm flipH="1">
            <a:off x="9245600" y="32900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94" name="LINE47194"/>
          <p:cNvSpPr/>
          <p:nvPr/>
        </p:nvSpPr>
        <p:spPr bwMode="auto">
          <a:xfrm flipH="1">
            <a:off x="9245600" y="36330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95" name="LINE47195"/>
          <p:cNvSpPr/>
          <p:nvPr/>
        </p:nvSpPr>
        <p:spPr bwMode="auto">
          <a:xfrm flipH="1">
            <a:off x="9245600" y="42620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96" name="LINE47196"/>
          <p:cNvSpPr/>
          <p:nvPr/>
        </p:nvSpPr>
        <p:spPr bwMode="auto">
          <a:xfrm flipH="1">
            <a:off x="9245600" y="489110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97" name="LINE47197"/>
          <p:cNvSpPr/>
          <p:nvPr/>
        </p:nvSpPr>
        <p:spPr bwMode="auto">
          <a:xfrm flipH="1">
            <a:off x="9245600" y="537714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98" name="LINE47198"/>
          <p:cNvSpPr/>
          <p:nvPr/>
        </p:nvSpPr>
        <p:spPr bwMode="auto">
          <a:xfrm flipH="1">
            <a:off x="9245600" y="57202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199" name="LINE47199"/>
          <p:cNvSpPr/>
          <p:nvPr/>
        </p:nvSpPr>
        <p:spPr bwMode="auto">
          <a:xfrm flipH="1">
            <a:off x="9245600" y="63492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00" name="LINE47200"/>
          <p:cNvSpPr/>
          <p:nvPr/>
        </p:nvSpPr>
        <p:spPr bwMode="auto">
          <a:xfrm flipH="1">
            <a:off x="9245600" y="66923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01" name="LINE47201"/>
          <p:cNvSpPr/>
          <p:nvPr/>
        </p:nvSpPr>
        <p:spPr bwMode="auto">
          <a:xfrm flipH="1">
            <a:off x="30099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02" name="LINE47202"/>
          <p:cNvSpPr/>
          <p:nvPr/>
        </p:nvSpPr>
        <p:spPr bwMode="auto">
          <a:xfrm flipH="1">
            <a:off x="3009900" y="22448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03" name="LINE47203"/>
          <p:cNvSpPr/>
          <p:nvPr/>
        </p:nvSpPr>
        <p:spPr bwMode="auto">
          <a:xfrm flipH="1">
            <a:off x="3009900" y="25878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04" name="LINE47204"/>
          <p:cNvSpPr/>
          <p:nvPr/>
        </p:nvSpPr>
        <p:spPr bwMode="auto">
          <a:xfrm flipH="1">
            <a:off x="3009900" y="2930970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05" name="LINE47205"/>
          <p:cNvSpPr/>
          <p:nvPr/>
        </p:nvSpPr>
        <p:spPr bwMode="auto">
          <a:xfrm flipH="1">
            <a:off x="3009900" y="32900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06" name="LINE47206"/>
          <p:cNvSpPr/>
          <p:nvPr/>
        </p:nvSpPr>
        <p:spPr bwMode="auto">
          <a:xfrm flipH="1">
            <a:off x="3009900" y="36330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07" name="LINE47207"/>
          <p:cNvSpPr/>
          <p:nvPr/>
        </p:nvSpPr>
        <p:spPr bwMode="auto">
          <a:xfrm flipH="1">
            <a:off x="3009900" y="42620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08" name="LINE47208"/>
          <p:cNvSpPr/>
          <p:nvPr/>
        </p:nvSpPr>
        <p:spPr bwMode="auto">
          <a:xfrm flipH="1">
            <a:off x="3009900" y="489110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09" name="LINE47209"/>
          <p:cNvSpPr/>
          <p:nvPr/>
        </p:nvSpPr>
        <p:spPr bwMode="auto">
          <a:xfrm flipH="1">
            <a:off x="3009900" y="537714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10" name="LINE47210"/>
          <p:cNvSpPr/>
          <p:nvPr/>
        </p:nvSpPr>
        <p:spPr bwMode="auto">
          <a:xfrm flipH="1">
            <a:off x="3009900" y="57202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11" name="LINE47211"/>
          <p:cNvSpPr/>
          <p:nvPr/>
        </p:nvSpPr>
        <p:spPr bwMode="auto">
          <a:xfrm flipH="1">
            <a:off x="3009900" y="63492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12" name="LINE47212"/>
          <p:cNvSpPr/>
          <p:nvPr/>
        </p:nvSpPr>
        <p:spPr bwMode="auto">
          <a:xfrm flipH="1">
            <a:off x="3009900" y="66923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13" name="LINE47213"/>
          <p:cNvSpPr/>
          <p:nvPr/>
        </p:nvSpPr>
        <p:spPr bwMode="auto">
          <a:xfrm flipH="1">
            <a:off x="17399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14" name="LINE47214"/>
          <p:cNvSpPr/>
          <p:nvPr/>
        </p:nvSpPr>
        <p:spPr bwMode="auto">
          <a:xfrm flipH="1">
            <a:off x="1739900" y="22448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15" name="LINE47215"/>
          <p:cNvSpPr/>
          <p:nvPr/>
        </p:nvSpPr>
        <p:spPr bwMode="auto">
          <a:xfrm flipH="1">
            <a:off x="1739900" y="25878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16" name="LINE47216"/>
          <p:cNvSpPr/>
          <p:nvPr/>
        </p:nvSpPr>
        <p:spPr bwMode="auto">
          <a:xfrm flipH="1">
            <a:off x="1739900" y="2930970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17" name="LINE47217"/>
          <p:cNvSpPr/>
          <p:nvPr/>
        </p:nvSpPr>
        <p:spPr bwMode="auto">
          <a:xfrm flipH="1">
            <a:off x="1739900" y="32900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18" name="LINE47218"/>
          <p:cNvSpPr/>
          <p:nvPr/>
        </p:nvSpPr>
        <p:spPr bwMode="auto">
          <a:xfrm flipH="1">
            <a:off x="1739900" y="36330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19" name="LINE47219"/>
          <p:cNvSpPr/>
          <p:nvPr/>
        </p:nvSpPr>
        <p:spPr bwMode="auto">
          <a:xfrm flipH="1">
            <a:off x="1739900" y="42620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20" name="LINE47220"/>
          <p:cNvSpPr/>
          <p:nvPr/>
        </p:nvSpPr>
        <p:spPr bwMode="auto">
          <a:xfrm flipH="1">
            <a:off x="1739900" y="489110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21" name="LINE47221"/>
          <p:cNvSpPr/>
          <p:nvPr/>
        </p:nvSpPr>
        <p:spPr bwMode="auto">
          <a:xfrm flipH="1">
            <a:off x="1739900" y="537714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22" name="LINE47222"/>
          <p:cNvSpPr/>
          <p:nvPr/>
        </p:nvSpPr>
        <p:spPr bwMode="auto">
          <a:xfrm flipH="1">
            <a:off x="1739900" y="57202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23" name="LINE47223"/>
          <p:cNvSpPr/>
          <p:nvPr/>
        </p:nvSpPr>
        <p:spPr bwMode="auto">
          <a:xfrm flipH="1">
            <a:off x="1739900" y="63492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24" name="LINE47224"/>
          <p:cNvSpPr/>
          <p:nvPr/>
        </p:nvSpPr>
        <p:spPr bwMode="auto">
          <a:xfrm flipH="1">
            <a:off x="1739900" y="66923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25" name="LINE47225"/>
          <p:cNvSpPr/>
          <p:nvPr/>
        </p:nvSpPr>
        <p:spPr bwMode="auto">
          <a:xfrm flipH="1">
            <a:off x="80264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26" name="LINE47226"/>
          <p:cNvSpPr/>
          <p:nvPr/>
        </p:nvSpPr>
        <p:spPr bwMode="auto">
          <a:xfrm flipH="1">
            <a:off x="8026400" y="22448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27" name="LINE47227"/>
          <p:cNvSpPr/>
          <p:nvPr/>
        </p:nvSpPr>
        <p:spPr bwMode="auto">
          <a:xfrm flipH="1">
            <a:off x="8026400" y="25878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28" name="LINE47228"/>
          <p:cNvSpPr/>
          <p:nvPr/>
        </p:nvSpPr>
        <p:spPr bwMode="auto">
          <a:xfrm flipH="1">
            <a:off x="8026400" y="2930970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29" name="LINE47229"/>
          <p:cNvSpPr/>
          <p:nvPr/>
        </p:nvSpPr>
        <p:spPr bwMode="auto">
          <a:xfrm flipH="1">
            <a:off x="8026400" y="32900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30" name="LINE47230"/>
          <p:cNvSpPr/>
          <p:nvPr/>
        </p:nvSpPr>
        <p:spPr bwMode="auto">
          <a:xfrm flipH="1">
            <a:off x="8026400" y="36330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31" name="LINE47231"/>
          <p:cNvSpPr/>
          <p:nvPr/>
        </p:nvSpPr>
        <p:spPr bwMode="auto">
          <a:xfrm flipH="1">
            <a:off x="8026400" y="42620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32" name="LINE47232"/>
          <p:cNvSpPr/>
          <p:nvPr/>
        </p:nvSpPr>
        <p:spPr bwMode="auto">
          <a:xfrm flipH="1">
            <a:off x="8026400" y="489110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33" name="LINE47233"/>
          <p:cNvSpPr/>
          <p:nvPr/>
        </p:nvSpPr>
        <p:spPr bwMode="auto">
          <a:xfrm flipH="1">
            <a:off x="8026400" y="537714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34" name="LINE47234"/>
          <p:cNvSpPr/>
          <p:nvPr/>
        </p:nvSpPr>
        <p:spPr bwMode="auto">
          <a:xfrm flipH="1">
            <a:off x="8026400" y="57202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35" name="LINE47235"/>
          <p:cNvSpPr/>
          <p:nvPr/>
        </p:nvSpPr>
        <p:spPr bwMode="auto">
          <a:xfrm flipH="1">
            <a:off x="8026400" y="63492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36" name="LINE47236"/>
          <p:cNvSpPr/>
          <p:nvPr/>
        </p:nvSpPr>
        <p:spPr bwMode="auto">
          <a:xfrm flipH="1">
            <a:off x="8026400" y="66923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37" name="LINE47237"/>
          <p:cNvSpPr/>
          <p:nvPr/>
        </p:nvSpPr>
        <p:spPr bwMode="auto">
          <a:xfrm flipH="1">
            <a:off x="52959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38" name="LINE47238"/>
          <p:cNvSpPr/>
          <p:nvPr/>
        </p:nvSpPr>
        <p:spPr bwMode="auto">
          <a:xfrm flipH="1">
            <a:off x="5295900" y="22448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39" name="LINE47239"/>
          <p:cNvSpPr/>
          <p:nvPr/>
        </p:nvSpPr>
        <p:spPr bwMode="auto">
          <a:xfrm flipH="1">
            <a:off x="5295900" y="25878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40" name="LINE47240"/>
          <p:cNvSpPr/>
          <p:nvPr/>
        </p:nvSpPr>
        <p:spPr bwMode="auto">
          <a:xfrm flipH="1">
            <a:off x="5295900" y="2930970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41" name="LINE47241"/>
          <p:cNvSpPr/>
          <p:nvPr/>
        </p:nvSpPr>
        <p:spPr bwMode="auto">
          <a:xfrm flipH="1">
            <a:off x="5295900" y="32900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42" name="LINE47242"/>
          <p:cNvSpPr/>
          <p:nvPr/>
        </p:nvSpPr>
        <p:spPr bwMode="auto">
          <a:xfrm flipH="1">
            <a:off x="5295900" y="36330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43" name="LINE47243"/>
          <p:cNvSpPr/>
          <p:nvPr/>
        </p:nvSpPr>
        <p:spPr bwMode="auto">
          <a:xfrm flipH="1">
            <a:off x="5295900" y="42620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44" name="LINE47244"/>
          <p:cNvSpPr/>
          <p:nvPr/>
        </p:nvSpPr>
        <p:spPr bwMode="auto">
          <a:xfrm flipH="1">
            <a:off x="5295900" y="489110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45" name="LINE47245"/>
          <p:cNvSpPr/>
          <p:nvPr/>
        </p:nvSpPr>
        <p:spPr bwMode="auto">
          <a:xfrm flipH="1">
            <a:off x="5295900" y="537714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46" name="LINE47246"/>
          <p:cNvSpPr/>
          <p:nvPr/>
        </p:nvSpPr>
        <p:spPr bwMode="auto">
          <a:xfrm flipH="1">
            <a:off x="5295900" y="57202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47" name="LINE47247"/>
          <p:cNvSpPr/>
          <p:nvPr/>
        </p:nvSpPr>
        <p:spPr bwMode="auto">
          <a:xfrm flipH="1">
            <a:off x="5295900" y="63492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48" name="LINE47248"/>
          <p:cNvSpPr/>
          <p:nvPr/>
        </p:nvSpPr>
        <p:spPr bwMode="auto">
          <a:xfrm flipH="1">
            <a:off x="5295900" y="66923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49" name="LINE47249"/>
          <p:cNvSpPr/>
          <p:nvPr/>
        </p:nvSpPr>
        <p:spPr bwMode="auto">
          <a:xfrm flipH="1">
            <a:off x="87249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50" name="LINE47250"/>
          <p:cNvSpPr/>
          <p:nvPr/>
        </p:nvSpPr>
        <p:spPr bwMode="auto">
          <a:xfrm flipH="1">
            <a:off x="8724900" y="22448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51" name="LINE47251"/>
          <p:cNvSpPr/>
          <p:nvPr/>
        </p:nvSpPr>
        <p:spPr bwMode="auto">
          <a:xfrm flipH="1">
            <a:off x="8724900" y="25878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52" name="LINE47252"/>
          <p:cNvSpPr/>
          <p:nvPr/>
        </p:nvSpPr>
        <p:spPr bwMode="auto">
          <a:xfrm flipH="1">
            <a:off x="8724900" y="2930970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53" name="LINE47253"/>
          <p:cNvSpPr/>
          <p:nvPr/>
        </p:nvSpPr>
        <p:spPr bwMode="auto">
          <a:xfrm flipH="1">
            <a:off x="8724900" y="32900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54" name="LINE47254"/>
          <p:cNvSpPr/>
          <p:nvPr/>
        </p:nvSpPr>
        <p:spPr bwMode="auto">
          <a:xfrm flipH="1">
            <a:off x="8724900" y="36330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55" name="LINE47255"/>
          <p:cNvSpPr/>
          <p:nvPr/>
        </p:nvSpPr>
        <p:spPr bwMode="auto">
          <a:xfrm flipH="1">
            <a:off x="8724900" y="42620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56" name="LINE47256"/>
          <p:cNvSpPr/>
          <p:nvPr/>
        </p:nvSpPr>
        <p:spPr bwMode="auto">
          <a:xfrm flipH="1">
            <a:off x="8724900" y="489110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57" name="LINE47257"/>
          <p:cNvSpPr/>
          <p:nvPr/>
        </p:nvSpPr>
        <p:spPr bwMode="auto">
          <a:xfrm flipH="1">
            <a:off x="8724900" y="537714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58" name="LINE47258"/>
          <p:cNvSpPr/>
          <p:nvPr/>
        </p:nvSpPr>
        <p:spPr bwMode="auto">
          <a:xfrm flipH="1">
            <a:off x="8724900" y="57202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59" name="LINE47259"/>
          <p:cNvSpPr/>
          <p:nvPr/>
        </p:nvSpPr>
        <p:spPr bwMode="auto">
          <a:xfrm flipH="1">
            <a:off x="8724900" y="63492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60" name="LINE47260"/>
          <p:cNvSpPr/>
          <p:nvPr/>
        </p:nvSpPr>
        <p:spPr bwMode="auto">
          <a:xfrm flipH="1">
            <a:off x="8724900" y="66923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61" name="LINE47261"/>
          <p:cNvSpPr/>
          <p:nvPr/>
        </p:nvSpPr>
        <p:spPr bwMode="auto">
          <a:xfrm flipH="1">
            <a:off x="67310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62" name="LINE47262"/>
          <p:cNvSpPr/>
          <p:nvPr/>
        </p:nvSpPr>
        <p:spPr bwMode="auto">
          <a:xfrm flipH="1">
            <a:off x="6731000" y="22448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63" name="LINE47263"/>
          <p:cNvSpPr/>
          <p:nvPr/>
        </p:nvSpPr>
        <p:spPr bwMode="auto">
          <a:xfrm flipH="1">
            <a:off x="6731000" y="25878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64" name="LINE47264"/>
          <p:cNvSpPr/>
          <p:nvPr/>
        </p:nvSpPr>
        <p:spPr bwMode="auto">
          <a:xfrm flipH="1">
            <a:off x="6731000" y="2930970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65" name="LINE47265"/>
          <p:cNvSpPr/>
          <p:nvPr/>
        </p:nvSpPr>
        <p:spPr bwMode="auto">
          <a:xfrm flipH="1">
            <a:off x="6731000" y="32900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66" name="LINE47266"/>
          <p:cNvSpPr/>
          <p:nvPr/>
        </p:nvSpPr>
        <p:spPr bwMode="auto">
          <a:xfrm flipH="1">
            <a:off x="6731000" y="36330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67" name="LINE47267"/>
          <p:cNvSpPr/>
          <p:nvPr/>
        </p:nvSpPr>
        <p:spPr bwMode="auto">
          <a:xfrm flipH="1">
            <a:off x="6731000" y="42620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68" name="LINE47268"/>
          <p:cNvSpPr/>
          <p:nvPr/>
        </p:nvSpPr>
        <p:spPr bwMode="auto">
          <a:xfrm flipH="1">
            <a:off x="6731000" y="489110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69" name="LINE47269"/>
          <p:cNvSpPr/>
          <p:nvPr/>
        </p:nvSpPr>
        <p:spPr bwMode="auto">
          <a:xfrm flipH="1">
            <a:off x="6731000" y="537714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70" name="LINE47270"/>
          <p:cNvSpPr/>
          <p:nvPr/>
        </p:nvSpPr>
        <p:spPr bwMode="auto">
          <a:xfrm flipH="1">
            <a:off x="6731000" y="57202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71" name="LINE47271"/>
          <p:cNvSpPr/>
          <p:nvPr/>
        </p:nvSpPr>
        <p:spPr bwMode="auto">
          <a:xfrm flipH="1">
            <a:off x="6731000" y="63492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72" name="LINE47272"/>
          <p:cNvSpPr/>
          <p:nvPr/>
        </p:nvSpPr>
        <p:spPr bwMode="auto">
          <a:xfrm flipH="1">
            <a:off x="6731000" y="66923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73" name="LINE47273"/>
          <p:cNvSpPr/>
          <p:nvPr/>
        </p:nvSpPr>
        <p:spPr bwMode="auto">
          <a:xfrm flipH="1">
            <a:off x="38354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74" name="LINE47274"/>
          <p:cNvSpPr/>
          <p:nvPr/>
        </p:nvSpPr>
        <p:spPr bwMode="auto">
          <a:xfrm flipH="1">
            <a:off x="3835400" y="22448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75" name="LINE47275"/>
          <p:cNvSpPr/>
          <p:nvPr/>
        </p:nvSpPr>
        <p:spPr bwMode="auto">
          <a:xfrm flipH="1">
            <a:off x="3835400" y="25878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76" name="LINE47276"/>
          <p:cNvSpPr/>
          <p:nvPr/>
        </p:nvSpPr>
        <p:spPr bwMode="auto">
          <a:xfrm flipH="1">
            <a:off x="3835400" y="2930970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77" name="LINE47277"/>
          <p:cNvSpPr/>
          <p:nvPr/>
        </p:nvSpPr>
        <p:spPr bwMode="auto">
          <a:xfrm flipH="1">
            <a:off x="3835400" y="32900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78" name="LINE47278"/>
          <p:cNvSpPr/>
          <p:nvPr/>
        </p:nvSpPr>
        <p:spPr bwMode="auto">
          <a:xfrm flipH="1">
            <a:off x="3835400" y="36330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79" name="LINE47279"/>
          <p:cNvSpPr/>
          <p:nvPr/>
        </p:nvSpPr>
        <p:spPr bwMode="auto">
          <a:xfrm flipH="1">
            <a:off x="3835400" y="42620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80" name="LINE47280"/>
          <p:cNvSpPr/>
          <p:nvPr/>
        </p:nvSpPr>
        <p:spPr bwMode="auto">
          <a:xfrm flipH="1">
            <a:off x="3835400" y="489110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81" name="LINE47281"/>
          <p:cNvSpPr/>
          <p:nvPr/>
        </p:nvSpPr>
        <p:spPr bwMode="auto">
          <a:xfrm flipH="1">
            <a:off x="3835400" y="537714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82" name="LINE47282"/>
          <p:cNvSpPr/>
          <p:nvPr/>
        </p:nvSpPr>
        <p:spPr bwMode="auto">
          <a:xfrm flipH="1">
            <a:off x="3835400" y="57202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83" name="LINE47283"/>
          <p:cNvSpPr/>
          <p:nvPr/>
        </p:nvSpPr>
        <p:spPr bwMode="auto">
          <a:xfrm flipH="1">
            <a:off x="3835400" y="63492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84" name="LINE47284"/>
          <p:cNvSpPr/>
          <p:nvPr/>
        </p:nvSpPr>
        <p:spPr bwMode="auto">
          <a:xfrm flipH="1">
            <a:off x="3835400" y="66923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85" name="LINE47285"/>
          <p:cNvSpPr/>
          <p:nvPr/>
        </p:nvSpPr>
        <p:spPr bwMode="auto">
          <a:xfrm flipH="1">
            <a:off x="60833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86" name="LINE47286"/>
          <p:cNvSpPr/>
          <p:nvPr/>
        </p:nvSpPr>
        <p:spPr bwMode="auto">
          <a:xfrm flipH="1">
            <a:off x="6083300" y="22448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87" name="LINE47287"/>
          <p:cNvSpPr/>
          <p:nvPr/>
        </p:nvSpPr>
        <p:spPr bwMode="auto">
          <a:xfrm flipH="1">
            <a:off x="6083300" y="25878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88" name="LINE47288"/>
          <p:cNvSpPr/>
          <p:nvPr/>
        </p:nvSpPr>
        <p:spPr bwMode="auto">
          <a:xfrm flipH="1">
            <a:off x="6083300" y="2930970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89" name="LINE47289"/>
          <p:cNvSpPr/>
          <p:nvPr/>
        </p:nvSpPr>
        <p:spPr bwMode="auto">
          <a:xfrm flipH="1">
            <a:off x="6083300" y="32900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90" name="LINE47290"/>
          <p:cNvSpPr/>
          <p:nvPr/>
        </p:nvSpPr>
        <p:spPr bwMode="auto">
          <a:xfrm flipH="1">
            <a:off x="6083300" y="36330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91" name="LINE47291"/>
          <p:cNvSpPr/>
          <p:nvPr/>
        </p:nvSpPr>
        <p:spPr bwMode="auto">
          <a:xfrm flipH="1">
            <a:off x="6083300" y="42620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92" name="LINE47292"/>
          <p:cNvSpPr/>
          <p:nvPr/>
        </p:nvSpPr>
        <p:spPr bwMode="auto">
          <a:xfrm flipH="1">
            <a:off x="6083300" y="489110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93" name="LINE47293"/>
          <p:cNvSpPr/>
          <p:nvPr/>
        </p:nvSpPr>
        <p:spPr bwMode="auto">
          <a:xfrm flipH="1">
            <a:off x="6083300" y="537714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94" name="LINE47294"/>
          <p:cNvSpPr/>
          <p:nvPr/>
        </p:nvSpPr>
        <p:spPr bwMode="auto">
          <a:xfrm flipH="1">
            <a:off x="6083300" y="57202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95" name="LINE47295"/>
          <p:cNvSpPr/>
          <p:nvPr/>
        </p:nvSpPr>
        <p:spPr bwMode="auto">
          <a:xfrm flipH="1">
            <a:off x="6083300" y="63492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96" name="LINE47296"/>
          <p:cNvSpPr/>
          <p:nvPr/>
        </p:nvSpPr>
        <p:spPr bwMode="auto">
          <a:xfrm flipH="1">
            <a:off x="6083300" y="66923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97" name="LINE47297"/>
          <p:cNvSpPr/>
          <p:nvPr/>
        </p:nvSpPr>
        <p:spPr bwMode="auto">
          <a:xfrm flipH="1">
            <a:off x="46609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98" name="LINE47298"/>
          <p:cNvSpPr/>
          <p:nvPr/>
        </p:nvSpPr>
        <p:spPr bwMode="auto">
          <a:xfrm flipH="1">
            <a:off x="4660900" y="22448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299" name="LINE47299"/>
          <p:cNvSpPr/>
          <p:nvPr/>
        </p:nvSpPr>
        <p:spPr bwMode="auto">
          <a:xfrm flipH="1">
            <a:off x="4660900" y="25878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00" name="LINE47300"/>
          <p:cNvSpPr/>
          <p:nvPr/>
        </p:nvSpPr>
        <p:spPr bwMode="auto">
          <a:xfrm flipH="1">
            <a:off x="4660900" y="2930970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01" name="LINE47301"/>
          <p:cNvSpPr/>
          <p:nvPr/>
        </p:nvSpPr>
        <p:spPr bwMode="auto">
          <a:xfrm flipH="1">
            <a:off x="4660900" y="32900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02" name="LINE47302"/>
          <p:cNvSpPr/>
          <p:nvPr/>
        </p:nvSpPr>
        <p:spPr bwMode="auto">
          <a:xfrm flipH="1">
            <a:off x="4660900" y="36330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03" name="LINE47303"/>
          <p:cNvSpPr/>
          <p:nvPr/>
        </p:nvSpPr>
        <p:spPr bwMode="auto">
          <a:xfrm flipH="1">
            <a:off x="4660900" y="42620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04" name="LINE47304"/>
          <p:cNvSpPr/>
          <p:nvPr/>
        </p:nvSpPr>
        <p:spPr bwMode="auto">
          <a:xfrm flipH="1">
            <a:off x="4660900" y="489110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05" name="LINE47305"/>
          <p:cNvSpPr/>
          <p:nvPr/>
        </p:nvSpPr>
        <p:spPr bwMode="auto">
          <a:xfrm flipH="1">
            <a:off x="4660900" y="537714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06" name="LINE47306"/>
          <p:cNvSpPr/>
          <p:nvPr/>
        </p:nvSpPr>
        <p:spPr bwMode="auto">
          <a:xfrm flipH="1">
            <a:off x="4660900" y="57202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07" name="LINE47307"/>
          <p:cNvSpPr/>
          <p:nvPr/>
        </p:nvSpPr>
        <p:spPr bwMode="auto">
          <a:xfrm flipH="1">
            <a:off x="4660900" y="63492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08" name="LINE47308"/>
          <p:cNvSpPr/>
          <p:nvPr/>
        </p:nvSpPr>
        <p:spPr bwMode="auto">
          <a:xfrm flipH="1">
            <a:off x="4660900" y="66923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09" name="LINE47309"/>
          <p:cNvSpPr/>
          <p:nvPr/>
        </p:nvSpPr>
        <p:spPr bwMode="auto">
          <a:xfrm flipH="1">
            <a:off x="1038225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10" name="LINE47310"/>
          <p:cNvSpPr/>
          <p:nvPr/>
        </p:nvSpPr>
        <p:spPr bwMode="auto">
          <a:xfrm flipH="1">
            <a:off x="10382250" y="22448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11" name="LINE47311"/>
          <p:cNvSpPr/>
          <p:nvPr/>
        </p:nvSpPr>
        <p:spPr bwMode="auto">
          <a:xfrm flipH="1">
            <a:off x="10382250" y="25878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12" name="LINE47312"/>
          <p:cNvSpPr/>
          <p:nvPr/>
        </p:nvSpPr>
        <p:spPr bwMode="auto">
          <a:xfrm flipH="1">
            <a:off x="10382250" y="2930970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13" name="LINE47313"/>
          <p:cNvSpPr/>
          <p:nvPr/>
        </p:nvSpPr>
        <p:spPr bwMode="auto">
          <a:xfrm flipH="1">
            <a:off x="10382250" y="32900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14" name="LINE47314"/>
          <p:cNvSpPr/>
          <p:nvPr/>
        </p:nvSpPr>
        <p:spPr bwMode="auto">
          <a:xfrm flipH="1">
            <a:off x="10382250" y="36330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15" name="LINE47315"/>
          <p:cNvSpPr/>
          <p:nvPr/>
        </p:nvSpPr>
        <p:spPr bwMode="auto">
          <a:xfrm flipH="1">
            <a:off x="10382250" y="42620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16" name="LINE47316"/>
          <p:cNvSpPr/>
          <p:nvPr/>
        </p:nvSpPr>
        <p:spPr bwMode="auto">
          <a:xfrm flipH="1">
            <a:off x="10382250" y="489110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17" name="LINE47317"/>
          <p:cNvSpPr/>
          <p:nvPr/>
        </p:nvSpPr>
        <p:spPr bwMode="auto">
          <a:xfrm flipH="1">
            <a:off x="10382250" y="537714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18" name="LINE47318"/>
          <p:cNvSpPr/>
          <p:nvPr/>
        </p:nvSpPr>
        <p:spPr bwMode="auto">
          <a:xfrm flipH="1">
            <a:off x="10382250" y="57202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19" name="LINE47319"/>
          <p:cNvSpPr/>
          <p:nvPr/>
        </p:nvSpPr>
        <p:spPr bwMode="auto">
          <a:xfrm flipH="1">
            <a:off x="10382250" y="63492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20" name="LINE47320"/>
          <p:cNvSpPr/>
          <p:nvPr/>
        </p:nvSpPr>
        <p:spPr bwMode="auto">
          <a:xfrm flipH="1">
            <a:off x="10382250" y="66923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21" name="LINE47321"/>
          <p:cNvSpPr/>
          <p:nvPr/>
        </p:nvSpPr>
        <p:spPr bwMode="auto">
          <a:xfrm>
            <a:off x="247650" y="1954124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22" name="LINE47322"/>
          <p:cNvSpPr/>
          <p:nvPr/>
        </p:nvSpPr>
        <p:spPr bwMode="auto">
          <a:xfrm>
            <a:off x="1739900" y="1958886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23" name="LINE47323"/>
          <p:cNvSpPr/>
          <p:nvPr/>
        </p:nvSpPr>
        <p:spPr bwMode="auto">
          <a:xfrm>
            <a:off x="247650" y="2440165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24" name="LINE47324"/>
          <p:cNvSpPr/>
          <p:nvPr/>
        </p:nvSpPr>
        <p:spPr bwMode="auto">
          <a:xfrm>
            <a:off x="1739900" y="2444928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25" name="LINE47325"/>
          <p:cNvSpPr/>
          <p:nvPr/>
        </p:nvSpPr>
        <p:spPr bwMode="auto">
          <a:xfrm>
            <a:off x="247650" y="1468082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26" name="LINE47326"/>
          <p:cNvSpPr/>
          <p:nvPr/>
        </p:nvSpPr>
        <p:spPr bwMode="auto">
          <a:xfrm>
            <a:off x="1739900" y="1472844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27" name="LINE47327"/>
          <p:cNvSpPr/>
          <p:nvPr/>
        </p:nvSpPr>
        <p:spPr bwMode="auto">
          <a:xfrm>
            <a:off x="247650" y="3828440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28" name="LINE47328"/>
          <p:cNvSpPr/>
          <p:nvPr/>
        </p:nvSpPr>
        <p:spPr bwMode="auto">
          <a:xfrm>
            <a:off x="1739900" y="3833203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29" name="LINE47329"/>
          <p:cNvSpPr/>
          <p:nvPr/>
        </p:nvSpPr>
        <p:spPr bwMode="auto">
          <a:xfrm>
            <a:off x="247650" y="2783243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30" name="LINE47330"/>
          <p:cNvSpPr/>
          <p:nvPr/>
        </p:nvSpPr>
        <p:spPr bwMode="auto">
          <a:xfrm>
            <a:off x="1739900" y="2788006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31" name="LINE47331"/>
          <p:cNvSpPr/>
          <p:nvPr/>
        </p:nvSpPr>
        <p:spPr bwMode="auto">
          <a:xfrm>
            <a:off x="1730375" y="5386667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32" name="LINE47332"/>
          <p:cNvSpPr/>
          <p:nvPr/>
        </p:nvSpPr>
        <p:spPr bwMode="auto">
          <a:xfrm>
            <a:off x="1730375" y="4900625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33" name="LINE47333"/>
          <p:cNvSpPr/>
          <p:nvPr/>
        </p:nvSpPr>
        <p:spPr bwMode="auto">
          <a:xfrm>
            <a:off x="1730375" y="6358750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34" name="LINE47334"/>
          <p:cNvSpPr/>
          <p:nvPr/>
        </p:nvSpPr>
        <p:spPr bwMode="auto">
          <a:xfrm>
            <a:off x="1730375" y="5238941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35" name="LINE47335"/>
          <p:cNvSpPr/>
          <p:nvPr/>
        </p:nvSpPr>
        <p:spPr bwMode="auto">
          <a:xfrm>
            <a:off x="1730375" y="4752899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36" name="LINE47336"/>
          <p:cNvSpPr/>
          <p:nvPr/>
        </p:nvSpPr>
        <p:spPr bwMode="auto">
          <a:xfrm>
            <a:off x="1730375" y="6211024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37" name="LINE47337"/>
          <p:cNvSpPr/>
          <p:nvPr/>
        </p:nvSpPr>
        <p:spPr bwMode="auto">
          <a:xfrm>
            <a:off x="1730375" y="4271619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38" name="LINE47338"/>
          <p:cNvSpPr/>
          <p:nvPr/>
        </p:nvSpPr>
        <p:spPr bwMode="auto">
          <a:xfrm>
            <a:off x="1730375" y="5729745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39" name="LINE47339"/>
          <p:cNvSpPr/>
          <p:nvPr/>
        </p:nvSpPr>
        <p:spPr bwMode="auto">
          <a:xfrm>
            <a:off x="1730375" y="6701828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40" name="LINE47340"/>
          <p:cNvSpPr/>
          <p:nvPr/>
        </p:nvSpPr>
        <p:spPr bwMode="auto">
          <a:xfrm>
            <a:off x="1730375" y="4609935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41" name="LINE47341"/>
          <p:cNvSpPr/>
          <p:nvPr/>
        </p:nvSpPr>
        <p:spPr bwMode="auto">
          <a:xfrm>
            <a:off x="1730375" y="3299536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42" name="LINE47342"/>
          <p:cNvSpPr/>
          <p:nvPr/>
        </p:nvSpPr>
        <p:spPr bwMode="auto">
          <a:xfrm>
            <a:off x="1730375" y="2254339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43" name="LINE47343"/>
          <p:cNvSpPr/>
          <p:nvPr/>
        </p:nvSpPr>
        <p:spPr bwMode="auto">
          <a:xfrm>
            <a:off x="1730375" y="3642614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44" name="LINE47344"/>
          <p:cNvSpPr/>
          <p:nvPr/>
        </p:nvSpPr>
        <p:spPr bwMode="auto">
          <a:xfrm>
            <a:off x="1730375" y="6068060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45" name="LINE47345"/>
          <p:cNvSpPr/>
          <p:nvPr/>
        </p:nvSpPr>
        <p:spPr bwMode="auto">
          <a:xfrm>
            <a:off x="1730375" y="1768297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46" name="LINE47346"/>
          <p:cNvSpPr/>
          <p:nvPr/>
        </p:nvSpPr>
        <p:spPr bwMode="auto">
          <a:xfrm>
            <a:off x="1730375" y="4123893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47" name="LINE47347"/>
          <p:cNvSpPr/>
          <p:nvPr/>
        </p:nvSpPr>
        <p:spPr bwMode="auto">
          <a:xfrm>
            <a:off x="1730375" y="2597417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48" name="LINE47348"/>
          <p:cNvSpPr/>
          <p:nvPr/>
        </p:nvSpPr>
        <p:spPr bwMode="auto">
          <a:xfrm>
            <a:off x="1730375" y="1620571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49" name="LINE47349"/>
          <p:cNvSpPr/>
          <p:nvPr/>
        </p:nvSpPr>
        <p:spPr bwMode="auto">
          <a:xfrm>
            <a:off x="1730375" y="2106613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50" name="LINE47350"/>
          <p:cNvSpPr/>
          <p:nvPr/>
        </p:nvSpPr>
        <p:spPr bwMode="auto">
          <a:xfrm>
            <a:off x="1730375" y="3980929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51" name="LINE47351"/>
          <p:cNvSpPr/>
          <p:nvPr/>
        </p:nvSpPr>
        <p:spPr bwMode="auto">
          <a:xfrm>
            <a:off x="247650" y="5086452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52" name="LINE47352"/>
          <p:cNvSpPr/>
          <p:nvPr/>
        </p:nvSpPr>
        <p:spPr bwMode="auto">
          <a:xfrm>
            <a:off x="1739900" y="5091214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53" name="LINE47353"/>
          <p:cNvSpPr/>
          <p:nvPr/>
        </p:nvSpPr>
        <p:spPr bwMode="auto">
          <a:xfrm>
            <a:off x="247650" y="5572493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54" name="LINE47354"/>
          <p:cNvSpPr/>
          <p:nvPr/>
        </p:nvSpPr>
        <p:spPr bwMode="auto">
          <a:xfrm>
            <a:off x="1739900" y="5577256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55" name="LINE47355"/>
          <p:cNvSpPr/>
          <p:nvPr/>
        </p:nvSpPr>
        <p:spPr bwMode="auto">
          <a:xfrm>
            <a:off x="1730375" y="2940495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56" name="LINE47356"/>
          <p:cNvSpPr/>
          <p:nvPr/>
        </p:nvSpPr>
        <p:spPr bwMode="auto">
          <a:xfrm>
            <a:off x="247650" y="6544576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57" name="LINE47357"/>
          <p:cNvSpPr/>
          <p:nvPr/>
        </p:nvSpPr>
        <p:spPr bwMode="auto">
          <a:xfrm>
            <a:off x="1739900" y="6549339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58" name="LINE47358"/>
          <p:cNvSpPr/>
          <p:nvPr/>
        </p:nvSpPr>
        <p:spPr bwMode="auto">
          <a:xfrm>
            <a:off x="247650" y="3142285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59" name="LINE47359"/>
          <p:cNvSpPr/>
          <p:nvPr/>
        </p:nvSpPr>
        <p:spPr bwMode="auto">
          <a:xfrm>
            <a:off x="1739900" y="3147047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60" name="LINE47360"/>
          <p:cNvSpPr/>
          <p:nvPr/>
        </p:nvSpPr>
        <p:spPr bwMode="auto">
          <a:xfrm>
            <a:off x="247650" y="3485362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61" name="LINE47361"/>
          <p:cNvSpPr/>
          <p:nvPr/>
        </p:nvSpPr>
        <p:spPr bwMode="auto">
          <a:xfrm>
            <a:off x="1739900" y="3490125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62" name="LINE47362"/>
          <p:cNvSpPr/>
          <p:nvPr/>
        </p:nvSpPr>
        <p:spPr bwMode="auto">
          <a:xfrm>
            <a:off x="247650" y="6887655"/>
            <a:ext cx="15017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63" name="LINE47363"/>
          <p:cNvSpPr/>
          <p:nvPr/>
        </p:nvSpPr>
        <p:spPr bwMode="auto">
          <a:xfrm>
            <a:off x="247650" y="4457446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64" name="LINE47364"/>
          <p:cNvSpPr/>
          <p:nvPr/>
        </p:nvSpPr>
        <p:spPr bwMode="auto">
          <a:xfrm>
            <a:off x="1739900" y="4462209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65" name="LINE47365"/>
          <p:cNvSpPr/>
          <p:nvPr/>
        </p:nvSpPr>
        <p:spPr bwMode="auto">
          <a:xfrm>
            <a:off x="247650" y="5915571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66" name="LINE47366"/>
          <p:cNvSpPr/>
          <p:nvPr/>
        </p:nvSpPr>
        <p:spPr bwMode="auto">
          <a:xfrm>
            <a:off x="1739900" y="5920334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67" name="LINE47367"/>
          <p:cNvSpPr/>
          <p:nvPr/>
        </p:nvSpPr>
        <p:spPr bwMode="auto">
          <a:xfrm>
            <a:off x="1730375" y="6892417"/>
            <a:ext cx="86614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68" name="RECTANGLE47368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47369" name="Picture 47369" descr="Picture 47369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47370" name="LINE47370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71" name="RECTANGLE47371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47374" name="RECTANGLE47374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75" name="RECTANGLE47375"/>
          <p:cNvSpPr/>
          <p:nvPr/>
        </p:nvSpPr>
        <p:spPr bwMode="auto">
          <a:xfrm>
            <a:off x="2553856" y="251460"/>
            <a:ext cx="5427777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ANALYSE AXES AERIENS PAR COMPAGNIE</a:t>
            </a:r>
            <a:endParaRPr/>
          </a:p>
        </p:txBody>
      </p:sp>
      <p:sp>
        <p:nvSpPr>
          <p:cNvPr id="47378" name="RECTANGLE47378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79" name="RECTANGLE47379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47382" name="RECTANGLE47382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83" name="RECTANGLE47383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84" name="RECTANGLE47384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47387" name="RECTANGLE47387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88" name="RECTANGLE47388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89" name="RECTANGLE47389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47392" name="RECTANGLE47392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47395" name="LINE47395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396" name="RECTANGLE47396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47399" name="RECTANGLE47399"/>
          <p:cNvSpPr/>
          <p:nvPr/>
        </p:nvSpPr>
        <p:spPr bwMode="auto">
          <a:xfrm>
            <a:off x="263398" y="7247865"/>
            <a:ext cx="190723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axes sont bidirectionnels</a:t>
            </a:r>
            <a:endParaRPr/>
          </a:p>
        </p:txBody>
      </p:sp>
      <p:sp>
        <p:nvSpPr>
          <p:cNvPr id="47402" name="RECTANGLE47402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47405" name="LINE47405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406" name="RECTANGLE47406"/>
          <p:cNvSpPr/>
          <p:nvPr/>
        </p:nvSpPr>
        <p:spPr bwMode="auto">
          <a:xfrm>
            <a:off x="228600" y="1143000"/>
            <a:ext cx="10182225" cy="5901906"/>
          </a:xfrm>
          <a:prstGeom prst="rect">
            <a:avLst/>
          </a:prstGeom>
          <a:solidFill>
            <a:srgbClr val="00000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407" name="RECTANGLE47407"/>
          <p:cNvSpPr/>
          <p:nvPr/>
        </p:nvSpPr>
        <p:spPr bwMode="auto">
          <a:xfrm>
            <a:off x="228600" y="1143000"/>
            <a:ext cx="10182225" cy="5901906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408" name="RECTANGLE47408"/>
          <p:cNvSpPr/>
          <p:nvPr/>
        </p:nvSpPr>
        <p:spPr bwMode="auto">
          <a:xfrm>
            <a:off x="260350" y="1301750"/>
            <a:ext cx="355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409" name="RECTANGLE47409"/>
          <p:cNvSpPr/>
          <p:nvPr/>
        </p:nvSpPr>
        <p:spPr bwMode="auto">
          <a:xfrm>
            <a:off x="295910" y="1324610"/>
            <a:ext cx="30327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Rang</a:t>
            </a:r>
            <a:endParaRPr/>
          </a:p>
        </p:txBody>
      </p:sp>
      <p:sp>
        <p:nvSpPr>
          <p:cNvPr id="47412" name="RECTANGLE47412"/>
          <p:cNvSpPr/>
          <p:nvPr/>
        </p:nvSpPr>
        <p:spPr bwMode="auto">
          <a:xfrm>
            <a:off x="641350" y="1301750"/>
            <a:ext cx="10763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413" name="RECTANGLE47413"/>
          <p:cNvSpPr/>
          <p:nvPr/>
        </p:nvSpPr>
        <p:spPr bwMode="auto">
          <a:xfrm>
            <a:off x="1045350" y="1324610"/>
            <a:ext cx="2871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Axes</a:t>
            </a:r>
            <a:endParaRPr/>
          </a:p>
        </p:txBody>
      </p:sp>
      <p:sp>
        <p:nvSpPr>
          <p:cNvPr id="47416" name="RECTANGLE47416"/>
          <p:cNvSpPr/>
          <p:nvPr/>
        </p:nvSpPr>
        <p:spPr bwMode="auto">
          <a:xfrm>
            <a:off x="1743075" y="1301750"/>
            <a:ext cx="1244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417" name="RECTANGLE47417"/>
          <p:cNvSpPr/>
          <p:nvPr/>
        </p:nvSpPr>
        <p:spPr bwMode="auto">
          <a:xfrm>
            <a:off x="2020849" y="1324610"/>
            <a:ext cx="70784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Compagnies</a:t>
            </a:r>
            <a:endParaRPr/>
          </a:p>
        </p:txBody>
      </p:sp>
      <p:sp>
        <p:nvSpPr>
          <p:cNvPr id="47420" name="RECTANGLE47420"/>
          <p:cNvSpPr/>
          <p:nvPr/>
        </p:nvSpPr>
        <p:spPr bwMode="auto">
          <a:xfrm>
            <a:off x="3013075" y="1301750"/>
            <a:ext cx="800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421" name="RECTANGLE47421"/>
          <p:cNvSpPr/>
          <p:nvPr/>
        </p:nvSpPr>
        <p:spPr bwMode="auto">
          <a:xfrm>
            <a:off x="3050311" y="13246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47424" name="RECTANGLE47424"/>
          <p:cNvSpPr/>
          <p:nvPr/>
        </p:nvSpPr>
        <p:spPr bwMode="auto">
          <a:xfrm>
            <a:off x="3838575" y="1301750"/>
            <a:ext cx="800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425" name="RECTANGLE47425"/>
          <p:cNvSpPr/>
          <p:nvPr/>
        </p:nvSpPr>
        <p:spPr bwMode="auto">
          <a:xfrm>
            <a:off x="3875811" y="13246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47428" name="RECTANGLE47428"/>
          <p:cNvSpPr/>
          <p:nvPr/>
        </p:nvSpPr>
        <p:spPr bwMode="auto">
          <a:xfrm>
            <a:off x="4664075" y="1301750"/>
            <a:ext cx="609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429" name="RECTANGLE47429"/>
          <p:cNvSpPr/>
          <p:nvPr/>
        </p:nvSpPr>
        <p:spPr bwMode="auto">
          <a:xfrm>
            <a:off x="4704461" y="1324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7432" name="RECTANGLE47432"/>
          <p:cNvSpPr/>
          <p:nvPr/>
        </p:nvSpPr>
        <p:spPr bwMode="auto">
          <a:xfrm>
            <a:off x="5299075" y="1301750"/>
            <a:ext cx="7620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433" name="RECTANGLE47433"/>
          <p:cNvSpPr/>
          <p:nvPr/>
        </p:nvSpPr>
        <p:spPr bwMode="auto">
          <a:xfrm>
            <a:off x="5325948" y="1324610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47436" name="RECTANGLE47436"/>
          <p:cNvSpPr/>
          <p:nvPr/>
        </p:nvSpPr>
        <p:spPr bwMode="auto">
          <a:xfrm>
            <a:off x="6086475" y="1301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437" name="RECTANGLE47437"/>
          <p:cNvSpPr/>
          <p:nvPr/>
        </p:nvSpPr>
        <p:spPr bwMode="auto">
          <a:xfrm>
            <a:off x="6107303" y="13246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47440" name="RECTANGLE47440"/>
          <p:cNvSpPr/>
          <p:nvPr/>
        </p:nvSpPr>
        <p:spPr bwMode="auto">
          <a:xfrm>
            <a:off x="6734175" y="1301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441" name="RECTANGLE47441"/>
          <p:cNvSpPr/>
          <p:nvPr/>
        </p:nvSpPr>
        <p:spPr bwMode="auto">
          <a:xfrm>
            <a:off x="6755003" y="13246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47444" name="RECTANGLE47444"/>
          <p:cNvSpPr/>
          <p:nvPr/>
        </p:nvSpPr>
        <p:spPr bwMode="auto">
          <a:xfrm>
            <a:off x="7381875" y="1301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445" name="RECTANGLE47445"/>
          <p:cNvSpPr/>
          <p:nvPr/>
        </p:nvSpPr>
        <p:spPr bwMode="auto">
          <a:xfrm>
            <a:off x="7428611" y="1324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7448" name="RECTANGLE47448"/>
          <p:cNvSpPr/>
          <p:nvPr/>
        </p:nvSpPr>
        <p:spPr bwMode="auto">
          <a:xfrm>
            <a:off x="8029575" y="1301750"/>
            <a:ext cx="673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449" name="RECTANGLE47449"/>
          <p:cNvSpPr/>
          <p:nvPr/>
        </p:nvSpPr>
        <p:spPr bwMode="auto">
          <a:xfrm>
            <a:off x="8084489" y="1324610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47452" name="RECTANGLE47452"/>
          <p:cNvSpPr/>
          <p:nvPr/>
        </p:nvSpPr>
        <p:spPr bwMode="auto">
          <a:xfrm>
            <a:off x="8728075" y="1301750"/>
            <a:ext cx="495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453" name="RECTANGLE47453"/>
          <p:cNvSpPr/>
          <p:nvPr/>
        </p:nvSpPr>
        <p:spPr bwMode="auto">
          <a:xfrm>
            <a:off x="8776995" y="13246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47456" name="RECTANGLE47456"/>
          <p:cNvSpPr/>
          <p:nvPr/>
        </p:nvSpPr>
        <p:spPr bwMode="auto">
          <a:xfrm>
            <a:off x="9248775" y="1301750"/>
            <a:ext cx="495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457" name="RECTANGLE47457"/>
          <p:cNvSpPr/>
          <p:nvPr/>
        </p:nvSpPr>
        <p:spPr bwMode="auto">
          <a:xfrm>
            <a:off x="9297695" y="13246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47460" name="RECTANGLE47460"/>
          <p:cNvSpPr/>
          <p:nvPr/>
        </p:nvSpPr>
        <p:spPr bwMode="auto">
          <a:xfrm>
            <a:off x="9769475" y="1301750"/>
            <a:ext cx="609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461" name="RECTANGLE47461"/>
          <p:cNvSpPr/>
          <p:nvPr/>
        </p:nvSpPr>
        <p:spPr bwMode="auto">
          <a:xfrm>
            <a:off x="9809861" y="1324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7464" name="RECTANGLE47464"/>
          <p:cNvSpPr/>
          <p:nvPr/>
        </p:nvSpPr>
        <p:spPr bwMode="auto">
          <a:xfrm>
            <a:off x="384365" y="1494434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</a:t>
            </a:r>
            <a:endParaRPr/>
          </a:p>
        </p:txBody>
      </p:sp>
      <p:sp>
        <p:nvSpPr>
          <p:cNvPr id="47467" name="RECTANGLE47467"/>
          <p:cNvSpPr/>
          <p:nvPr/>
        </p:nvSpPr>
        <p:spPr bwMode="auto">
          <a:xfrm>
            <a:off x="707517" y="1494434"/>
            <a:ext cx="5116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</a:t>
            </a:r>
            <a:endParaRPr/>
          </a:p>
        </p:txBody>
      </p:sp>
      <p:sp>
        <p:nvSpPr>
          <p:cNvPr id="47470" name="RECTANGLE47470"/>
          <p:cNvSpPr/>
          <p:nvPr/>
        </p:nvSpPr>
        <p:spPr bwMode="auto">
          <a:xfrm>
            <a:off x="707517" y="1602473"/>
            <a:ext cx="84187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SAN DIEGO (US)</a:t>
            </a:r>
            <a:endParaRPr/>
          </a:p>
        </p:txBody>
      </p:sp>
      <p:sp>
        <p:nvSpPr>
          <p:cNvPr id="47473" name="RECTANGLE47473"/>
          <p:cNvSpPr/>
          <p:nvPr/>
        </p:nvSpPr>
        <p:spPr bwMode="auto">
          <a:xfrm>
            <a:off x="1809242" y="1503959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7476" name="RECTANGLE47476"/>
          <p:cNvSpPr/>
          <p:nvPr/>
        </p:nvSpPr>
        <p:spPr bwMode="auto">
          <a:xfrm>
            <a:off x="3632391" y="150395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479" name="RECTANGLE47479"/>
          <p:cNvSpPr/>
          <p:nvPr/>
        </p:nvSpPr>
        <p:spPr bwMode="auto">
          <a:xfrm>
            <a:off x="4257332" y="1503959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1 003</a:t>
            </a:r>
            <a:endParaRPr/>
          </a:p>
        </p:txBody>
      </p:sp>
      <p:sp>
        <p:nvSpPr>
          <p:cNvPr id="47482" name="RECTANGLE47482"/>
          <p:cNvSpPr/>
          <p:nvPr/>
        </p:nvSpPr>
        <p:spPr bwMode="auto">
          <a:xfrm>
            <a:off x="4843971" y="1503959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7485" name="RECTANGLE47485"/>
          <p:cNvSpPr/>
          <p:nvPr/>
        </p:nvSpPr>
        <p:spPr bwMode="auto">
          <a:xfrm>
            <a:off x="5784634" y="150395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488" name="RECTANGLE47488"/>
          <p:cNvSpPr/>
          <p:nvPr/>
        </p:nvSpPr>
        <p:spPr bwMode="auto">
          <a:xfrm>
            <a:off x="6527991" y="150395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491" name="RECTANGLE47491"/>
          <p:cNvSpPr/>
          <p:nvPr/>
        </p:nvSpPr>
        <p:spPr bwMode="auto">
          <a:xfrm>
            <a:off x="7175691" y="150395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7494" name="RECTANGLE47494"/>
          <p:cNvSpPr/>
          <p:nvPr/>
        </p:nvSpPr>
        <p:spPr bwMode="auto">
          <a:xfrm>
            <a:off x="7574470" y="1503959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7497" name="RECTANGLE47497"/>
          <p:cNvSpPr/>
          <p:nvPr/>
        </p:nvSpPr>
        <p:spPr bwMode="auto">
          <a:xfrm>
            <a:off x="8426234" y="150395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500" name="RECTANGLE47500"/>
          <p:cNvSpPr/>
          <p:nvPr/>
        </p:nvSpPr>
        <p:spPr bwMode="auto">
          <a:xfrm>
            <a:off x="9042591" y="150395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503" name="RECTANGLE47503"/>
          <p:cNvSpPr/>
          <p:nvPr/>
        </p:nvSpPr>
        <p:spPr bwMode="auto">
          <a:xfrm>
            <a:off x="9362732" y="1503959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1 003</a:t>
            </a:r>
            <a:endParaRPr/>
          </a:p>
        </p:txBody>
      </p:sp>
      <p:sp>
        <p:nvSpPr>
          <p:cNvPr id="47506" name="RECTANGLE47506"/>
          <p:cNvSpPr/>
          <p:nvPr/>
        </p:nvSpPr>
        <p:spPr bwMode="auto">
          <a:xfrm>
            <a:off x="9949370" y="1503959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7509" name="RECTANGLE47509"/>
          <p:cNvSpPr/>
          <p:nvPr/>
        </p:nvSpPr>
        <p:spPr bwMode="auto">
          <a:xfrm>
            <a:off x="1809242" y="1646923"/>
            <a:ext cx="103727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DELTA AIR LINES</a:t>
            </a:r>
            <a:endParaRPr/>
          </a:p>
        </p:txBody>
      </p:sp>
      <p:sp>
        <p:nvSpPr>
          <p:cNvPr id="47512" name="RECTANGLE47512"/>
          <p:cNvSpPr/>
          <p:nvPr/>
        </p:nvSpPr>
        <p:spPr bwMode="auto">
          <a:xfrm>
            <a:off x="3431832" y="164692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1 160</a:t>
            </a:r>
            <a:endParaRPr/>
          </a:p>
        </p:txBody>
      </p:sp>
      <p:sp>
        <p:nvSpPr>
          <p:cNvPr id="47515" name="RECTANGLE47515"/>
          <p:cNvSpPr/>
          <p:nvPr/>
        </p:nvSpPr>
        <p:spPr bwMode="auto">
          <a:xfrm>
            <a:off x="4457891" y="16469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518" name="RECTANGLE47518"/>
          <p:cNvSpPr/>
          <p:nvPr/>
        </p:nvSpPr>
        <p:spPr bwMode="auto">
          <a:xfrm>
            <a:off x="4884331" y="164692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521" name="RECTANGLE47521"/>
          <p:cNvSpPr/>
          <p:nvPr/>
        </p:nvSpPr>
        <p:spPr bwMode="auto">
          <a:xfrm>
            <a:off x="5784634" y="164692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7524" name="RECTANGLE47524"/>
          <p:cNvSpPr/>
          <p:nvPr/>
        </p:nvSpPr>
        <p:spPr bwMode="auto">
          <a:xfrm>
            <a:off x="6527991" y="16469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7527" name="RECTANGLE47527"/>
          <p:cNvSpPr/>
          <p:nvPr/>
        </p:nvSpPr>
        <p:spPr bwMode="auto">
          <a:xfrm>
            <a:off x="7175691" y="16469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530" name="RECTANGLE47530"/>
          <p:cNvSpPr/>
          <p:nvPr/>
        </p:nvSpPr>
        <p:spPr bwMode="auto">
          <a:xfrm>
            <a:off x="7614831" y="164692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533" name="RECTANGLE47533"/>
          <p:cNvSpPr/>
          <p:nvPr/>
        </p:nvSpPr>
        <p:spPr bwMode="auto">
          <a:xfrm>
            <a:off x="8426234" y="164692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536" name="RECTANGLE47536"/>
          <p:cNvSpPr/>
          <p:nvPr/>
        </p:nvSpPr>
        <p:spPr bwMode="auto">
          <a:xfrm>
            <a:off x="8842032" y="164692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1 160</a:t>
            </a:r>
            <a:endParaRPr/>
          </a:p>
        </p:txBody>
      </p:sp>
      <p:sp>
        <p:nvSpPr>
          <p:cNvPr id="47539" name="RECTANGLE47539"/>
          <p:cNvSpPr/>
          <p:nvPr/>
        </p:nvSpPr>
        <p:spPr bwMode="auto">
          <a:xfrm>
            <a:off x="9563291" y="16469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542" name="RECTANGLE47542"/>
          <p:cNvSpPr/>
          <p:nvPr/>
        </p:nvSpPr>
        <p:spPr bwMode="auto">
          <a:xfrm>
            <a:off x="9989731" y="164692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545" name="RECTANGLE47545"/>
          <p:cNvSpPr/>
          <p:nvPr/>
        </p:nvSpPr>
        <p:spPr bwMode="auto">
          <a:xfrm>
            <a:off x="1730375" y="1758772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546" name="RECTANGLE47546"/>
          <p:cNvSpPr/>
          <p:nvPr/>
        </p:nvSpPr>
        <p:spPr bwMode="auto">
          <a:xfrm>
            <a:off x="2342794" y="1818462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7549" name="RECTANGLE47549"/>
          <p:cNvSpPr/>
          <p:nvPr/>
        </p:nvSpPr>
        <p:spPr bwMode="auto">
          <a:xfrm>
            <a:off x="3000375" y="1758772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550" name="RECTANGLE47550"/>
          <p:cNvSpPr/>
          <p:nvPr/>
        </p:nvSpPr>
        <p:spPr bwMode="auto">
          <a:xfrm>
            <a:off x="3399701" y="180576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1 160</a:t>
            </a:r>
            <a:endParaRPr/>
          </a:p>
        </p:txBody>
      </p:sp>
      <p:sp>
        <p:nvSpPr>
          <p:cNvPr id="47553" name="RECTANGLE47553"/>
          <p:cNvSpPr/>
          <p:nvPr/>
        </p:nvSpPr>
        <p:spPr bwMode="auto">
          <a:xfrm>
            <a:off x="3825875" y="1758772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554" name="RECTANGLE47554"/>
          <p:cNvSpPr/>
          <p:nvPr/>
        </p:nvSpPr>
        <p:spPr bwMode="auto">
          <a:xfrm>
            <a:off x="4225201" y="180576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1 003</a:t>
            </a:r>
            <a:endParaRPr/>
          </a:p>
        </p:txBody>
      </p:sp>
      <p:sp>
        <p:nvSpPr>
          <p:cNvPr id="47557" name="RECTANGLE47557"/>
          <p:cNvSpPr/>
          <p:nvPr/>
        </p:nvSpPr>
        <p:spPr bwMode="auto">
          <a:xfrm>
            <a:off x="4651375" y="1758772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558" name="RECTANGLE47558"/>
          <p:cNvSpPr/>
          <p:nvPr/>
        </p:nvSpPr>
        <p:spPr bwMode="auto">
          <a:xfrm>
            <a:off x="4903762" y="1805762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16%</a:t>
            </a:r>
            <a:endParaRPr/>
          </a:p>
        </p:txBody>
      </p:sp>
      <p:sp>
        <p:nvSpPr>
          <p:cNvPr id="47561" name="RECTANGLE47561"/>
          <p:cNvSpPr/>
          <p:nvPr/>
        </p:nvSpPr>
        <p:spPr bwMode="auto">
          <a:xfrm>
            <a:off x="5286375" y="1758772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562" name="RECTANGLE47562"/>
          <p:cNvSpPr/>
          <p:nvPr/>
        </p:nvSpPr>
        <p:spPr bwMode="auto">
          <a:xfrm>
            <a:off x="5754281" y="180576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7565" name="RECTANGLE47565"/>
          <p:cNvSpPr/>
          <p:nvPr/>
        </p:nvSpPr>
        <p:spPr bwMode="auto">
          <a:xfrm>
            <a:off x="6073775" y="175877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566" name="RECTANGLE47566"/>
          <p:cNvSpPr/>
          <p:nvPr/>
        </p:nvSpPr>
        <p:spPr bwMode="auto">
          <a:xfrm>
            <a:off x="6514973" y="180576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7569" name="RECTANGLE47569"/>
          <p:cNvSpPr/>
          <p:nvPr/>
        </p:nvSpPr>
        <p:spPr bwMode="auto">
          <a:xfrm>
            <a:off x="6721475" y="175877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570" name="RECTANGLE47570"/>
          <p:cNvSpPr/>
          <p:nvPr/>
        </p:nvSpPr>
        <p:spPr bwMode="auto">
          <a:xfrm>
            <a:off x="7162673" y="180576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7573" name="RECTANGLE47573"/>
          <p:cNvSpPr/>
          <p:nvPr/>
        </p:nvSpPr>
        <p:spPr bwMode="auto">
          <a:xfrm>
            <a:off x="7369175" y="175877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574" name="RECTANGLE47574"/>
          <p:cNvSpPr/>
          <p:nvPr/>
        </p:nvSpPr>
        <p:spPr bwMode="auto">
          <a:xfrm>
            <a:off x="7697381" y="180576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577" name="RECTANGLE47577"/>
          <p:cNvSpPr/>
          <p:nvPr/>
        </p:nvSpPr>
        <p:spPr bwMode="auto">
          <a:xfrm>
            <a:off x="8016875" y="1758772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578" name="RECTANGLE47578"/>
          <p:cNvSpPr/>
          <p:nvPr/>
        </p:nvSpPr>
        <p:spPr bwMode="auto">
          <a:xfrm>
            <a:off x="8395881" y="180576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581" name="RECTANGLE47581"/>
          <p:cNvSpPr/>
          <p:nvPr/>
        </p:nvSpPr>
        <p:spPr bwMode="auto">
          <a:xfrm>
            <a:off x="8715375" y="1758772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582" name="RECTANGLE47582"/>
          <p:cNvSpPr/>
          <p:nvPr/>
        </p:nvSpPr>
        <p:spPr bwMode="auto">
          <a:xfrm>
            <a:off x="8809901" y="180576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1 160</a:t>
            </a:r>
            <a:endParaRPr/>
          </a:p>
        </p:txBody>
      </p:sp>
      <p:sp>
        <p:nvSpPr>
          <p:cNvPr id="47585" name="RECTANGLE47585"/>
          <p:cNvSpPr/>
          <p:nvPr/>
        </p:nvSpPr>
        <p:spPr bwMode="auto">
          <a:xfrm>
            <a:off x="9236075" y="1758772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586" name="RECTANGLE47586"/>
          <p:cNvSpPr/>
          <p:nvPr/>
        </p:nvSpPr>
        <p:spPr bwMode="auto">
          <a:xfrm>
            <a:off x="9330601" y="180576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1 003</a:t>
            </a:r>
            <a:endParaRPr/>
          </a:p>
        </p:txBody>
      </p:sp>
      <p:sp>
        <p:nvSpPr>
          <p:cNvPr id="47589" name="RECTANGLE47589"/>
          <p:cNvSpPr/>
          <p:nvPr/>
        </p:nvSpPr>
        <p:spPr bwMode="auto">
          <a:xfrm>
            <a:off x="9756775" y="1758772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590" name="RECTANGLE47590"/>
          <p:cNvSpPr/>
          <p:nvPr/>
        </p:nvSpPr>
        <p:spPr bwMode="auto">
          <a:xfrm>
            <a:off x="9990112" y="1805762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16%</a:t>
            </a:r>
            <a:endParaRPr/>
          </a:p>
        </p:txBody>
      </p:sp>
      <p:sp>
        <p:nvSpPr>
          <p:cNvPr id="47593" name="RECTANGLE47593"/>
          <p:cNvSpPr/>
          <p:nvPr/>
        </p:nvSpPr>
        <p:spPr bwMode="auto">
          <a:xfrm>
            <a:off x="384365" y="198047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41</a:t>
            </a:r>
            <a:endParaRPr/>
          </a:p>
        </p:txBody>
      </p:sp>
      <p:sp>
        <p:nvSpPr>
          <p:cNvPr id="47596" name="RECTANGLE47596"/>
          <p:cNvSpPr/>
          <p:nvPr/>
        </p:nvSpPr>
        <p:spPr bwMode="auto">
          <a:xfrm>
            <a:off x="707517" y="1980476"/>
            <a:ext cx="88196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COPENHAGEN (DK)</a:t>
            </a:r>
            <a:endParaRPr/>
          </a:p>
        </p:txBody>
      </p:sp>
      <p:sp>
        <p:nvSpPr>
          <p:cNvPr id="47599" name="RECTANGLE47599"/>
          <p:cNvSpPr/>
          <p:nvPr/>
        </p:nvSpPr>
        <p:spPr bwMode="auto">
          <a:xfrm>
            <a:off x="707517" y="2088515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7602" name="RECTANGLE47602"/>
          <p:cNvSpPr/>
          <p:nvPr/>
        </p:nvSpPr>
        <p:spPr bwMode="auto">
          <a:xfrm>
            <a:off x="1809242" y="1990001"/>
            <a:ext cx="61970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EASYJET</a:t>
            </a:r>
            <a:endParaRPr/>
          </a:p>
        </p:txBody>
      </p:sp>
      <p:sp>
        <p:nvSpPr>
          <p:cNvPr id="47605" name="RECTANGLE47605"/>
          <p:cNvSpPr/>
          <p:nvPr/>
        </p:nvSpPr>
        <p:spPr bwMode="auto">
          <a:xfrm>
            <a:off x="3519488" y="199000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142</a:t>
            </a:r>
            <a:endParaRPr/>
          </a:p>
        </p:txBody>
      </p:sp>
      <p:sp>
        <p:nvSpPr>
          <p:cNvPr id="47608" name="RECTANGLE47608"/>
          <p:cNvSpPr/>
          <p:nvPr/>
        </p:nvSpPr>
        <p:spPr bwMode="auto">
          <a:xfrm>
            <a:off x="4457891" y="19900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611" name="RECTANGLE47611"/>
          <p:cNvSpPr/>
          <p:nvPr/>
        </p:nvSpPr>
        <p:spPr bwMode="auto">
          <a:xfrm>
            <a:off x="4884331" y="199000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614" name="RECTANGLE47614"/>
          <p:cNvSpPr/>
          <p:nvPr/>
        </p:nvSpPr>
        <p:spPr bwMode="auto">
          <a:xfrm>
            <a:off x="5784634" y="199000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617" name="RECTANGLE47617"/>
          <p:cNvSpPr/>
          <p:nvPr/>
        </p:nvSpPr>
        <p:spPr bwMode="auto">
          <a:xfrm>
            <a:off x="6527991" y="19900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7620" name="RECTANGLE47620"/>
          <p:cNvSpPr/>
          <p:nvPr/>
        </p:nvSpPr>
        <p:spPr bwMode="auto">
          <a:xfrm>
            <a:off x="7175691" y="19900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623" name="RECTANGLE47623"/>
          <p:cNvSpPr/>
          <p:nvPr/>
        </p:nvSpPr>
        <p:spPr bwMode="auto">
          <a:xfrm>
            <a:off x="7614831" y="199000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626" name="RECTANGLE47626"/>
          <p:cNvSpPr/>
          <p:nvPr/>
        </p:nvSpPr>
        <p:spPr bwMode="auto">
          <a:xfrm>
            <a:off x="8426234" y="199000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7629" name="RECTANGLE47629"/>
          <p:cNvSpPr/>
          <p:nvPr/>
        </p:nvSpPr>
        <p:spPr bwMode="auto">
          <a:xfrm>
            <a:off x="8986139" y="1990001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71</a:t>
            </a:r>
            <a:endParaRPr/>
          </a:p>
        </p:txBody>
      </p:sp>
      <p:sp>
        <p:nvSpPr>
          <p:cNvPr id="47632" name="RECTANGLE47632"/>
          <p:cNvSpPr/>
          <p:nvPr/>
        </p:nvSpPr>
        <p:spPr bwMode="auto">
          <a:xfrm>
            <a:off x="9563291" y="19900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635" name="RECTANGLE47635"/>
          <p:cNvSpPr/>
          <p:nvPr/>
        </p:nvSpPr>
        <p:spPr bwMode="auto">
          <a:xfrm>
            <a:off x="9989731" y="199000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638" name="RECTANGLE47638"/>
          <p:cNvSpPr/>
          <p:nvPr/>
        </p:nvSpPr>
        <p:spPr bwMode="auto">
          <a:xfrm>
            <a:off x="1809242" y="2132965"/>
            <a:ext cx="76008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TRANSAVIA</a:t>
            </a:r>
            <a:endParaRPr/>
          </a:p>
        </p:txBody>
      </p:sp>
      <p:sp>
        <p:nvSpPr>
          <p:cNvPr id="47641" name="RECTANGLE47641"/>
          <p:cNvSpPr/>
          <p:nvPr/>
        </p:nvSpPr>
        <p:spPr bwMode="auto">
          <a:xfrm>
            <a:off x="3519488" y="213296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134</a:t>
            </a:r>
            <a:endParaRPr/>
          </a:p>
        </p:txBody>
      </p:sp>
      <p:sp>
        <p:nvSpPr>
          <p:cNvPr id="47644" name="RECTANGLE47644"/>
          <p:cNvSpPr/>
          <p:nvPr/>
        </p:nvSpPr>
        <p:spPr bwMode="auto">
          <a:xfrm>
            <a:off x="4457891" y="21329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647" name="RECTANGLE47647"/>
          <p:cNvSpPr/>
          <p:nvPr/>
        </p:nvSpPr>
        <p:spPr bwMode="auto">
          <a:xfrm>
            <a:off x="4884331" y="213296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650" name="RECTANGLE47650"/>
          <p:cNvSpPr/>
          <p:nvPr/>
        </p:nvSpPr>
        <p:spPr bwMode="auto">
          <a:xfrm>
            <a:off x="5784634" y="213296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653" name="RECTANGLE47653"/>
          <p:cNvSpPr/>
          <p:nvPr/>
        </p:nvSpPr>
        <p:spPr bwMode="auto">
          <a:xfrm>
            <a:off x="6527991" y="21329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7656" name="RECTANGLE47656"/>
          <p:cNvSpPr/>
          <p:nvPr/>
        </p:nvSpPr>
        <p:spPr bwMode="auto">
          <a:xfrm>
            <a:off x="7175691" y="21329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659" name="RECTANGLE47659"/>
          <p:cNvSpPr/>
          <p:nvPr/>
        </p:nvSpPr>
        <p:spPr bwMode="auto">
          <a:xfrm>
            <a:off x="7614831" y="213296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662" name="RECTANGLE47662"/>
          <p:cNvSpPr/>
          <p:nvPr/>
        </p:nvSpPr>
        <p:spPr bwMode="auto">
          <a:xfrm>
            <a:off x="8426234" y="213296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7665" name="RECTANGLE47665"/>
          <p:cNvSpPr/>
          <p:nvPr/>
        </p:nvSpPr>
        <p:spPr bwMode="auto">
          <a:xfrm>
            <a:off x="8986139" y="2132965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67</a:t>
            </a:r>
            <a:endParaRPr/>
          </a:p>
        </p:txBody>
      </p:sp>
      <p:sp>
        <p:nvSpPr>
          <p:cNvPr id="47668" name="RECTANGLE47668"/>
          <p:cNvSpPr/>
          <p:nvPr/>
        </p:nvSpPr>
        <p:spPr bwMode="auto">
          <a:xfrm>
            <a:off x="9563291" y="21329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671" name="RECTANGLE47671"/>
          <p:cNvSpPr/>
          <p:nvPr/>
        </p:nvSpPr>
        <p:spPr bwMode="auto">
          <a:xfrm>
            <a:off x="9989731" y="213296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674" name="RECTANGLE47674"/>
          <p:cNvSpPr/>
          <p:nvPr/>
        </p:nvSpPr>
        <p:spPr bwMode="auto">
          <a:xfrm>
            <a:off x="1809242" y="2275929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7677" name="RECTANGLE47677"/>
          <p:cNvSpPr/>
          <p:nvPr/>
        </p:nvSpPr>
        <p:spPr bwMode="auto">
          <a:xfrm>
            <a:off x="3519488" y="227592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620</a:t>
            </a:r>
            <a:endParaRPr/>
          </a:p>
        </p:txBody>
      </p:sp>
      <p:sp>
        <p:nvSpPr>
          <p:cNvPr id="47680" name="RECTANGLE47680"/>
          <p:cNvSpPr/>
          <p:nvPr/>
        </p:nvSpPr>
        <p:spPr bwMode="auto">
          <a:xfrm>
            <a:off x="4457891" y="22759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683" name="RECTANGLE47683"/>
          <p:cNvSpPr/>
          <p:nvPr/>
        </p:nvSpPr>
        <p:spPr bwMode="auto">
          <a:xfrm>
            <a:off x="4884331" y="227592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686" name="RECTANGLE47686"/>
          <p:cNvSpPr/>
          <p:nvPr/>
        </p:nvSpPr>
        <p:spPr bwMode="auto">
          <a:xfrm>
            <a:off x="5784634" y="227592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689" name="RECTANGLE47689"/>
          <p:cNvSpPr/>
          <p:nvPr/>
        </p:nvSpPr>
        <p:spPr bwMode="auto">
          <a:xfrm>
            <a:off x="6527991" y="22759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7692" name="RECTANGLE47692"/>
          <p:cNvSpPr/>
          <p:nvPr/>
        </p:nvSpPr>
        <p:spPr bwMode="auto">
          <a:xfrm>
            <a:off x="7175691" y="22759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695" name="RECTANGLE47695"/>
          <p:cNvSpPr/>
          <p:nvPr/>
        </p:nvSpPr>
        <p:spPr bwMode="auto">
          <a:xfrm>
            <a:off x="7614831" y="227592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698" name="RECTANGLE47698"/>
          <p:cNvSpPr/>
          <p:nvPr/>
        </p:nvSpPr>
        <p:spPr bwMode="auto">
          <a:xfrm>
            <a:off x="8426234" y="227592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7701" name="RECTANGLE47701"/>
          <p:cNvSpPr/>
          <p:nvPr/>
        </p:nvSpPr>
        <p:spPr bwMode="auto">
          <a:xfrm>
            <a:off x="8929688" y="227592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310</a:t>
            </a:r>
            <a:endParaRPr/>
          </a:p>
        </p:txBody>
      </p:sp>
      <p:sp>
        <p:nvSpPr>
          <p:cNvPr id="47704" name="RECTANGLE47704"/>
          <p:cNvSpPr/>
          <p:nvPr/>
        </p:nvSpPr>
        <p:spPr bwMode="auto">
          <a:xfrm>
            <a:off x="9563291" y="22759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707" name="RECTANGLE47707"/>
          <p:cNvSpPr/>
          <p:nvPr/>
        </p:nvSpPr>
        <p:spPr bwMode="auto">
          <a:xfrm>
            <a:off x="9989731" y="227592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710" name="RECTANGLE47710"/>
          <p:cNvSpPr/>
          <p:nvPr/>
        </p:nvSpPr>
        <p:spPr bwMode="auto">
          <a:xfrm>
            <a:off x="1809242" y="2418893"/>
            <a:ext cx="99477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SCANDINAVIAN </a:t>
            </a:r>
            <a:endParaRPr/>
          </a:p>
        </p:txBody>
      </p:sp>
      <p:sp>
        <p:nvSpPr>
          <p:cNvPr id="47713" name="RECTANGLE47713"/>
          <p:cNvSpPr/>
          <p:nvPr/>
        </p:nvSpPr>
        <p:spPr bwMode="auto">
          <a:xfrm>
            <a:off x="1809242" y="2526932"/>
            <a:ext cx="3819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AIRLINE</a:t>
            </a:r>
            <a:endParaRPr/>
          </a:p>
        </p:txBody>
      </p:sp>
      <p:sp>
        <p:nvSpPr>
          <p:cNvPr id="47716" name="RECTANGLE47716"/>
          <p:cNvSpPr/>
          <p:nvPr/>
        </p:nvSpPr>
        <p:spPr bwMode="auto">
          <a:xfrm>
            <a:off x="3519488" y="241889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196</a:t>
            </a:r>
            <a:endParaRPr/>
          </a:p>
        </p:txBody>
      </p:sp>
      <p:sp>
        <p:nvSpPr>
          <p:cNvPr id="47719" name="RECTANGLE47719"/>
          <p:cNvSpPr/>
          <p:nvPr/>
        </p:nvSpPr>
        <p:spPr bwMode="auto">
          <a:xfrm>
            <a:off x="4457891" y="24188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722" name="RECTANGLE47722"/>
          <p:cNvSpPr/>
          <p:nvPr/>
        </p:nvSpPr>
        <p:spPr bwMode="auto">
          <a:xfrm>
            <a:off x="4884331" y="241889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725" name="RECTANGLE47725"/>
          <p:cNvSpPr/>
          <p:nvPr/>
        </p:nvSpPr>
        <p:spPr bwMode="auto">
          <a:xfrm>
            <a:off x="5784634" y="241889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728" name="RECTANGLE47728"/>
          <p:cNvSpPr/>
          <p:nvPr/>
        </p:nvSpPr>
        <p:spPr bwMode="auto">
          <a:xfrm>
            <a:off x="6527991" y="24188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7731" name="RECTANGLE47731"/>
          <p:cNvSpPr/>
          <p:nvPr/>
        </p:nvSpPr>
        <p:spPr bwMode="auto">
          <a:xfrm>
            <a:off x="7175691" y="24188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734" name="RECTANGLE47734"/>
          <p:cNvSpPr/>
          <p:nvPr/>
        </p:nvSpPr>
        <p:spPr bwMode="auto">
          <a:xfrm>
            <a:off x="7614831" y="241889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737" name="RECTANGLE47737"/>
          <p:cNvSpPr/>
          <p:nvPr/>
        </p:nvSpPr>
        <p:spPr bwMode="auto">
          <a:xfrm>
            <a:off x="8426234" y="241889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740" name="RECTANGLE47740"/>
          <p:cNvSpPr/>
          <p:nvPr/>
        </p:nvSpPr>
        <p:spPr bwMode="auto">
          <a:xfrm>
            <a:off x="8929688" y="241889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196</a:t>
            </a:r>
            <a:endParaRPr/>
          </a:p>
        </p:txBody>
      </p:sp>
      <p:sp>
        <p:nvSpPr>
          <p:cNvPr id="47743" name="RECTANGLE47743"/>
          <p:cNvSpPr/>
          <p:nvPr/>
        </p:nvSpPr>
        <p:spPr bwMode="auto">
          <a:xfrm>
            <a:off x="9563291" y="24188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746" name="RECTANGLE47746"/>
          <p:cNvSpPr/>
          <p:nvPr/>
        </p:nvSpPr>
        <p:spPr bwMode="auto">
          <a:xfrm>
            <a:off x="9989731" y="241889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749" name="RECTANGLE47749"/>
          <p:cNvSpPr/>
          <p:nvPr/>
        </p:nvSpPr>
        <p:spPr bwMode="auto">
          <a:xfrm>
            <a:off x="1730375" y="2638781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750" name="RECTANGLE47750"/>
          <p:cNvSpPr/>
          <p:nvPr/>
        </p:nvSpPr>
        <p:spPr bwMode="auto">
          <a:xfrm>
            <a:off x="2342794" y="2698471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7753" name="RECTANGLE47753"/>
          <p:cNvSpPr/>
          <p:nvPr/>
        </p:nvSpPr>
        <p:spPr bwMode="auto">
          <a:xfrm>
            <a:off x="3000375" y="2638781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754" name="RECTANGLE47754"/>
          <p:cNvSpPr/>
          <p:nvPr/>
        </p:nvSpPr>
        <p:spPr bwMode="auto">
          <a:xfrm>
            <a:off x="3399701" y="2685771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1 092</a:t>
            </a:r>
            <a:endParaRPr/>
          </a:p>
        </p:txBody>
      </p:sp>
      <p:sp>
        <p:nvSpPr>
          <p:cNvPr id="47757" name="RECTANGLE47757"/>
          <p:cNvSpPr/>
          <p:nvPr/>
        </p:nvSpPr>
        <p:spPr bwMode="auto">
          <a:xfrm>
            <a:off x="3825875" y="2638781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758" name="RECTANGLE47758"/>
          <p:cNvSpPr/>
          <p:nvPr/>
        </p:nvSpPr>
        <p:spPr bwMode="auto">
          <a:xfrm>
            <a:off x="4444873" y="2685771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761" name="RECTANGLE47761"/>
          <p:cNvSpPr/>
          <p:nvPr/>
        </p:nvSpPr>
        <p:spPr bwMode="auto">
          <a:xfrm>
            <a:off x="4651375" y="2638781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762" name="RECTANGLE47762"/>
          <p:cNvSpPr/>
          <p:nvPr/>
        </p:nvSpPr>
        <p:spPr bwMode="auto">
          <a:xfrm>
            <a:off x="4840643" y="2685771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765" name="RECTANGLE47765"/>
          <p:cNvSpPr/>
          <p:nvPr/>
        </p:nvSpPr>
        <p:spPr bwMode="auto">
          <a:xfrm>
            <a:off x="5286375" y="2638781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766" name="RECTANGLE47766"/>
          <p:cNvSpPr/>
          <p:nvPr/>
        </p:nvSpPr>
        <p:spPr bwMode="auto">
          <a:xfrm>
            <a:off x="5754281" y="2685771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7769" name="RECTANGLE47769"/>
          <p:cNvSpPr/>
          <p:nvPr/>
        </p:nvSpPr>
        <p:spPr bwMode="auto">
          <a:xfrm>
            <a:off x="6073775" y="2638781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770" name="RECTANGLE47770"/>
          <p:cNvSpPr/>
          <p:nvPr/>
        </p:nvSpPr>
        <p:spPr bwMode="auto">
          <a:xfrm>
            <a:off x="6514973" y="2685771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</a:t>
            </a:r>
            <a:endParaRPr/>
          </a:p>
        </p:txBody>
      </p:sp>
      <p:sp>
        <p:nvSpPr>
          <p:cNvPr id="47773" name="RECTANGLE47773"/>
          <p:cNvSpPr/>
          <p:nvPr/>
        </p:nvSpPr>
        <p:spPr bwMode="auto">
          <a:xfrm>
            <a:off x="6721475" y="2638781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774" name="RECTANGLE47774"/>
          <p:cNvSpPr/>
          <p:nvPr/>
        </p:nvSpPr>
        <p:spPr bwMode="auto">
          <a:xfrm>
            <a:off x="7162673" y="2685771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777" name="RECTANGLE47777"/>
          <p:cNvSpPr/>
          <p:nvPr/>
        </p:nvSpPr>
        <p:spPr bwMode="auto">
          <a:xfrm>
            <a:off x="7369175" y="2638781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778" name="RECTANGLE47778"/>
          <p:cNvSpPr/>
          <p:nvPr/>
        </p:nvSpPr>
        <p:spPr bwMode="auto">
          <a:xfrm>
            <a:off x="7571143" y="2685771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781" name="RECTANGLE47781"/>
          <p:cNvSpPr/>
          <p:nvPr/>
        </p:nvSpPr>
        <p:spPr bwMode="auto">
          <a:xfrm>
            <a:off x="8016875" y="2638781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782" name="RECTANGLE47782"/>
          <p:cNvSpPr/>
          <p:nvPr/>
        </p:nvSpPr>
        <p:spPr bwMode="auto">
          <a:xfrm>
            <a:off x="8395881" y="2685771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7785" name="RECTANGLE47785"/>
          <p:cNvSpPr/>
          <p:nvPr/>
        </p:nvSpPr>
        <p:spPr bwMode="auto">
          <a:xfrm>
            <a:off x="8715375" y="2638781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786" name="RECTANGLE47786"/>
          <p:cNvSpPr/>
          <p:nvPr/>
        </p:nvSpPr>
        <p:spPr bwMode="auto">
          <a:xfrm>
            <a:off x="8903335" y="2685771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156</a:t>
            </a:r>
            <a:endParaRPr/>
          </a:p>
        </p:txBody>
      </p:sp>
      <p:sp>
        <p:nvSpPr>
          <p:cNvPr id="47789" name="RECTANGLE47789"/>
          <p:cNvSpPr/>
          <p:nvPr/>
        </p:nvSpPr>
        <p:spPr bwMode="auto">
          <a:xfrm>
            <a:off x="9236075" y="2638781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790" name="RECTANGLE47790"/>
          <p:cNvSpPr/>
          <p:nvPr/>
        </p:nvSpPr>
        <p:spPr bwMode="auto">
          <a:xfrm>
            <a:off x="9550273" y="2685771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793" name="RECTANGLE47793"/>
          <p:cNvSpPr/>
          <p:nvPr/>
        </p:nvSpPr>
        <p:spPr bwMode="auto">
          <a:xfrm>
            <a:off x="9756775" y="2638781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794" name="RECTANGLE47794"/>
          <p:cNvSpPr/>
          <p:nvPr/>
        </p:nvSpPr>
        <p:spPr bwMode="auto">
          <a:xfrm>
            <a:off x="9926993" y="2685771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797" name="RECTANGLE47797"/>
          <p:cNvSpPr/>
          <p:nvPr/>
        </p:nvSpPr>
        <p:spPr bwMode="auto">
          <a:xfrm>
            <a:off x="384365" y="2860485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42</a:t>
            </a:r>
            <a:endParaRPr/>
          </a:p>
        </p:txBody>
      </p:sp>
      <p:sp>
        <p:nvSpPr>
          <p:cNvPr id="47800" name="RECTANGLE47800"/>
          <p:cNvSpPr/>
          <p:nvPr/>
        </p:nvSpPr>
        <p:spPr bwMode="auto">
          <a:xfrm>
            <a:off x="707517" y="2860485"/>
            <a:ext cx="6021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MUMBAI (IN)</a:t>
            </a:r>
            <a:endParaRPr/>
          </a:p>
        </p:txBody>
      </p:sp>
      <p:sp>
        <p:nvSpPr>
          <p:cNvPr id="47803" name="RECTANGLE47803"/>
          <p:cNvSpPr/>
          <p:nvPr/>
        </p:nvSpPr>
        <p:spPr bwMode="auto">
          <a:xfrm>
            <a:off x="707517" y="2968523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7806" name="RECTANGLE47806"/>
          <p:cNvSpPr/>
          <p:nvPr/>
        </p:nvSpPr>
        <p:spPr bwMode="auto">
          <a:xfrm>
            <a:off x="1809242" y="2870010"/>
            <a:ext cx="10545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ETIHAD AIRWAYS</a:t>
            </a:r>
            <a:endParaRPr/>
          </a:p>
        </p:txBody>
      </p:sp>
      <p:sp>
        <p:nvSpPr>
          <p:cNvPr id="47809" name="RECTANGLE47809"/>
          <p:cNvSpPr/>
          <p:nvPr/>
        </p:nvSpPr>
        <p:spPr bwMode="auto">
          <a:xfrm>
            <a:off x="3431832" y="2870010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1 064</a:t>
            </a:r>
            <a:endParaRPr/>
          </a:p>
        </p:txBody>
      </p:sp>
      <p:sp>
        <p:nvSpPr>
          <p:cNvPr id="47812" name="RECTANGLE47812"/>
          <p:cNvSpPr/>
          <p:nvPr/>
        </p:nvSpPr>
        <p:spPr bwMode="auto">
          <a:xfrm>
            <a:off x="4344988" y="2870010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712</a:t>
            </a:r>
            <a:endParaRPr/>
          </a:p>
        </p:txBody>
      </p:sp>
      <p:sp>
        <p:nvSpPr>
          <p:cNvPr id="47815" name="RECTANGLE47815"/>
          <p:cNvSpPr/>
          <p:nvPr/>
        </p:nvSpPr>
        <p:spPr bwMode="auto">
          <a:xfrm>
            <a:off x="4940783" y="2870010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49%</a:t>
            </a:r>
            <a:endParaRPr/>
          </a:p>
        </p:txBody>
      </p:sp>
      <p:sp>
        <p:nvSpPr>
          <p:cNvPr id="47818" name="RECTANGLE47818"/>
          <p:cNvSpPr/>
          <p:nvPr/>
        </p:nvSpPr>
        <p:spPr bwMode="auto">
          <a:xfrm>
            <a:off x="5784634" y="287001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821" name="RECTANGLE47821"/>
          <p:cNvSpPr/>
          <p:nvPr/>
        </p:nvSpPr>
        <p:spPr bwMode="auto">
          <a:xfrm>
            <a:off x="6527991" y="287001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7824" name="RECTANGLE47824"/>
          <p:cNvSpPr/>
          <p:nvPr/>
        </p:nvSpPr>
        <p:spPr bwMode="auto">
          <a:xfrm>
            <a:off x="7175691" y="287001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7827" name="RECTANGLE47827"/>
          <p:cNvSpPr/>
          <p:nvPr/>
        </p:nvSpPr>
        <p:spPr bwMode="auto">
          <a:xfrm>
            <a:off x="7727734" y="287001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830" name="RECTANGLE47830"/>
          <p:cNvSpPr/>
          <p:nvPr/>
        </p:nvSpPr>
        <p:spPr bwMode="auto">
          <a:xfrm>
            <a:off x="8426234" y="287001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833" name="RECTANGLE47833"/>
          <p:cNvSpPr/>
          <p:nvPr/>
        </p:nvSpPr>
        <p:spPr bwMode="auto">
          <a:xfrm>
            <a:off x="8842032" y="2870010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1 064</a:t>
            </a:r>
            <a:endParaRPr/>
          </a:p>
        </p:txBody>
      </p:sp>
      <p:sp>
        <p:nvSpPr>
          <p:cNvPr id="47836" name="RECTANGLE47836"/>
          <p:cNvSpPr/>
          <p:nvPr/>
        </p:nvSpPr>
        <p:spPr bwMode="auto">
          <a:xfrm>
            <a:off x="9450388" y="2870010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712</a:t>
            </a:r>
            <a:endParaRPr/>
          </a:p>
        </p:txBody>
      </p:sp>
      <p:sp>
        <p:nvSpPr>
          <p:cNvPr id="47839" name="RECTANGLE47839"/>
          <p:cNvSpPr/>
          <p:nvPr/>
        </p:nvSpPr>
        <p:spPr bwMode="auto">
          <a:xfrm>
            <a:off x="10046183" y="2870010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49%</a:t>
            </a:r>
            <a:endParaRPr/>
          </a:p>
        </p:txBody>
      </p:sp>
      <p:sp>
        <p:nvSpPr>
          <p:cNvPr id="47842" name="RECTANGLE47842"/>
          <p:cNvSpPr/>
          <p:nvPr/>
        </p:nvSpPr>
        <p:spPr bwMode="auto">
          <a:xfrm>
            <a:off x="1809242" y="3012973"/>
            <a:ext cx="101824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QATAR AIRWAYS</a:t>
            </a:r>
            <a:endParaRPr/>
          </a:p>
        </p:txBody>
      </p:sp>
      <p:sp>
        <p:nvSpPr>
          <p:cNvPr id="47845" name="RECTANGLE47845"/>
          <p:cNvSpPr/>
          <p:nvPr/>
        </p:nvSpPr>
        <p:spPr bwMode="auto">
          <a:xfrm>
            <a:off x="3632391" y="301297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848" name="RECTANGLE47848"/>
          <p:cNvSpPr/>
          <p:nvPr/>
        </p:nvSpPr>
        <p:spPr bwMode="auto">
          <a:xfrm>
            <a:off x="4344988" y="301297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817</a:t>
            </a:r>
            <a:endParaRPr/>
          </a:p>
        </p:txBody>
      </p:sp>
      <p:sp>
        <p:nvSpPr>
          <p:cNvPr id="47851" name="RECTANGLE47851"/>
          <p:cNvSpPr/>
          <p:nvPr/>
        </p:nvSpPr>
        <p:spPr bwMode="auto">
          <a:xfrm>
            <a:off x="4843971" y="301297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7854" name="RECTANGLE47854"/>
          <p:cNvSpPr/>
          <p:nvPr/>
        </p:nvSpPr>
        <p:spPr bwMode="auto">
          <a:xfrm>
            <a:off x="5784634" y="301297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857" name="RECTANGLE47857"/>
          <p:cNvSpPr/>
          <p:nvPr/>
        </p:nvSpPr>
        <p:spPr bwMode="auto">
          <a:xfrm>
            <a:off x="6527991" y="301297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860" name="RECTANGLE47860"/>
          <p:cNvSpPr/>
          <p:nvPr/>
        </p:nvSpPr>
        <p:spPr bwMode="auto">
          <a:xfrm>
            <a:off x="7175691" y="301297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7863" name="RECTANGLE47863"/>
          <p:cNvSpPr/>
          <p:nvPr/>
        </p:nvSpPr>
        <p:spPr bwMode="auto">
          <a:xfrm>
            <a:off x="7574470" y="301297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7866" name="RECTANGLE47866"/>
          <p:cNvSpPr/>
          <p:nvPr/>
        </p:nvSpPr>
        <p:spPr bwMode="auto">
          <a:xfrm>
            <a:off x="8426234" y="301297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869" name="RECTANGLE47869"/>
          <p:cNvSpPr/>
          <p:nvPr/>
        </p:nvSpPr>
        <p:spPr bwMode="auto">
          <a:xfrm>
            <a:off x="9042591" y="301297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872" name="RECTANGLE47872"/>
          <p:cNvSpPr/>
          <p:nvPr/>
        </p:nvSpPr>
        <p:spPr bwMode="auto">
          <a:xfrm>
            <a:off x="9450388" y="301297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817</a:t>
            </a:r>
            <a:endParaRPr/>
          </a:p>
        </p:txBody>
      </p:sp>
      <p:sp>
        <p:nvSpPr>
          <p:cNvPr id="47875" name="RECTANGLE47875"/>
          <p:cNvSpPr/>
          <p:nvPr/>
        </p:nvSpPr>
        <p:spPr bwMode="auto">
          <a:xfrm>
            <a:off x="9949370" y="301297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7878" name="RECTANGLE47878"/>
          <p:cNvSpPr/>
          <p:nvPr/>
        </p:nvSpPr>
        <p:spPr bwMode="auto">
          <a:xfrm>
            <a:off x="1730375" y="3124822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879" name="RECTANGLE47879"/>
          <p:cNvSpPr/>
          <p:nvPr/>
        </p:nvSpPr>
        <p:spPr bwMode="auto">
          <a:xfrm>
            <a:off x="2342794" y="3184512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7882" name="RECTANGLE47882"/>
          <p:cNvSpPr/>
          <p:nvPr/>
        </p:nvSpPr>
        <p:spPr bwMode="auto">
          <a:xfrm>
            <a:off x="3000375" y="3124822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883" name="RECTANGLE47883"/>
          <p:cNvSpPr/>
          <p:nvPr/>
        </p:nvSpPr>
        <p:spPr bwMode="auto">
          <a:xfrm>
            <a:off x="3399701" y="317181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1 064</a:t>
            </a:r>
            <a:endParaRPr/>
          </a:p>
        </p:txBody>
      </p:sp>
      <p:sp>
        <p:nvSpPr>
          <p:cNvPr id="47886" name="RECTANGLE47886"/>
          <p:cNvSpPr/>
          <p:nvPr/>
        </p:nvSpPr>
        <p:spPr bwMode="auto">
          <a:xfrm>
            <a:off x="3825875" y="3124822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887" name="RECTANGLE47887"/>
          <p:cNvSpPr/>
          <p:nvPr/>
        </p:nvSpPr>
        <p:spPr bwMode="auto">
          <a:xfrm>
            <a:off x="4225201" y="317181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1 528</a:t>
            </a:r>
            <a:endParaRPr/>
          </a:p>
        </p:txBody>
      </p:sp>
      <p:sp>
        <p:nvSpPr>
          <p:cNvPr id="47890" name="RECTANGLE47890"/>
          <p:cNvSpPr/>
          <p:nvPr/>
        </p:nvSpPr>
        <p:spPr bwMode="auto">
          <a:xfrm>
            <a:off x="4651375" y="3124822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891" name="RECTANGLE47891"/>
          <p:cNvSpPr/>
          <p:nvPr/>
        </p:nvSpPr>
        <p:spPr bwMode="auto">
          <a:xfrm>
            <a:off x="4861179" y="3171812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-30%</a:t>
            </a:r>
            <a:endParaRPr/>
          </a:p>
        </p:txBody>
      </p:sp>
      <p:sp>
        <p:nvSpPr>
          <p:cNvPr id="47894" name="RECTANGLE47894"/>
          <p:cNvSpPr/>
          <p:nvPr/>
        </p:nvSpPr>
        <p:spPr bwMode="auto">
          <a:xfrm>
            <a:off x="5286375" y="3124822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895" name="RECTANGLE47895"/>
          <p:cNvSpPr/>
          <p:nvPr/>
        </p:nvSpPr>
        <p:spPr bwMode="auto">
          <a:xfrm>
            <a:off x="5754281" y="317181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898" name="RECTANGLE47898"/>
          <p:cNvSpPr/>
          <p:nvPr/>
        </p:nvSpPr>
        <p:spPr bwMode="auto">
          <a:xfrm>
            <a:off x="6073775" y="312482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899" name="RECTANGLE47899"/>
          <p:cNvSpPr/>
          <p:nvPr/>
        </p:nvSpPr>
        <p:spPr bwMode="auto">
          <a:xfrm>
            <a:off x="6514973" y="317181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7902" name="RECTANGLE47902"/>
          <p:cNvSpPr/>
          <p:nvPr/>
        </p:nvSpPr>
        <p:spPr bwMode="auto">
          <a:xfrm>
            <a:off x="6721475" y="312482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903" name="RECTANGLE47903"/>
          <p:cNvSpPr/>
          <p:nvPr/>
        </p:nvSpPr>
        <p:spPr bwMode="auto">
          <a:xfrm>
            <a:off x="7162673" y="317181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7906" name="RECTANGLE47906"/>
          <p:cNvSpPr/>
          <p:nvPr/>
        </p:nvSpPr>
        <p:spPr bwMode="auto">
          <a:xfrm>
            <a:off x="7369175" y="312482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907" name="RECTANGLE47907"/>
          <p:cNvSpPr/>
          <p:nvPr/>
        </p:nvSpPr>
        <p:spPr bwMode="auto">
          <a:xfrm>
            <a:off x="7591679" y="3171812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-50%</a:t>
            </a:r>
            <a:endParaRPr/>
          </a:p>
        </p:txBody>
      </p:sp>
      <p:sp>
        <p:nvSpPr>
          <p:cNvPr id="47910" name="RECTANGLE47910"/>
          <p:cNvSpPr/>
          <p:nvPr/>
        </p:nvSpPr>
        <p:spPr bwMode="auto">
          <a:xfrm>
            <a:off x="8016875" y="3124822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911" name="RECTANGLE47911"/>
          <p:cNvSpPr/>
          <p:nvPr/>
        </p:nvSpPr>
        <p:spPr bwMode="auto">
          <a:xfrm>
            <a:off x="8395881" y="317181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914" name="RECTANGLE47914"/>
          <p:cNvSpPr/>
          <p:nvPr/>
        </p:nvSpPr>
        <p:spPr bwMode="auto">
          <a:xfrm>
            <a:off x="8715375" y="3124822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915" name="RECTANGLE47915"/>
          <p:cNvSpPr/>
          <p:nvPr/>
        </p:nvSpPr>
        <p:spPr bwMode="auto">
          <a:xfrm>
            <a:off x="8809901" y="317181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1 064</a:t>
            </a:r>
            <a:endParaRPr/>
          </a:p>
        </p:txBody>
      </p:sp>
      <p:sp>
        <p:nvSpPr>
          <p:cNvPr id="47918" name="RECTANGLE47918"/>
          <p:cNvSpPr/>
          <p:nvPr/>
        </p:nvSpPr>
        <p:spPr bwMode="auto">
          <a:xfrm>
            <a:off x="9236075" y="3124822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919" name="RECTANGLE47919"/>
          <p:cNvSpPr/>
          <p:nvPr/>
        </p:nvSpPr>
        <p:spPr bwMode="auto">
          <a:xfrm>
            <a:off x="9424035" y="3171812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764</a:t>
            </a:r>
            <a:endParaRPr/>
          </a:p>
        </p:txBody>
      </p:sp>
      <p:sp>
        <p:nvSpPr>
          <p:cNvPr id="47922" name="RECTANGLE47922"/>
          <p:cNvSpPr/>
          <p:nvPr/>
        </p:nvSpPr>
        <p:spPr bwMode="auto">
          <a:xfrm>
            <a:off x="9756775" y="3124822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7923" name="RECTANGLE47923"/>
          <p:cNvSpPr/>
          <p:nvPr/>
        </p:nvSpPr>
        <p:spPr bwMode="auto">
          <a:xfrm>
            <a:off x="9990112" y="3171812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39%</a:t>
            </a:r>
            <a:endParaRPr/>
          </a:p>
        </p:txBody>
      </p:sp>
      <p:sp>
        <p:nvSpPr>
          <p:cNvPr id="47926" name="RECTANGLE47926"/>
          <p:cNvSpPr/>
          <p:nvPr/>
        </p:nvSpPr>
        <p:spPr bwMode="auto">
          <a:xfrm>
            <a:off x="384365" y="334652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43</a:t>
            </a:r>
            <a:endParaRPr/>
          </a:p>
        </p:txBody>
      </p:sp>
      <p:sp>
        <p:nvSpPr>
          <p:cNvPr id="47929" name="RECTANGLE47929"/>
          <p:cNvSpPr/>
          <p:nvPr/>
        </p:nvSpPr>
        <p:spPr bwMode="auto">
          <a:xfrm>
            <a:off x="707517" y="3346526"/>
            <a:ext cx="5116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</a:t>
            </a:r>
            <a:endParaRPr/>
          </a:p>
        </p:txBody>
      </p:sp>
      <p:sp>
        <p:nvSpPr>
          <p:cNvPr id="47932" name="RECTANGLE47932"/>
          <p:cNvSpPr/>
          <p:nvPr/>
        </p:nvSpPr>
        <p:spPr bwMode="auto">
          <a:xfrm>
            <a:off x="707517" y="3454565"/>
            <a:ext cx="68531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PRAGUE (CZ)</a:t>
            </a:r>
            <a:endParaRPr/>
          </a:p>
        </p:txBody>
      </p:sp>
      <p:sp>
        <p:nvSpPr>
          <p:cNvPr id="47935" name="RECTANGLE47935"/>
          <p:cNvSpPr/>
          <p:nvPr/>
        </p:nvSpPr>
        <p:spPr bwMode="auto">
          <a:xfrm>
            <a:off x="1809242" y="3356051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7938" name="RECTANGLE47938"/>
          <p:cNvSpPr/>
          <p:nvPr/>
        </p:nvSpPr>
        <p:spPr bwMode="auto">
          <a:xfrm>
            <a:off x="3519488" y="335605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316</a:t>
            </a:r>
            <a:endParaRPr/>
          </a:p>
        </p:txBody>
      </p:sp>
      <p:sp>
        <p:nvSpPr>
          <p:cNvPr id="47941" name="RECTANGLE47941"/>
          <p:cNvSpPr/>
          <p:nvPr/>
        </p:nvSpPr>
        <p:spPr bwMode="auto">
          <a:xfrm>
            <a:off x="4344988" y="335605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354</a:t>
            </a:r>
            <a:endParaRPr/>
          </a:p>
        </p:txBody>
      </p:sp>
      <p:sp>
        <p:nvSpPr>
          <p:cNvPr id="47944" name="RECTANGLE47944"/>
          <p:cNvSpPr/>
          <p:nvPr/>
        </p:nvSpPr>
        <p:spPr bwMode="auto">
          <a:xfrm>
            <a:off x="4900422" y="3356051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-11%</a:t>
            </a:r>
            <a:endParaRPr/>
          </a:p>
        </p:txBody>
      </p:sp>
      <p:sp>
        <p:nvSpPr>
          <p:cNvPr id="47947" name="RECTANGLE47947"/>
          <p:cNvSpPr/>
          <p:nvPr/>
        </p:nvSpPr>
        <p:spPr bwMode="auto">
          <a:xfrm>
            <a:off x="5784634" y="335605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950" name="RECTANGLE47950"/>
          <p:cNvSpPr/>
          <p:nvPr/>
        </p:nvSpPr>
        <p:spPr bwMode="auto">
          <a:xfrm>
            <a:off x="6527991" y="33560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7953" name="RECTANGLE47953"/>
          <p:cNvSpPr/>
          <p:nvPr/>
        </p:nvSpPr>
        <p:spPr bwMode="auto">
          <a:xfrm>
            <a:off x="7175691" y="33560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7956" name="RECTANGLE47956"/>
          <p:cNvSpPr/>
          <p:nvPr/>
        </p:nvSpPr>
        <p:spPr bwMode="auto">
          <a:xfrm>
            <a:off x="7630922" y="3356051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-50%</a:t>
            </a:r>
            <a:endParaRPr/>
          </a:p>
        </p:txBody>
      </p:sp>
      <p:sp>
        <p:nvSpPr>
          <p:cNvPr id="47959" name="RECTANGLE47959"/>
          <p:cNvSpPr/>
          <p:nvPr/>
        </p:nvSpPr>
        <p:spPr bwMode="auto">
          <a:xfrm>
            <a:off x="8426234" y="335605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962" name="RECTANGLE47962"/>
          <p:cNvSpPr/>
          <p:nvPr/>
        </p:nvSpPr>
        <p:spPr bwMode="auto">
          <a:xfrm>
            <a:off x="8929688" y="335605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316</a:t>
            </a:r>
            <a:endParaRPr/>
          </a:p>
        </p:txBody>
      </p:sp>
      <p:sp>
        <p:nvSpPr>
          <p:cNvPr id="47965" name="RECTANGLE47965"/>
          <p:cNvSpPr/>
          <p:nvPr/>
        </p:nvSpPr>
        <p:spPr bwMode="auto">
          <a:xfrm>
            <a:off x="9450388" y="335605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177</a:t>
            </a:r>
            <a:endParaRPr/>
          </a:p>
        </p:txBody>
      </p:sp>
      <p:sp>
        <p:nvSpPr>
          <p:cNvPr id="47968" name="RECTANGLE47968"/>
          <p:cNvSpPr/>
          <p:nvPr/>
        </p:nvSpPr>
        <p:spPr bwMode="auto">
          <a:xfrm>
            <a:off x="10046183" y="3356051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78%</a:t>
            </a:r>
            <a:endParaRPr/>
          </a:p>
        </p:txBody>
      </p:sp>
      <p:sp>
        <p:nvSpPr>
          <p:cNvPr id="47971" name="RECTANGLE47971"/>
          <p:cNvSpPr/>
          <p:nvPr/>
        </p:nvSpPr>
        <p:spPr bwMode="auto">
          <a:xfrm>
            <a:off x="1809242" y="3499015"/>
            <a:ext cx="105567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CZECH AIRLINES </a:t>
            </a:r>
            <a:endParaRPr/>
          </a:p>
        </p:txBody>
      </p:sp>
      <p:sp>
        <p:nvSpPr>
          <p:cNvPr id="47974" name="RECTANGLE47974"/>
          <p:cNvSpPr/>
          <p:nvPr/>
        </p:nvSpPr>
        <p:spPr bwMode="auto">
          <a:xfrm>
            <a:off x="1809242" y="3607054"/>
            <a:ext cx="19619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CSA</a:t>
            </a:r>
            <a:endParaRPr/>
          </a:p>
        </p:txBody>
      </p:sp>
      <p:sp>
        <p:nvSpPr>
          <p:cNvPr id="47977" name="RECTANGLE47977"/>
          <p:cNvSpPr/>
          <p:nvPr/>
        </p:nvSpPr>
        <p:spPr bwMode="auto">
          <a:xfrm>
            <a:off x="3519488" y="349901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734</a:t>
            </a:r>
            <a:endParaRPr/>
          </a:p>
        </p:txBody>
      </p:sp>
      <p:sp>
        <p:nvSpPr>
          <p:cNvPr id="47980" name="RECTANGLE47980"/>
          <p:cNvSpPr/>
          <p:nvPr/>
        </p:nvSpPr>
        <p:spPr bwMode="auto">
          <a:xfrm>
            <a:off x="4457891" y="34990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983" name="RECTANGLE47983"/>
          <p:cNvSpPr/>
          <p:nvPr/>
        </p:nvSpPr>
        <p:spPr bwMode="auto">
          <a:xfrm>
            <a:off x="4884331" y="349901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986" name="RECTANGLE47986"/>
          <p:cNvSpPr/>
          <p:nvPr/>
        </p:nvSpPr>
        <p:spPr bwMode="auto">
          <a:xfrm>
            <a:off x="5784634" y="349901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7989" name="RECTANGLE47989"/>
          <p:cNvSpPr/>
          <p:nvPr/>
        </p:nvSpPr>
        <p:spPr bwMode="auto">
          <a:xfrm>
            <a:off x="6527991" y="34990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7992" name="RECTANGLE47992"/>
          <p:cNvSpPr/>
          <p:nvPr/>
        </p:nvSpPr>
        <p:spPr bwMode="auto">
          <a:xfrm>
            <a:off x="7175691" y="34990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7995" name="RECTANGLE47995"/>
          <p:cNvSpPr/>
          <p:nvPr/>
        </p:nvSpPr>
        <p:spPr bwMode="auto">
          <a:xfrm>
            <a:off x="7614831" y="349901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7998" name="RECTANGLE47998"/>
          <p:cNvSpPr/>
          <p:nvPr/>
        </p:nvSpPr>
        <p:spPr bwMode="auto">
          <a:xfrm>
            <a:off x="8426234" y="349901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8001" name="RECTANGLE48001"/>
          <p:cNvSpPr/>
          <p:nvPr/>
        </p:nvSpPr>
        <p:spPr bwMode="auto">
          <a:xfrm>
            <a:off x="8929688" y="349901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367</a:t>
            </a:r>
            <a:endParaRPr/>
          </a:p>
        </p:txBody>
      </p:sp>
      <p:sp>
        <p:nvSpPr>
          <p:cNvPr id="48004" name="RECTANGLE48004"/>
          <p:cNvSpPr/>
          <p:nvPr/>
        </p:nvSpPr>
        <p:spPr bwMode="auto">
          <a:xfrm>
            <a:off x="9563291" y="34990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007" name="RECTANGLE48007"/>
          <p:cNvSpPr/>
          <p:nvPr/>
        </p:nvSpPr>
        <p:spPr bwMode="auto">
          <a:xfrm>
            <a:off x="9989731" y="349901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010" name="RECTANGLE48010"/>
          <p:cNvSpPr/>
          <p:nvPr/>
        </p:nvSpPr>
        <p:spPr bwMode="auto">
          <a:xfrm>
            <a:off x="1730375" y="3718903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011" name="RECTANGLE48011"/>
          <p:cNvSpPr/>
          <p:nvPr/>
        </p:nvSpPr>
        <p:spPr bwMode="auto">
          <a:xfrm>
            <a:off x="2342794" y="3778593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8014" name="RECTANGLE48014"/>
          <p:cNvSpPr/>
          <p:nvPr/>
        </p:nvSpPr>
        <p:spPr bwMode="auto">
          <a:xfrm>
            <a:off x="3000375" y="3718903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015" name="RECTANGLE48015"/>
          <p:cNvSpPr/>
          <p:nvPr/>
        </p:nvSpPr>
        <p:spPr bwMode="auto">
          <a:xfrm>
            <a:off x="3399701" y="3765893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1 050</a:t>
            </a:r>
            <a:endParaRPr/>
          </a:p>
        </p:txBody>
      </p:sp>
      <p:sp>
        <p:nvSpPr>
          <p:cNvPr id="48018" name="RECTANGLE48018"/>
          <p:cNvSpPr/>
          <p:nvPr/>
        </p:nvSpPr>
        <p:spPr bwMode="auto">
          <a:xfrm>
            <a:off x="3825875" y="3718903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019" name="RECTANGLE48019"/>
          <p:cNvSpPr/>
          <p:nvPr/>
        </p:nvSpPr>
        <p:spPr bwMode="auto">
          <a:xfrm>
            <a:off x="4318635" y="3765893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354</a:t>
            </a:r>
            <a:endParaRPr/>
          </a:p>
        </p:txBody>
      </p:sp>
      <p:sp>
        <p:nvSpPr>
          <p:cNvPr id="48022" name="RECTANGLE48022"/>
          <p:cNvSpPr/>
          <p:nvPr/>
        </p:nvSpPr>
        <p:spPr bwMode="auto">
          <a:xfrm>
            <a:off x="4651375" y="3718903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023" name="RECTANGLE48023"/>
          <p:cNvSpPr/>
          <p:nvPr/>
        </p:nvSpPr>
        <p:spPr bwMode="auto">
          <a:xfrm>
            <a:off x="4840643" y="3765893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197%</a:t>
            </a:r>
            <a:endParaRPr/>
          </a:p>
        </p:txBody>
      </p:sp>
      <p:sp>
        <p:nvSpPr>
          <p:cNvPr id="48026" name="RECTANGLE48026"/>
          <p:cNvSpPr/>
          <p:nvPr/>
        </p:nvSpPr>
        <p:spPr bwMode="auto">
          <a:xfrm>
            <a:off x="5286375" y="3718903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027" name="RECTANGLE48027"/>
          <p:cNvSpPr/>
          <p:nvPr/>
        </p:nvSpPr>
        <p:spPr bwMode="auto">
          <a:xfrm>
            <a:off x="5754281" y="3765893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030" name="RECTANGLE48030"/>
          <p:cNvSpPr/>
          <p:nvPr/>
        </p:nvSpPr>
        <p:spPr bwMode="auto">
          <a:xfrm>
            <a:off x="6073775" y="3718903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031" name="RECTANGLE48031"/>
          <p:cNvSpPr/>
          <p:nvPr/>
        </p:nvSpPr>
        <p:spPr bwMode="auto">
          <a:xfrm>
            <a:off x="6514973" y="3765893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8034" name="RECTANGLE48034"/>
          <p:cNvSpPr/>
          <p:nvPr/>
        </p:nvSpPr>
        <p:spPr bwMode="auto">
          <a:xfrm>
            <a:off x="6721475" y="3718903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035" name="RECTANGLE48035"/>
          <p:cNvSpPr/>
          <p:nvPr/>
        </p:nvSpPr>
        <p:spPr bwMode="auto">
          <a:xfrm>
            <a:off x="7162673" y="3765893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8038" name="RECTANGLE48038"/>
          <p:cNvSpPr/>
          <p:nvPr/>
        </p:nvSpPr>
        <p:spPr bwMode="auto">
          <a:xfrm>
            <a:off x="7369175" y="3718903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039" name="RECTANGLE48039"/>
          <p:cNvSpPr/>
          <p:nvPr/>
        </p:nvSpPr>
        <p:spPr bwMode="auto">
          <a:xfrm>
            <a:off x="7634262" y="3765893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50%</a:t>
            </a:r>
            <a:endParaRPr/>
          </a:p>
        </p:txBody>
      </p:sp>
      <p:sp>
        <p:nvSpPr>
          <p:cNvPr id="48042" name="RECTANGLE48042"/>
          <p:cNvSpPr/>
          <p:nvPr/>
        </p:nvSpPr>
        <p:spPr bwMode="auto">
          <a:xfrm>
            <a:off x="8016875" y="3718903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043" name="RECTANGLE48043"/>
          <p:cNvSpPr/>
          <p:nvPr/>
        </p:nvSpPr>
        <p:spPr bwMode="auto">
          <a:xfrm>
            <a:off x="8395881" y="3765893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8046" name="RECTANGLE48046"/>
          <p:cNvSpPr/>
          <p:nvPr/>
        </p:nvSpPr>
        <p:spPr bwMode="auto">
          <a:xfrm>
            <a:off x="8715375" y="3718903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047" name="RECTANGLE48047"/>
          <p:cNvSpPr/>
          <p:nvPr/>
        </p:nvSpPr>
        <p:spPr bwMode="auto">
          <a:xfrm>
            <a:off x="8903335" y="3765893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350</a:t>
            </a:r>
            <a:endParaRPr/>
          </a:p>
        </p:txBody>
      </p:sp>
      <p:sp>
        <p:nvSpPr>
          <p:cNvPr id="48050" name="RECTANGLE48050"/>
          <p:cNvSpPr/>
          <p:nvPr/>
        </p:nvSpPr>
        <p:spPr bwMode="auto">
          <a:xfrm>
            <a:off x="9236075" y="3718903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051" name="RECTANGLE48051"/>
          <p:cNvSpPr/>
          <p:nvPr/>
        </p:nvSpPr>
        <p:spPr bwMode="auto">
          <a:xfrm>
            <a:off x="9424035" y="3765893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177</a:t>
            </a:r>
            <a:endParaRPr/>
          </a:p>
        </p:txBody>
      </p:sp>
      <p:sp>
        <p:nvSpPr>
          <p:cNvPr id="48054" name="RECTANGLE48054"/>
          <p:cNvSpPr/>
          <p:nvPr/>
        </p:nvSpPr>
        <p:spPr bwMode="auto">
          <a:xfrm>
            <a:off x="9756775" y="3718903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055" name="RECTANGLE48055"/>
          <p:cNvSpPr/>
          <p:nvPr/>
        </p:nvSpPr>
        <p:spPr bwMode="auto">
          <a:xfrm>
            <a:off x="9990112" y="3765893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98%</a:t>
            </a:r>
            <a:endParaRPr/>
          </a:p>
        </p:txBody>
      </p:sp>
      <p:sp>
        <p:nvSpPr>
          <p:cNvPr id="48058" name="RECTANGLE48058"/>
          <p:cNvSpPr/>
          <p:nvPr/>
        </p:nvSpPr>
        <p:spPr bwMode="auto">
          <a:xfrm>
            <a:off x="384365" y="3940607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44</a:t>
            </a:r>
            <a:endParaRPr/>
          </a:p>
        </p:txBody>
      </p:sp>
      <p:sp>
        <p:nvSpPr>
          <p:cNvPr id="48061" name="RECTANGLE48061"/>
          <p:cNvSpPr/>
          <p:nvPr/>
        </p:nvSpPr>
        <p:spPr bwMode="auto">
          <a:xfrm>
            <a:off x="707517" y="3940607"/>
            <a:ext cx="55427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NAPOLI (IT)</a:t>
            </a:r>
            <a:endParaRPr/>
          </a:p>
        </p:txBody>
      </p:sp>
      <p:sp>
        <p:nvSpPr>
          <p:cNvPr id="48064" name="RECTANGLE48064"/>
          <p:cNvSpPr/>
          <p:nvPr/>
        </p:nvSpPr>
        <p:spPr bwMode="auto">
          <a:xfrm>
            <a:off x="707517" y="4048646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8067" name="RECTANGLE48067"/>
          <p:cNvSpPr/>
          <p:nvPr/>
        </p:nvSpPr>
        <p:spPr bwMode="auto">
          <a:xfrm>
            <a:off x="1809242" y="3950132"/>
            <a:ext cx="61970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EASYJET</a:t>
            </a:r>
            <a:endParaRPr/>
          </a:p>
        </p:txBody>
      </p:sp>
      <p:sp>
        <p:nvSpPr>
          <p:cNvPr id="48070" name="RECTANGLE48070"/>
          <p:cNvSpPr/>
          <p:nvPr/>
        </p:nvSpPr>
        <p:spPr bwMode="auto">
          <a:xfrm>
            <a:off x="3632391" y="39501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073" name="RECTANGLE48073"/>
          <p:cNvSpPr/>
          <p:nvPr/>
        </p:nvSpPr>
        <p:spPr bwMode="auto">
          <a:xfrm>
            <a:off x="4344988" y="3950132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514</a:t>
            </a:r>
            <a:endParaRPr/>
          </a:p>
        </p:txBody>
      </p:sp>
      <p:sp>
        <p:nvSpPr>
          <p:cNvPr id="48076" name="RECTANGLE48076"/>
          <p:cNvSpPr/>
          <p:nvPr/>
        </p:nvSpPr>
        <p:spPr bwMode="auto">
          <a:xfrm>
            <a:off x="4843971" y="3950132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8079" name="RECTANGLE48079"/>
          <p:cNvSpPr/>
          <p:nvPr/>
        </p:nvSpPr>
        <p:spPr bwMode="auto">
          <a:xfrm>
            <a:off x="5784634" y="395013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082" name="RECTANGLE48082"/>
          <p:cNvSpPr/>
          <p:nvPr/>
        </p:nvSpPr>
        <p:spPr bwMode="auto">
          <a:xfrm>
            <a:off x="6527991" y="39501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085" name="RECTANGLE48085"/>
          <p:cNvSpPr/>
          <p:nvPr/>
        </p:nvSpPr>
        <p:spPr bwMode="auto">
          <a:xfrm>
            <a:off x="7175691" y="39501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8088" name="RECTANGLE48088"/>
          <p:cNvSpPr/>
          <p:nvPr/>
        </p:nvSpPr>
        <p:spPr bwMode="auto">
          <a:xfrm>
            <a:off x="7574470" y="3950132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8091" name="RECTANGLE48091"/>
          <p:cNvSpPr/>
          <p:nvPr/>
        </p:nvSpPr>
        <p:spPr bwMode="auto">
          <a:xfrm>
            <a:off x="8426234" y="395013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094" name="RECTANGLE48094"/>
          <p:cNvSpPr/>
          <p:nvPr/>
        </p:nvSpPr>
        <p:spPr bwMode="auto">
          <a:xfrm>
            <a:off x="9042591" y="39501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097" name="RECTANGLE48097"/>
          <p:cNvSpPr/>
          <p:nvPr/>
        </p:nvSpPr>
        <p:spPr bwMode="auto">
          <a:xfrm>
            <a:off x="9450388" y="3950132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514</a:t>
            </a:r>
            <a:endParaRPr/>
          </a:p>
        </p:txBody>
      </p:sp>
      <p:sp>
        <p:nvSpPr>
          <p:cNvPr id="48100" name="RECTANGLE48100"/>
          <p:cNvSpPr/>
          <p:nvPr/>
        </p:nvSpPr>
        <p:spPr bwMode="auto">
          <a:xfrm>
            <a:off x="9949370" y="3950132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8103" name="RECTANGLE48103"/>
          <p:cNvSpPr/>
          <p:nvPr/>
        </p:nvSpPr>
        <p:spPr bwMode="auto">
          <a:xfrm>
            <a:off x="1809242" y="4093096"/>
            <a:ext cx="76008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TRANSAVIA</a:t>
            </a:r>
            <a:endParaRPr/>
          </a:p>
        </p:txBody>
      </p:sp>
      <p:sp>
        <p:nvSpPr>
          <p:cNvPr id="48106" name="RECTANGLE48106"/>
          <p:cNvSpPr/>
          <p:nvPr/>
        </p:nvSpPr>
        <p:spPr bwMode="auto">
          <a:xfrm>
            <a:off x="3519488" y="409309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291</a:t>
            </a:r>
            <a:endParaRPr/>
          </a:p>
        </p:txBody>
      </p:sp>
      <p:sp>
        <p:nvSpPr>
          <p:cNvPr id="48109" name="RECTANGLE48109"/>
          <p:cNvSpPr/>
          <p:nvPr/>
        </p:nvSpPr>
        <p:spPr bwMode="auto">
          <a:xfrm>
            <a:off x="4457891" y="409309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112" name="RECTANGLE48112"/>
          <p:cNvSpPr/>
          <p:nvPr/>
        </p:nvSpPr>
        <p:spPr bwMode="auto">
          <a:xfrm>
            <a:off x="4884331" y="4093096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115" name="RECTANGLE48115"/>
          <p:cNvSpPr/>
          <p:nvPr/>
        </p:nvSpPr>
        <p:spPr bwMode="auto">
          <a:xfrm>
            <a:off x="5784634" y="409309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118" name="RECTANGLE48118"/>
          <p:cNvSpPr/>
          <p:nvPr/>
        </p:nvSpPr>
        <p:spPr bwMode="auto">
          <a:xfrm>
            <a:off x="6527991" y="409309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8121" name="RECTANGLE48121"/>
          <p:cNvSpPr/>
          <p:nvPr/>
        </p:nvSpPr>
        <p:spPr bwMode="auto">
          <a:xfrm>
            <a:off x="7175691" y="409309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124" name="RECTANGLE48124"/>
          <p:cNvSpPr/>
          <p:nvPr/>
        </p:nvSpPr>
        <p:spPr bwMode="auto">
          <a:xfrm>
            <a:off x="7614831" y="4093096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127" name="RECTANGLE48127"/>
          <p:cNvSpPr/>
          <p:nvPr/>
        </p:nvSpPr>
        <p:spPr bwMode="auto">
          <a:xfrm>
            <a:off x="8426234" y="409309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8130" name="RECTANGLE48130"/>
          <p:cNvSpPr/>
          <p:nvPr/>
        </p:nvSpPr>
        <p:spPr bwMode="auto">
          <a:xfrm>
            <a:off x="8929688" y="409309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145</a:t>
            </a:r>
            <a:endParaRPr/>
          </a:p>
        </p:txBody>
      </p:sp>
      <p:sp>
        <p:nvSpPr>
          <p:cNvPr id="48133" name="RECTANGLE48133"/>
          <p:cNvSpPr/>
          <p:nvPr/>
        </p:nvSpPr>
        <p:spPr bwMode="auto">
          <a:xfrm>
            <a:off x="9563291" y="409309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136" name="RECTANGLE48136"/>
          <p:cNvSpPr/>
          <p:nvPr/>
        </p:nvSpPr>
        <p:spPr bwMode="auto">
          <a:xfrm>
            <a:off x="9989731" y="4093096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139" name="RECTANGLE48139"/>
          <p:cNvSpPr/>
          <p:nvPr/>
        </p:nvSpPr>
        <p:spPr bwMode="auto">
          <a:xfrm>
            <a:off x="1809242" y="4236060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8142" name="RECTANGLE48142"/>
          <p:cNvSpPr/>
          <p:nvPr/>
        </p:nvSpPr>
        <p:spPr bwMode="auto">
          <a:xfrm>
            <a:off x="3519488" y="4236060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718</a:t>
            </a:r>
            <a:endParaRPr/>
          </a:p>
        </p:txBody>
      </p:sp>
      <p:sp>
        <p:nvSpPr>
          <p:cNvPr id="48145" name="RECTANGLE48145"/>
          <p:cNvSpPr/>
          <p:nvPr/>
        </p:nvSpPr>
        <p:spPr bwMode="auto">
          <a:xfrm>
            <a:off x="4457891" y="423606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148" name="RECTANGLE48148"/>
          <p:cNvSpPr/>
          <p:nvPr/>
        </p:nvSpPr>
        <p:spPr bwMode="auto">
          <a:xfrm>
            <a:off x="4884331" y="4236060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151" name="RECTANGLE48151"/>
          <p:cNvSpPr/>
          <p:nvPr/>
        </p:nvSpPr>
        <p:spPr bwMode="auto">
          <a:xfrm>
            <a:off x="5784634" y="423606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154" name="RECTANGLE48154"/>
          <p:cNvSpPr/>
          <p:nvPr/>
        </p:nvSpPr>
        <p:spPr bwMode="auto">
          <a:xfrm>
            <a:off x="6527991" y="423606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8157" name="RECTANGLE48157"/>
          <p:cNvSpPr/>
          <p:nvPr/>
        </p:nvSpPr>
        <p:spPr bwMode="auto">
          <a:xfrm>
            <a:off x="7175691" y="423606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160" name="RECTANGLE48160"/>
          <p:cNvSpPr/>
          <p:nvPr/>
        </p:nvSpPr>
        <p:spPr bwMode="auto">
          <a:xfrm>
            <a:off x="7614831" y="4236060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163" name="RECTANGLE48163"/>
          <p:cNvSpPr/>
          <p:nvPr/>
        </p:nvSpPr>
        <p:spPr bwMode="auto">
          <a:xfrm>
            <a:off x="8426234" y="423606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8166" name="RECTANGLE48166"/>
          <p:cNvSpPr/>
          <p:nvPr/>
        </p:nvSpPr>
        <p:spPr bwMode="auto">
          <a:xfrm>
            <a:off x="8929688" y="4236060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179</a:t>
            </a:r>
            <a:endParaRPr/>
          </a:p>
        </p:txBody>
      </p:sp>
      <p:sp>
        <p:nvSpPr>
          <p:cNvPr id="48169" name="RECTANGLE48169"/>
          <p:cNvSpPr/>
          <p:nvPr/>
        </p:nvSpPr>
        <p:spPr bwMode="auto">
          <a:xfrm>
            <a:off x="9563291" y="423606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172" name="RECTANGLE48172"/>
          <p:cNvSpPr/>
          <p:nvPr/>
        </p:nvSpPr>
        <p:spPr bwMode="auto">
          <a:xfrm>
            <a:off x="9989731" y="4236060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175" name="RECTANGLE48175"/>
          <p:cNvSpPr/>
          <p:nvPr/>
        </p:nvSpPr>
        <p:spPr bwMode="auto">
          <a:xfrm>
            <a:off x="1730375" y="4347909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176" name="RECTANGLE48176"/>
          <p:cNvSpPr/>
          <p:nvPr/>
        </p:nvSpPr>
        <p:spPr bwMode="auto">
          <a:xfrm>
            <a:off x="2342794" y="4407598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8179" name="RECTANGLE48179"/>
          <p:cNvSpPr/>
          <p:nvPr/>
        </p:nvSpPr>
        <p:spPr bwMode="auto">
          <a:xfrm>
            <a:off x="3000375" y="4347909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180" name="RECTANGLE48180"/>
          <p:cNvSpPr/>
          <p:nvPr/>
        </p:nvSpPr>
        <p:spPr bwMode="auto">
          <a:xfrm>
            <a:off x="3399701" y="4394898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1 009</a:t>
            </a:r>
            <a:endParaRPr/>
          </a:p>
        </p:txBody>
      </p:sp>
      <p:sp>
        <p:nvSpPr>
          <p:cNvPr id="48183" name="RECTANGLE48183"/>
          <p:cNvSpPr/>
          <p:nvPr/>
        </p:nvSpPr>
        <p:spPr bwMode="auto">
          <a:xfrm>
            <a:off x="3825875" y="4347909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184" name="RECTANGLE48184"/>
          <p:cNvSpPr/>
          <p:nvPr/>
        </p:nvSpPr>
        <p:spPr bwMode="auto">
          <a:xfrm>
            <a:off x="4318635" y="4394898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514</a:t>
            </a:r>
            <a:endParaRPr/>
          </a:p>
        </p:txBody>
      </p:sp>
      <p:sp>
        <p:nvSpPr>
          <p:cNvPr id="48187" name="RECTANGLE48187"/>
          <p:cNvSpPr/>
          <p:nvPr/>
        </p:nvSpPr>
        <p:spPr bwMode="auto">
          <a:xfrm>
            <a:off x="4651375" y="4347909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188" name="RECTANGLE48188"/>
          <p:cNvSpPr/>
          <p:nvPr/>
        </p:nvSpPr>
        <p:spPr bwMode="auto">
          <a:xfrm>
            <a:off x="4903762" y="4394898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96%</a:t>
            </a:r>
            <a:endParaRPr/>
          </a:p>
        </p:txBody>
      </p:sp>
      <p:sp>
        <p:nvSpPr>
          <p:cNvPr id="48191" name="RECTANGLE48191"/>
          <p:cNvSpPr/>
          <p:nvPr/>
        </p:nvSpPr>
        <p:spPr bwMode="auto">
          <a:xfrm>
            <a:off x="5286375" y="4347909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192" name="RECTANGLE48192"/>
          <p:cNvSpPr/>
          <p:nvPr/>
        </p:nvSpPr>
        <p:spPr bwMode="auto">
          <a:xfrm>
            <a:off x="5754281" y="4394898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195" name="RECTANGLE48195"/>
          <p:cNvSpPr/>
          <p:nvPr/>
        </p:nvSpPr>
        <p:spPr bwMode="auto">
          <a:xfrm>
            <a:off x="6073775" y="4347909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196" name="RECTANGLE48196"/>
          <p:cNvSpPr/>
          <p:nvPr/>
        </p:nvSpPr>
        <p:spPr bwMode="auto">
          <a:xfrm>
            <a:off x="6514973" y="4394898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</a:t>
            </a:r>
            <a:endParaRPr/>
          </a:p>
        </p:txBody>
      </p:sp>
      <p:sp>
        <p:nvSpPr>
          <p:cNvPr id="48199" name="RECTANGLE48199"/>
          <p:cNvSpPr/>
          <p:nvPr/>
        </p:nvSpPr>
        <p:spPr bwMode="auto">
          <a:xfrm>
            <a:off x="6721475" y="4347909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200" name="RECTANGLE48200"/>
          <p:cNvSpPr/>
          <p:nvPr/>
        </p:nvSpPr>
        <p:spPr bwMode="auto">
          <a:xfrm>
            <a:off x="7162673" y="4394898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8203" name="RECTANGLE48203"/>
          <p:cNvSpPr/>
          <p:nvPr/>
        </p:nvSpPr>
        <p:spPr bwMode="auto">
          <a:xfrm>
            <a:off x="7369175" y="4347909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204" name="RECTANGLE48204"/>
          <p:cNvSpPr/>
          <p:nvPr/>
        </p:nvSpPr>
        <p:spPr bwMode="auto">
          <a:xfrm>
            <a:off x="7571143" y="4394898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500%</a:t>
            </a:r>
            <a:endParaRPr/>
          </a:p>
        </p:txBody>
      </p:sp>
      <p:sp>
        <p:nvSpPr>
          <p:cNvPr id="48207" name="RECTANGLE48207"/>
          <p:cNvSpPr/>
          <p:nvPr/>
        </p:nvSpPr>
        <p:spPr bwMode="auto">
          <a:xfrm>
            <a:off x="8016875" y="4347909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208" name="RECTANGLE48208"/>
          <p:cNvSpPr/>
          <p:nvPr/>
        </p:nvSpPr>
        <p:spPr bwMode="auto">
          <a:xfrm>
            <a:off x="8395881" y="4394898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8211" name="RECTANGLE48211"/>
          <p:cNvSpPr/>
          <p:nvPr/>
        </p:nvSpPr>
        <p:spPr bwMode="auto">
          <a:xfrm>
            <a:off x="8715375" y="4347909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212" name="RECTANGLE48212"/>
          <p:cNvSpPr/>
          <p:nvPr/>
        </p:nvSpPr>
        <p:spPr bwMode="auto">
          <a:xfrm>
            <a:off x="8903335" y="4394898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168</a:t>
            </a:r>
            <a:endParaRPr/>
          </a:p>
        </p:txBody>
      </p:sp>
      <p:sp>
        <p:nvSpPr>
          <p:cNvPr id="48215" name="RECTANGLE48215"/>
          <p:cNvSpPr/>
          <p:nvPr/>
        </p:nvSpPr>
        <p:spPr bwMode="auto">
          <a:xfrm>
            <a:off x="9236075" y="4347909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216" name="RECTANGLE48216"/>
          <p:cNvSpPr/>
          <p:nvPr/>
        </p:nvSpPr>
        <p:spPr bwMode="auto">
          <a:xfrm>
            <a:off x="9424035" y="4394898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514</a:t>
            </a:r>
            <a:endParaRPr/>
          </a:p>
        </p:txBody>
      </p:sp>
      <p:sp>
        <p:nvSpPr>
          <p:cNvPr id="48219" name="RECTANGLE48219"/>
          <p:cNvSpPr/>
          <p:nvPr/>
        </p:nvSpPr>
        <p:spPr bwMode="auto">
          <a:xfrm>
            <a:off x="9756775" y="4347909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220" name="RECTANGLE48220"/>
          <p:cNvSpPr/>
          <p:nvPr/>
        </p:nvSpPr>
        <p:spPr bwMode="auto">
          <a:xfrm>
            <a:off x="9947529" y="4394898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-67%</a:t>
            </a:r>
            <a:endParaRPr/>
          </a:p>
        </p:txBody>
      </p:sp>
      <p:sp>
        <p:nvSpPr>
          <p:cNvPr id="48223" name="RECTANGLE48223"/>
          <p:cNvSpPr/>
          <p:nvPr/>
        </p:nvSpPr>
        <p:spPr bwMode="auto">
          <a:xfrm>
            <a:off x="384365" y="4569613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45</a:t>
            </a:r>
            <a:endParaRPr/>
          </a:p>
        </p:txBody>
      </p:sp>
      <p:sp>
        <p:nvSpPr>
          <p:cNvPr id="48226" name="RECTANGLE48226"/>
          <p:cNvSpPr/>
          <p:nvPr/>
        </p:nvSpPr>
        <p:spPr bwMode="auto">
          <a:xfrm>
            <a:off x="707517" y="4569613"/>
            <a:ext cx="6550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CAGLIARI (IT)</a:t>
            </a:r>
            <a:endParaRPr/>
          </a:p>
        </p:txBody>
      </p:sp>
      <p:sp>
        <p:nvSpPr>
          <p:cNvPr id="48229" name="RECTANGLE48229"/>
          <p:cNvSpPr/>
          <p:nvPr/>
        </p:nvSpPr>
        <p:spPr bwMode="auto">
          <a:xfrm>
            <a:off x="707517" y="4677651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8232" name="RECTANGLE48232"/>
          <p:cNvSpPr/>
          <p:nvPr/>
        </p:nvSpPr>
        <p:spPr bwMode="auto">
          <a:xfrm>
            <a:off x="1809242" y="4579138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8235" name="RECTANGLE48235"/>
          <p:cNvSpPr/>
          <p:nvPr/>
        </p:nvSpPr>
        <p:spPr bwMode="auto">
          <a:xfrm>
            <a:off x="3519488" y="457913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767</a:t>
            </a:r>
            <a:endParaRPr/>
          </a:p>
        </p:txBody>
      </p:sp>
      <p:sp>
        <p:nvSpPr>
          <p:cNvPr id="48238" name="RECTANGLE48238"/>
          <p:cNvSpPr/>
          <p:nvPr/>
        </p:nvSpPr>
        <p:spPr bwMode="auto">
          <a:xfrm>
            <a:off x="4457891" y="457913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241" name="RECTANGLE48241"/>
          <p:cNvSpPr/>
          <p:nvPr/>
        </p:nvSpPr>
        <p:spPr bwMode="auto">
          <a:xfrm>
            <a:off x="4884331" y="457913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244" name="RECTANGLE48244"/>
          <p:cNvSpPr/>
          <p:nvPr/>
        </p:nvSpPr>
        <p:spPr bwMode="auto">
          <a:xfrm>
            <a:off x="5784634" y="457913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247" name="RECTANGLE48247"/>
          <p:cNvSpPr/>
          <p:nvPr/>
        </p:nvSpPr>
        <p:spPr bwMode="auto">
          <a:xfrm>
            <a:off x="6527991" y="457913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8250" name="RECTANGLE48250"/>
          <p:cNvSpPr/>
          <p:nvPr/>
        </p:nvSpPr>
        <p:spPr bwMode="auto">
          <a:xfrm>
            <a:off x="7175691" y="457913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253" name="RECTANGLE48253"/>
          <p:cNvSpPr/>
          <p:nvPr/>
        </p:nvSpPr>
        <p:spPr bwMode="auto">
          <a:xfrm>
            <a:off x="7614831" y="457913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256" name="RECTANGLE48256"/>
          <p:cNvSpPr/>
          <p:nvPr/>
        </p:nvSpPr>
        <p:spPr bwMode="auto">
          <a:xfrm>
            <a:off x="8426234" y="457913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8259" name="RECTANGLE48259"/>
          <p:cNvSpPr/>
          <p:nvPr/>
        </p:nvSpPr>
        <p:spPr bwMode="auto">
          <a:xfrm>
            <a:off x="8929688" y="457913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384</a:t>
            </a:r>
            <a:endParaRPr/>
          </a:p>
        </p:txBody>
      </p:sp>
      <p:sp>
        <p:nvSpPr>
          <p:cNvPr id="48262" name="RECTANGLE48262"/>
          <p:cNvSpPr/>
          <p:nvPr/>
        </p:nvSpPr>
        <p:spPr bwMode="auto">
          <a:xfrm>
            <a:off x="9563291" y="457913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265" name="RECTANGLE48265"/>
          <p:cNvSpPr/>
          <p:nvPr/>
        </p:nvSpPr>
        <p:spPr bwMode="auto">
          <a:xfrm>
            <a:off x="9989731" y="457913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268" name="RECTANGLE48268"/>
          <p:cNvSpPr/>
          <p:nvPr/>
        </p:nvSpPr>
        <p:spPr bwMode="auto">
          <a:xfrm>
            <a:off x="1809242" y="4722101"/>
            <a:ext cx="9688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ALITALIA S.P.A.</a:t>
            </a:r>
            <a:endParaRPr/>
          </a:p>
        </p:txBody>
      </p:sp>
      <p:sp>
        <p:nvSpPr>
          <p:cNvPr id="48271" name="RECTANGLE48271"/>
          <p:cNvSpPr/>
          <p:nvPr/>
        </p:nvSpPr>
        <p:spPr bwMode="auto">
          <a:xfrm>
            <a:off x="3519488" y="472210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217</a:t>
            </a:r>
            <a:endParaRPr/>
          </a:p>
        </p:txBody>
      </p:sp>
      <p:sp>
        <p:nvSpPr>
          <p:cNvPr id="48274" name="RECTANGLE48274"/>
          <p:cNvSpPr/>
          <p:nvPr/>
        </p:nvSpPr>
        <p:spPr bwMode="auto">
          <a:xfrm>
            <a:off x="4457891" y="47221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277" name="RECTANGLE48277"/>
          <p:cNvSpPr/>
          <p:nvPr/>
        </p:nvSpPr>
        <p:spPr bwMode="auto">
          <a:xfrm>
            <a:off x="4884331" y="472210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280" name="RECTANGLE48280"/>
          <p:cNvSpPr/>
          <p:nvPr/>
        </p:nvSpPr>
        <p:spPr bwMode="auto">
          <a:xfrm>
            <a:off x="5784634" y="472210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283" name="RECTANGLE48283"/>
          <p:cNvSpPr/>
          <p:nvPr/>
        </p:nvSpPr>
        <p:spPr bwMode="auto">
          <a:xfrm>
            <a:off x="6527991" y="47221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8286" name="RECTANGLE48286"/>
          <p:cNvSpPr/>
          <p:nvPr/>
        </p:nvSpPr>
        <p:spPr bwMode="auto">
          <a:xfrm>
            <a:off x="7175691" y="47221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289" name="RECTANGLE48289"/>
          <p:cNvSpPr/>
          <p:nvPr/>
        </p:nvSpPr>
        <p:spPr bwMode="auto">
          <a:xfrm>
            <a:off x="7614831" y="472210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292" name="RECTANGLE48292"/>
          <p:cNvSpPr/>
          <p:nvPr/>
        </p:nvSpPr>
        <p:spPr bwMode="auto">
          <a:xfrm>
            <a:off x="8426234" y="472210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8295" name="RECTANGLE48295"/>
          <p:cNvSpPr/>
          <p:nvPr/>
        </p:nvSpPr>
        <p:spPr bwMode="auto">
          <a:xfrm>
            <a:off x="8929688" y="472210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109</a:t>
            </a:r>
            <a:endParaRPr/>
          </a:p>
        </p:txBody>
      </p:sp>
      <p:sp>
        <p:nvSpPr>
          <p:cNvPr id="48298" name="RECTANGLE48298"/>
          <p:cNvSpPr/>
          <p:nvPr/>
        </p:nvSpPr>
        <p:spPr bwMode="auto">
          <a:xfrm>
            <a:off x="9563291" y="47221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301" name="RECTANGLE48301"/>
          <p:cNvSpPr/>
          <p:nvPr/>
        </p:nvSpPr>
        <p:spPr bwMode="auto">
          <a:xfrm>
            <a:off x="9989731" y="472210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304" name="RECTANGLE48304"/>
          <p:cNvSpPr/>
          <p:nvPr/>
        </p:nvSpPr>
        <p:spPr bwMode="auto">
          <a:xfrm>
            <a:off x="1730375" y="4833950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305" name="RECTANGLE48305"/>
          <p:cNvSpPr/>
          <p:nvPr/>
        </p:nvSpPr>
        <p:spPr bwMode="auto">
          <a:xfrm>
            <a:off x="2342794" y="4893640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8308" name="RECTANGLE48308"/>
          <p:cNvSpPr/>
          <p:nvPr/>
        </p:nvSpPr>
        <p:spPr bwMode="auto">
          <a:xfrm>
            <a:off x="3000375" y="4833950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309" name="RECTANGLE48309"/>
          <p:cNvSpPr/>
          <p:nvPr/>
        </p:nvSpPr>
        <p:spPr bwMode="auto">
          <a:xfrm>
            <a:off x="3493135" y="488094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984</a:t>
            </a:r>
            <a:endParaRPr/>
          </a:p>
        </p:txBody>
      </p:sp>
      <p:sp>
        <p:nvSpPr>
          <p:cNvPr id="48312" name="RECTANGLE48312"/>
          <p:cNvSpPr/>
          <p:nvPr/>
        </p:nvSpPr>
        <p:spPr bwMode="auto">
          <a:xfrm>
            <a:off x="3825875" y="4833950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313" name="RECTANGLE48313"/>
          <p:cNvSpPr/>
          <p:nvPr/>
        </p:nvSpPr>
        <p:spPr bwMode="auto">
          <a:xfrm>
            <a:off x="4444873" y="488094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316" name="RECTANGLE48316"/>
          <p:cNvSpPr/>
          <p:nvPr/>
        </p:nvSpPr>
        <p:spPr bwMode="auto">
          <a:xfrm>
            <a:off x="4651375" y="4833950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317" name="RECTANGLE48317"/>
          <p:cNvSpPr/>
          <p:nvPr/>
        </p:nvSpPr>
        <p:spPr bwMode="auto">
          <a:xfrm>
            <a:off x="4840643" y="4880940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320" name="RECTANGLE48320"/>
          <p:cNvSpPr/>
          <p:nvPr/>
        </p:nvSpPr>
        <p:spPr bwMode="auto">
          <a:xfrm>
            <a:off x="5286375" y="4833950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321" name="RECTANGLE48321"/>
          <p:cNvSpPr/>
          <p:nvPr/>
        </p:nvSpPr>
        <p:spPr bwMode="auto">
          <a:xfrm>
            <a:off x="5754281" y="4880940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324" name="RECTANGLE48324"/>
          <p:cNvSpPr/>
          <p:nvPr/>
        </p:nvSpPr>
        <p:spPr bwMode="auto">
          <a:xfrm>
            <a:off x="6073775" y="483395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325" name="RECTANGLE48325"/>
          <p:cNvSpPr/>
          <p:nvPr/>
        </p:nvSpPr>
        <p:spPr bwMode="auto">
          <a:xfrm>
            <a:off x="6514973" y="488094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8328" name="RECTANGLE48328"/>
          <p:cNvSpPr/>
          <p:nvPr/>
        </p:nvSpPr>
        <p:spPr bwMode="auto">
          <a:xfrm>
            <a:off x="6721475" y="483395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329" name="RECTANGLE48329"/>
          <p:cNvSpPr/>
          <p:nvPr/>
        </p:nvSpPr>
        <p:spPr bwMode="auto">
          <a:xfrm>
            <a:off x="7162673" y="488094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332" name="RECTANGLE48332"/>
          <p:cNvSpPr/>
          <p:nvPr/>
        </p:nvSpPr>
        <p:spPr bwMode="auto">
          <a:xfrm>
            <a:off x="7369175" y="483395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333" name="RECTANGLE48333"/>
          <p:cNvSpPr/>
          <p:nvPr/>
        </p:nvSpPr>
        <p:spPr bwMode="auto">
          <a:xfrm>
            <a:off x="7571143" y="4880940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336" name="RECTANGLE48336"/>
          <p:cNvSpPr/>
          <p:nvPr/>
        </p:nvSpPr>
        <p:spPr bwMode="auto">
          <a:xfrm>
            <a:off x="8016875" y="4833950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337" name="RECTANGLE48337"/>
          <p:cNvSpPr/>
          <p:nvPr/>
        </p:nvSpPr>
        <p:spPr bwMode="auto">
          <a:xfrm>
            <a:off x="8395881" y="4880940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8340" name="RECTANGLE48340"/>
          <p:cNvSpPr/>
          <p:nvPr/>
        </p:nvSpPr>
        <p:spPr bwMode="auto">
          <a:xfrm>
            <a:off x="8715375" y="4833950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341" name="RECTANGLE48341"/>
          <p:cNvSpPr/>
          <p:nvPr/>
        </p:nvSpPr>
        <p:spPr bwMode="auto">
          <a:xfrm>
            <a:off x="8903335" y="488094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246</a:t>
            </a:r>
            <a:endParaRPr/>
          </a:p>
        </p:txBody>
      </p:sp>
      <p:sp>
        <p:nvSpPr>
          <p:cNvPr id="48344" name="RECTANGLE48344"/>
          <p:cNvSpPr/>
          <p:nvPr/>
        </p:nvSpPr>
        <p:spPr bwMode="auto">
          <a:xfrm>
            <a:off x="9236075" y="4833950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345" name="RECTANGLE48345"/>
          <p:cNvSpPr/>
          <p:nvPr/>
        </p:nvSpPr>
        <p:spPr bwMode="auto">
          <a:xfrm>
            <a:off x="9550273" y="488094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348" name="RECTANGLE48348"/>
          <p:cNvSpPr/>
          <p:nvPr/>
        </p:nvSpPr>
        <p:spPr bwMode="auto">
          <a:xfrm>
            <a:off x="9756775" y="4833950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349" name="RECTANGLE48349"/>
          <p:cNvSpPr/>
          <p:nvPr/>
        </p:nvSpPr>
        <p:spPr bwMode="auto">
          <a:xfrm>
            <a:off x="9926993" y="4880940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352" name="RECTANGLE48352"/>
          <p:cNvSpPr/>
          <p:nvPr/>
        </p:nvSpPr>
        <p:spPr bwMode="auto">
          <a:xfrm>
            <a:off x="384365" y="5055654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46</a:t>
            </a:r>
            <a:endParaRPr/>
          </a:p>
        </p:txBody>
      </p:sp>
      <p:sp>
        <p:nvSpPr>
          <p:cNvPr id="48355" name="RECTANGLE48355"/>
          <p:cNvSpPr/>
          <p:nvPr/>
        </p:nvSpPr>
        <p:spPr bwMode="auto">
          <a:xfrm>
            <a:off x="707517" y="5055654"/>
            <a:ext cx="4780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LYON (FR)</a:t>
            </a:r>
            <a:endParaRPr/>
          </a:p>
        </p:txBody>
      </p:sp>
      <p:sp>
        <p:nvSpPr>
          <p:cNvPr id="48358" name="RECTANGLE48358"/>
          <p:cNvSpPr/>
          <p:nvPr/>
        </p:nvSpPr>
        <p:spPr bwMode="auto">
          <a:xfrm>
            <a:off x="707517" y="5163693"/>
            <a:ext cx="7999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TOULOUSE (FR)</a:t>
            </a:r>
            <a:endParaRPr/>
          </a:p>
        </p:txBody>
      </p:sp>
      <p:sp>
        <p:nvSpPr>
          <p:cNvPr id="48361" name="RECTANGLE48361"/>
          <p:cNvSpPr/>
          <p:nvPr/>
        </p:nvSpPr>
        <p:spPr bwMode="auto">
          <a:xfrm>
            <a:off x="1809242" y="5065179"/>
            <a:ext cx="61970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EASYJET</a:t>
            </a:r>
            <a:endParaRPr/>
          </a:p>
        </p:txBody>
      </p:sp>
      <p:sp>
        <p:nvSpPr>
          <p:cNvPr id="48364" name="RECTANGLE48364"/>
          <p:cNvSpPr/>
          <p:nvPr/>
        </p:nvSpPr>
        <p:spPr bwMode="auto">
          <a:xfrm>
            <a:off x="3519488" y="506517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421</a:t>
            </a:r>
            <a:endParaRPr/>
          </a:p>
        </p:txBody>
      </p:sp>
      <p:sp>
        <p:nvSpPr>
          <p:cNvPr id="48367" name="RECTANGLE48367"/>
          <p:cNvSpPr/>
          <p:nvPr/>
        </p:nvSpPr>
        <p:spPr bwMode="auto">
          <a:xfrm>
            <a:off x="4457891" y="50651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370" name="RECTANGLE48370"/>
          <p:cNvSpPr/>
          <p:nvPr/>
        </p:nvSpPr>
        <p:spPr bwMode="auto">
          <a:xfrm>
            <a:off x="4884331" y="506517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373" name="RECTANGLE48373"/>
          <p:cNvSpPr/>
          <p:nvPr/>
        </p:nvSpPr>
        <p:spPr bwMode="auto">
          <a:xfrm>
            <a:off x="5784634" y="506517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376" name="RECTANGLE48376"/>
          <p:cNvSpPr/>
          <p:nvPr/>
        </p:nvSpPr>
        <p:spPr bwMode="auto">
          <a:xfrm>
            <a:off x="6527991" y="50651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8379" name="RECTANGLE48379"/>
          <p:cNvSpPr/>
          <p:nvPr/>
        </p:nvSpPr>
        <p:spPr bwMode="auto">
          <a:xfrm>
            <a:off x="7175691" y="50651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382" name="RECTANGLE48382"/>
          <p:cNvSpPr/>
          <p:nvPr/>
        </p:nvSpPr>
        <p:spPr bwMode="auto">
          <a:xfrm>
            <a:off x="7614831" y="506517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385" name="RECTANGLE48385"/>
          <p:cNvSpPr/>
          <p:nvPr/>
        </p:nvSpPr>
        <p:spPr bwMode="auto">
          <a:xfrm>
            <a:off x="8426234" y="506517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8388" name="RECTANGLE48388"/>
          <p:cNvSpPr/>
          <p:nvPr/>
        </p:nvSpPr>
        <p:spPr bwMode="auto">
          <a:xfrm>
            <a:off x="8929688" y="506517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210</a:t>
            </a:r>
            <a:endParaRPr/>
          </a:p>
        </p:txBody>
      </p:sp>
      <p:sp>
        <p:nvSpPr>
          <p:cNvPr id="48391" name="RECTANGLE48391"/>
          <p:cNvSpPr/>
          <p:nvPr/>
        </p:nvSpPr>
        <p:spPr bwMode="auto">
          <a:xfrm>
            <a:off x="9563291" y="50651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394" name="RECTANGLE48394"/>
          <p:cNvSpPr/>
          <p:nvPr/>
        </p:nvSpPr>
        <p:spPr bwMode="auto">
          <a:xfrm>
            <a:off x="9989731" y="506517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397" name="RECTANGLE48397"/>
          <p:cNvSpPr/>
          <p:nvPr/>
        </p:nvSpPr>
        <p:spPr bwMode="auto">
          <a:xfrm>
            <a:off x="1809242" y="5208143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8400" name="RECTANGLE48400"/>
          <p:cNvSpPr/>
          <p:nvPr/>
        </p:nvSpPr>
        <p:spPr bwMode="auto">
          <a:xfrm>
            <a:off x="3519488" y="520814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543</a:t>
            </a:r>
            <a:endParaRPr/>
          </a:p>
        </p:txBody>
      </p:sp>
      <p:sp>
        <p:nvSpPr>
          <p:cNvPr id="48403" name="RECTANGLE48403"/>
          <p:cNvSpPr/>
          <p:nvPr/>
        </p:nvSpPr>
        <p:spPr bwMode="auto">
          <a:xfrm>
            <a:off x="4457891" y="52081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406" name="RECTANGLE48406"/>
          <p:cNvSpPr/>
          <p:nvPr/>
        </p:nvSpPr>
        <p:spPr bwMode="auto">
          <a:xfrm>
            <a:off x="4884331" y="520814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409" name="RECTANGLE48409"/>
          <p:cNvSpPr/>
          <p:nvPr/>
        </p:nvSpPr>
        <p:spPr bwMode="auto">
          <a:xfrm>
            <a:off x="5784634" y="520814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412" name="RECTANGLE48412"/>
          <p:cNvSpPr/>
          <p:nvPr/>
        </p:nvSpPr>
        <p:spPr bwMode="auto">
          <a:xfrm>
            <a:off x="6527991" y="52081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8415" name="RECTANGLE48415"/>
          <p:cNvSpPr/>
          <p:nvPr/>
        </p:nvSpPr>
        <p:spPr bwMode="auto">
          <a:xfrm>
            <a:off x="7175691" y="52081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418" name="RECTANGLE48418"/>
          <p:cNvSpPr/>
          <p:nvPr/>
        </p:nvSpPr>
        <p:spPr bwMode="auto">
          <a:xfrm>
            <a:off x="7614831" y="520814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421" name="RECTANGLE48421"/>
          <p:cNvSpPr/>
          <p:nvPr/>
        </p:nvSpPr>
        <p:spPr bwMode="auto">
          <a:xfrm>
            <a:off x="8426234" y="520814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424" name="RECTANGLE48424"/>
          <p:cNvSpPr/>
          <p:nvPr/>
        </p:nvSpPr>
        <p:spPr bwMode="auto">
          <a:xfrm>
            <a:off x="8929688" y="520814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543</a:t>
            </a:r>
            <a:endParaRPr/>
          </a:p>
        </p:txBody>
      </p:sp>
      <p:sp>
        <p:nvSpPr>
          <p:cNvPr id="48427" name="RECTANGLE48427"/>
          <p:cNvSpPr/>
          <p:nvPr/>
        </p:nvSpPr>
        <p:spPr bwMode="auto">
          <a:xfrm>
            <a:off x="9563291" y="52081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430" name="RECTANGLE48430"/>
          <p:cNvSpPr/>
          <p:nvPr/>
        </p:nvSpPr>
        <p:spPr bwMode="auto">
          <a:xfrm>
            <a:off x="9989731" y="520814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433" name="RECTANGLE48433"/>
          <p:cNvSpPr/>
          <p:nvPr/>
        </p:nvSpPr>
        <p:spPr bwMode="auto">
          <a:xfrm>
            <a:off x="1730375" y="5319992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434" name="RECTANGLE48434"/>
          <p:cNvSpPr/>
          <p:nvPr/>
        </p:nvSpPr>
        <p:spPr bwMode="auto">
          <a:xfrm>
            <a:off x="2342794" y="5379682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8437" name="RECTANGLE48437"/>
          <p:cNvSpPr/>
          <p:nvPr/>
        </p:nvSpPr>
        <p:spPr bwMode="auto">
          <a:xfrm>
            <a:off x="3000375" y="5319992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438" name="RECTANGLE48438"/>
          <p:cNvSpPr/>
          <p:nvPr/>
        </p:nvSpPr>
        <p:spPr bwMode="auto">
          <a:xfrm>
            <a:off x="3493135" y="5366982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964</a:t>
            </a:r>
            <a:endParaRPr/>
          </a:p>
        </p:txBody>
      </p:sp>
      <p:sp>
        <p:nvSpPr>
          <p:cNvPr id="48441" name="RECTANGLE48441"/>
          <p:cNvSpPr/>
          <p:nvPr/>
        </p:nvSpPr>
        <p:spPr bwMode="auto">
          <a:xfrm>
            <a:off x="3825875" y="5319992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442" name="RECTANGLE48442"/>
          <p:cNvSpPr/>
          <p:nvPr/>
        </p:nvSpPr>
        <p:spPr bwMode="auto">
          <a:xfrm>
            <a:off x="4444873" y="536698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445" name="RECTANGLE48445"/>
          <p:cNvSpPr/>
          <p:nvPr/>
        </p:nvSpPr>
        <p:spPr bwMode="auto">
          <a:xfrm>
            <a:off x="4651375" y="5319992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446" name="RECTANGLE48446"/>
          <p:cNvSpPr/>
          <p:nvPr/>
        </p:nvSpPr>
        <p:spPr bwMode="auto">
          <a:xfrm>
            <a:off x="4840643" y="536698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449" name="RECTANGLE48449"/>
          <p:cNvSpPr/>
          <p:nvPr/>
        </p:nvSpPr>
        <p:spPr bwMode="auto">
          <a:xfrm>
            <a:off x="5286375" y="5319992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450" name="RECTANGLE48450"/>
          <p:cNvSpPr/>
          <p:nvPr/>
        </p:nvSpPr>
        <p:spPr bwMode="auto">
          <a:xfrm>
            <a:off x="5754281" y="536698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453" name="RECTANGLE48453"/>
          <p:cNvSpPr/>
          <p:nvPr/>
        </p:nvSpPr>
        <p:spPr bwMode="auto">
          <a:xfrm>
            <a:off x="6073775" y="531999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454" name="RECTANGLE48454"/>
          <p:cNvSpPr/>
          <p:nvPr/>
        </p:nvSpPr>
        <p:spPr bwMode="auto">
          <a:xfrm>
            <a:off x="6514973" y="536698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8457" name="RECTANGLE48457"/>
          <p:cNvSpPr/>
          <p:nvPr/>
        </p:nvSpPr>
        <p:spPr bwMode="auto">
          <a:xfrm>
            <a:off x="6721475" y="531999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458" name="RECTANGLE48458"/>
          <p:cNvSpPr/>
          <p:nvPr/>
        </p:nvSpPr>
        <p:spPr bwMode="auto">
          <a:xfrm>
            <a:off x="7162673" y="536698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461" name="RECTANGLE48461"/>
          <p:cNvSpPr/>
          <p:nvPr/>
        </p:nvSpPr>
        <p:spPr bwMode="auto">
          <a:xfrm>
            <a:off x="7369175" y="531999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462" name="RECTANGLE48462"/>
          <p:cNvSpPr/>
          <p:nvPr/>
        </p:nvSpPr>
        <p:spPr bwMode="auto">
          <a:xfrm>
            <a:off x="7571143" y="536698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465" name="RECTANGLE48465"/>
          <p:cNvSpPr/>
          <p:nvPr/>
        </p:nvSpPr>
        <p:spPr bwMode="auto">
          <a:xfrm>
            <a:off x="8016875" y="5319992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466" name="RECTANGLE48466"/>
          <p:cNvSpPr/>
          <p:nvPr/>
        </p:nvSpPr>
        <p:spPr bwMode="auto">
          <a:xfrm>
            <a:off x="8395881" y="536698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8469" name="RECTANGLE48469"/>
          <p:cNvSpPr/>
          <p:nvPr/>
        </p:nvSpPr>
        <p:spPr bwMode="auto">
          <a:xfrm>
            <a:off x="8715375" y="5319992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470" name="RECTANGLE48470"/>
          <p:cNvSpPr/>
          <p:nvPr/>
        </p:nvSpPr>
        <p:spPr bwMode="auto">
          <a:xfrm>
            <a:off x="8903335" y="5366982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321</a:t>
            </a:r>
            <a:endParaRPr/>
          </a:p>
        </p:txBody>
      </p:sp>
      <p:sp>
        <p:nvSpPr>
          <p:cNvPr id="48473" name="RECTANGLE48473"/>
          <p:cNvSpPr/>
          <p:nvPr/>
        </p:nvSpPr>
        <p:spPr bwMode="auto">
          <a:xfrm>
            <a:off x="9236075" y="5319992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474" name="RECTANGLE48474"/>
          <p:cNvSpPr/>
          <p:nvPr/>
        </p:nvSpPr>
        <p:spPr bwMode="auto">
          <a:xfrm>
            <a:off x="9550273" y="536698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477" name="RECTANGLE48477"/>
          <p:cNvSpPr/>
          <p:nvPr/>
        </p:nvSpPr>
        <p:spPr bwMode="auto">
          <a:xfrm>
            <a:off x="9756775" y="5319992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478" name="RECTANGLE48478"/>
          <p:cNvSpPr/>
          <p:nvPr/>
        </p:nvSpPr>
        <p:spPr bwMode="auto">
          <a:xfrm>
            <a:off x="9926993" y="536698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481" name="RECTANGLE48481"/>
          <p:cNvSpPr/>
          <p:nvPr/>
        </p:nvSpPr>
        <p:spPr bwMode="auto">
          <a:xfrm>
            <a:off x="384365" y="554169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47</a:t>
            </a:r>
            <a:endParaRPr/>
          </a:p>
        </p:txBody>
      </p:sp>
      <p:sp>
        <p:nvSpPr>
          <p:cNvPr id="48484" name="RECTANGLE48484"/>
          <p:cNvSpPr/>
          <p:nvPr/>
        </p:nvSpPr>
        <p:spPr bwMode="auto">
          <a:xfrm>
            <a:off x="707517" y="5541696"/>
            <a:ext cx="61953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CATANIA (IT)</a:t>
            </a:r>
            <a:endParaRPr/>
          </a:p>
        </p:txBody>
      </p:sp>
      <p:sp>
        <p:nvSpPr>
          <p:cNvPr id="48487" name="RECTANGLE48487"/>
          <p:cNvSpPr/>
          <p:nvPr/>
        </p:nvSpPr>
        <p:spPr bwMode="auto">
          <a:xfrm>
            <a:off x="707517" y="5649735"/>
            <a:ext cx="60104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TOKYO (JP)</a:t>
            </a:r>
            <a:endParaRPr/>
          </a:p>
        </p:txBody>
      </p:sp>
      <p:sp>
        <p:nvSpPr>
          <p:cNvPr id="48490" name="RECTANGLE48490"/>
          <p:cNvSpPr/>
          <p:nvPr/>
        </p:nvSpPr>
        <p:spPr bwMode="auto">
          <a:xfrm>
            <a:off x="1809242" y="5551221"/>
            <a:ext cx="9688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ALITALIA S.P.A.</a:t>
            </a:r>
            <a:endParaRPr/>
          </a:p>
        </p:txBody>
      </p:sp>
      <p:sp>
        <p:nvSpPr>
          <p:cNvPr id="48493" name="RECTANGLE48493"/>
          <p:cNvSpPr/>
          <p:nvPr/>
        </p:nvSpPr>
        <p:spPr bwMode="auto">
          <a:xfrm>
            <a:off x="3519488" y="555122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891</a:t>
            </a:r>
            <a:endParaRPr/>
          </a:p>
        </p:txBody>
      </p:sp>
      <p:sp>
        <p:nvSpPr>
          <p:cNvPr id="48496" name="RECTANGLE48496"/>
          <p:cNvSpPr/>
          <p:nvPr/>
        </p:nvSpPr>
        <p:spPr bwMode="auto">
          <a:xfrm>
            <a:off x="4457891" y="55512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499" name="RECTANGLE48499"/>
          <p:cNvSpPr/>
          <p:nvPr/>
        </p:nvSpPr>
        <p:spPr bwMode="auto">
          <a:xfrm>
            <a:off x="4884331" y="555122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502" name="RECTANGLE48502"/>
          <p:cNvSpPr/>
          <p:nvPr/>
        </p:nvSpPr>
        <p:spPr bwMode="auto">
          <a:xfrm>
            <a:off x="5784634" y="555122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505" name="RECTANGLE48505"/>
          <p:cNvSpPr/>
          <p:nvPr/>
        </p:nvSpPr>
        <p:spPr bwMode="auto">
          <a:xfrm>
            <a:off x="6527991" y="55512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8508" name="RECTANGLE48508"/>
          <p:cNvSpPr/>
          <p:nvPr/>
        </p:nvSpPr>
        <p:spPr bwMode="auto">
          <a:xfrm>
            <a:off x="7175691" y="55512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511" name="RECTANGLE48511"/>
          <p:cNvSpPr/>
          <p:nvPr/>
        </p:nvSpPr>
        <p:spPr bwMode="auto">
          <a:xfrm>
            <a:off x="7614831" y="555122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514" name="RECTANGLE48514"/>
          <p:cNvSpPr/>
          <p:nvPr/>
        </p:nvSpPr>
        <p:spPr bwMode="auto">
          <a:xfrm>
            <a:off x="8426234" y="555122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517" name="RECTANGLE48517"/>
          <p:cNvSpPr/>
          <p:nvPr/>
        </p:nvSpPr>
        <p:spPr bwMode="auto">
          <a:xfrm>
            <a:off x="8929688" y="555122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891</a:t>
            </a:r>
            <a:endParaRPr/>
          </a:p>
        </p:txBody>
      </p:sp>
      <p:sp>
        <p:nvSpPr>
          <p:cNvPr id="48520" name="RECTANGLE48520"/>
          <p:cNvSpPr/>
          <p:nvPr/>
        </p:nvSpPr>
        <p:spPr bwMode="auto">
          <a:xfrm>
            <a:off x="9563291" y="55512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523" name="RECTANGLE48523"/>
          <p:cNvSpPr/>
          <p:nvPr/>
        </p:nvSpPr>
        <p:spPr bwMode="auto">
          <a:xfrm>
            <a:off x="9989731" y="555122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526" name="RECTANGLE48526"/>
          <p:cNvSpPr/>
          <p:nvPr/>
        </p:nvSpPr>
        <p:spPr bwMode="auto">
          <a:xfrm>
            <a:off x="1730375" y="5663070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527" name="RECTANGLE48527"/>
          <p:cNvSpPr/>
          <p:nvPr/>
        </p:nvSpPr>
        <p:spPr bwMode="auto">
          <a:xfrm>
            <a:off x="2342794" y="5722760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8530" name="RECTANGLE48530"/>
          <p:cNvSpPr/>
          <p:nvPr/>
        </p:nvSpPr>
        <p:spPr bwMode="auto">
          <a:xfrm>
            <a:off x="3000375" y="5663070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531" name="RECTANGLE48531"/>
          <p:cNvSpPr/>
          <p:nvPr/>
        </p:nvSpPr>
        <p:spPr bwMode="auto">
          <a:xfrm>
            <a:off x="3493135" y="571006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891</a:t>
            </a:r>
            <a:endParaRPr/>
          </a:p>
        </p:txBody>
      </p:sp>
      <p:sp>
        <p:nvSpPr>
          <p:cNvPr id="48534" name="RECTANGLE48534"/>
          <p:cNvSpPr/>
          <p:nvPr/>
        </p:nvSpPr>
        <p:spPr bwMode="auto">
          <a:xfrm>
            <a:off x="3825875" y="5663070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535" name="RECTANGLE48535"/>
          <p:cNvSpPr/>
          <p:nvPr/>
        </p:nvSpPr>
        <p:spPr bwMode="auto">
          <a:xfrm>
            <a:off x="4444873" y="571006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538" name="RECTANGLE48538"/>
          <p:cNvSpPr/>
          <p:nvPr/>
        </p:nvSpPr>
        <p:spPr bwMode="auto">
          <a:xfrm>
            <a:off x="4651375" y="5663070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539" name="RECTANGLE48539"/>
          <p:cNvSpPr/>
          <p:nvPr/>
        </p:nvSpPr>
        <p:spPr bwMode="auto">
          <a:xfrm>
            <a:off x="4840643" y="5710060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542" name="RECTANGLE48542"/>
          <p:cNvSpPr/>
          <p:nvPr/>
        </p:nvSpPr>
        <p:spPr bwMode="auto">
          <a:xfrm>
            <a:off x="5286375" y="5663070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543" name="RECTANGLE48543"/>
          <p:cNvSpPr/>
          <p:nvPr/>
        </p:nvSpPr>
        <p:spPr bwMode="auto">
          <a:xfrm>
            <a:off x="5754281" y="5710060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546" name="RECTANGLE48546"/>
          <p:cNvSpPr/>
          <p:nvPr/>
        </p:nvSpPr>
        <p:spPr bwMode="auto">
          <a:xfrm>
            <a:off x="6073775" y="566307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547" name="RECTANGLE48547"/>
          <p:cNvSpPr/>
          <p:nvPr/>
        </p:nvSpPr>
        <p:spPr bwMode="auto">
          <a:xfrm>
            <a:off x="6514973" y="571006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8550" name="RECTANGLE48550"/>
          <p:cNvSpPr/>
          <p:nvPr/>
        </p:nvSpPr>
        <p:spPr bwMode="auto">
          <a:xfrm>
            <a:off x="6721475" y="566307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551" name="RECTANGLE48551"/>
          <p:cNvSpPr/>
          <p:nvPr/>
        </p:nvSpPr>
        <p:spPr bwMode="auto">
          <a:xfrm>
            <a:off x="7162673" y="571006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554" name="RECTANGLE48554"/>
          <p:cNvSpPr/>
          <p:nvPr/>
        </p:nvSpPr>
        <p:spPr bwMode="auto">
          <a:xfrm>
            <a:off x="7369175" y="566307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555" name="RECTANGLE48555"/>
          <p:cNvSpPr/>
          <p:nvPr/>
        </p:nvSpPr>
        <p:spPr bwMode="auto">
          <a:xfrm>
            <a:off x="7571143" y="5710060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558" name="RECTANGLE48558"/>
          <p:cNvSpPr/>
          <p:nvPr/>
        </p:nvSpPr>
        <p:spPr bwMode="auto">
          <a:xfrm>
            <a:off x="8016875" y="5663070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559" name="RECTANGLE48559"/>
          <p:cNvSpPr/>
          <p:nvPr/>
        </p:nvSpPr>
        <p:spPr bwMode="auto">
          <a:xfrm>
            <a:off x="8395881" y="5710060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562" name="RECTANGLE48562"/>
          <p:cNvSpPr/>
          <p:nvPr/>
        </p:nvSpPr>
        <p:spPr bwMode="auto">
          <a:xfrm>
            <a:off x="8715375" y="5663070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563" name="RECTANGLE48563"/>
          <p:cNvSpPr/>
          <p:nvPr/>
        </p:nvSpPr>
        <p:spPr bwMode="auto">
          <a:xfrm>
            <a:off x="8903335" y="571006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891</a:t>
            </a:r>
            <a:endParaRPr/>
          </a:p>
        </p:txBody>
      </p:sp>
      <p:sp>
        <p:nvSpPr>
          <p:cNvPr id="48566" name="RECTANGLE48566"/>
          <p:cNvSpPr/>
          <p:nvPr/>
        </p:nvSpPr>
        <p:spPr bwMode="auto">
          <a:xfrm>
            <a:off x="9236075" y="5663070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567" name="RECTANGLE48567"/>
          <p:cNvSpPr/>
          <p:nvPr/>
        </p:nvSpPr>
        <p:spPr bwMode="auto">
          <a:xfrm>
            <a:off x="9550273" y="5710060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570" name="RECTANGLE48570"/>
          <p:cNvSpPr/>
          <p:nvPr/>
        </p:nvSpPr>
        <p:spPr bwMode="auto">
          <a:xfrm>
            <a:off x="9756775" y="5663070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571" name="RECTANGLE48571"/>
          <p:cNvSpPr/>
          <p:nvPr/>
        </p:nvSpPr>
        <p:spPr bwMode="auto">
          <a:xfrm>
            <a:off x="9926993" y="5710060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574" name="RECTANGLE48574"/>
          <p:cNvSpPr/>
          <p:nvPr/>
        </p:nvSpPr>
        <p:spPr bwMode="auto">
          <a:xfrm>
            <a:off x="384365" y="5884774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48</a:t>
            </a:r>
            <a:endParaRPr/>
          </a:p>
        </p:txBody>
      </p:sp>
      <p:sp>
        <p:nvSpPr>
          <p:cNvPr id="48577" name="RECTANGLE48577"/>
          <p:cNvSpPr/>
          <p:nvPr/>
        </p:nvSpPr>
        <p:spPr bwMode="auto">
          <a:xfrm>
            <a:off x="707517" y="5884774"/>
            <a:ext cx="80533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DUBROVNIK (HR)</a:t>
            </a:r>
            <a:endParaRPr/>
          </a:p>
        </p:txBody>
      </p:sp>
      <p:sp>
        <p:nvSpPr>
          <p:cNvPr id="48580" name="RECTANGLE48580"/>
          <p:cNvSpPr/>
          <p:nvPr/>
        </p:nvSpPr>
        <p:spPr bwMode="auto">
          <a:xfrm>
            <a:off x="707517" y="5992813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8583" name="RECTANGLE48583"/>
          <p:cNvSpPr/>
          <p:nvPr/>
        </p:nvSpPr>
        <p:spPr bwMode="auto">
          <a:xfrm>
            <a:off x="1809242" y="5894299"/>
            <a:ext cx="76008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TRANSAVIA</a:t>
            </a:r>
            <a:endParaRPr/>
          </a:p>
        </p:txBody>
      </p:sp>
      <p:sp>
        <p:nvSpPr>
          <p:cNvPr id="48586" name="RECTANGLE48586"/>
          <p:cNvSpPr/>
          <p:nvPr/>
        </p:nvSpPr>
        <p:spPr bwMode="auto">
          <a:xfrm>
            <a:off x="3519488" y="589429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189</a:t>
            </a:r>
            <a:endParaRPr/>
          </a:p>
        </p:txBody>
      </p:sp>
      <p:sp>
        <p:nvSpPr>
          <p:cNvPr id="48589" name="RECTANGLE48589"/>
          <p:cNvSpPr/>
          <p:nvPr/>
        </p:nvSpPr>
        <p:spPr bwMode="auto">
          <a:xfrm>
            <a:off x="4457891" y="589429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592" name="RECTANGLE48592"/>
          <p:cNvSpPr/>
          <p:nvPr/>
        </p:nvSpPr>
        <p:spPr bwMode="auto">
          <a:xfrm>
            <a:off x="4884331" y="589429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595" name="RECTANGLE48595"/>
          <p:cNvSpPr/>
          <p:nvPr/>
        </p:nvSpPr>
        <p:spPr bwMode="auto">
          <a:xfrm>
            <a:off x="5784634" y="589429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598" name="RECTANGLE48598"/>
          <p:cNvSpPr/>
          <p:nvPr/>
        </p:nvSpPr>
        <p:spPr bwMode="auto">
          <a:xfrm>
            <a:off x="6527991" y="589429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8601" name="RECTANGLE48601"/>
          <p:cNvSpPr/>
          <p:nvPr/>
        </p:nvSpPr>
        <p:spPr bwMode="auto">
          <a:xfrm>
            <a:off x="7175691" y="589429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604" name="RECTANGLE48604"/>
          <p:cNvSpPr/>
          <p:nvPr/>
        </p:nvSpPr>
        <p:spPr bwMode="auto">
          <a:xfrm>
            <a:off x="7614831" y="589429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607" name="RECTANGLE48607"/>
          <p:cNvSpPr/>
          <p:nvPr/>
        </p:nvSpPr>
        <p:spPr bwMode="auto">
          <a:xfrm>
            <a:off x="8426234" y="589429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610" name="RECTANGLE48610"/>
          <p:cNvSpPr/>
          <p:nvPr/>
        </p:nvSpPr>
        <p:spPr bwMode="auto">
          <a:xfrm>
            <a:off x="8929688" y="589429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189</a:t>
            </a:r>
            <a:endParaRPr/>
          </a:p>
        </p:txBody>
      </p:sp>
      <p:sp>
        <p:nvSpPr>
          <p:cNvPr id="48613" name="RECTANGLE48613"/>
          <p:cNvSpPr/>
          <p:nvPr/>
        </p:nvSpPr>
        <p:spPr bwMode="auto">
          <a:xfrm>
            <a:off x="9563291" y="589429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616" name="RECTANGLE48616"/>
          <p:cNvSpPr/>
          <p:nvPr/>
        </p:nvSpPr>
        <p:spPr bwMode="auto">
          <a:xfrm>
            <a:off x="9989731" y="589429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619" name="RECTANGLE48619"/>
          <p:cNvSpPr/>
          <p:nvPr/>
        </p:nvSpPr>
        <p:spPr bwMode="auto">
          <a:xfrm>
            <a:off x="1809242" y="6037263"/>
            <a:ext cx="11238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CROATIA AIRLINES</a:t>
            </a:r>
            <a:endParaRPr/>
          </a:p>
        </p:txBody>
      </p:sp>
      <p:sp>
        <p:nvSpPr>
          <p:cNvPr id="48622" name="RECTANGLE48622"/>
          <p:cNvSpPr/>
          <p:nvPr/>
        </p:nvSpPr>
        <p:spPr bwMode="auto">
          <a:xfrm>
            <a:off x="3519488" y="603726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691</a:t>
            </a:r>
            <a:endParaRPr/>
          </a:p>
        </p:txBody>
      </p:sp>
      <p:sp>
        <p:nvSpPr>
          <p:cNvPr id="48625" name="RECTANGLE48625"/>
          <p:cNvSpPr/>
          <p:nvPr/>
        </p:nvSpPr>
        <p:spPr bwMode="auto">
          <a:xfrm>
            <a:off x="4457891" y="603726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628" name="RECTANGLE48628"/>
          <p:cNvSpPr/>
          <p:nvPr/>
        </p:nvSpPr>
        <p:spPr bwMode="auto">
          <a:xfrm>
            <a:off x="4884331" y="603726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631" name="RECTANGLE48631"/>
          <p:cNvSpPr/>
          <p:nvPr/>
        </p:nvSpPr>
        <p:spPr bwMode="auto">
          <a:xfrm>
            <a:off x="5784634" y="603726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634" name="RECTANGLE48634"/>
          <p:cNvSpPr/>
          <p:nvPr/>
        </p:nvSpPr>
        <p:spPr bwMode="auto">
          <a:xfrm>
            <a:off x="6527991" y="603726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8637" name="RECTANGLE48637"/>
          <p:cNvSpPr/>
          <p:nvPr/>
        </p:nvSpPr>
        <p:spPr bwMode="auto">
          <a:xfrm>
            <a:off x="7175691" y="603726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640" name="RECTANGLE48640"/>
          <p:cNvSpPr/>
          <p:nvPr/>
        </p:nvSpPr>
        <p:spPr bwMode="auto">
          <a:xfrm>
            <a:off x="7614831" y="603726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643" name="RECTANGLE48643"/>
          <p:cNvSpPr/>
          <p:nvPr/>
        </p:nvSpPr>
        <p:spPr bwMode="auto">
          <a:xfrm>
            <a:off x="8426234" y="603726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8646" name="RECTANGLE48646"/>
          <p:cNvSpPr/>
          <p:nvPr/>
        </p:nvSpPr>
        <p:spPr bwMode="auto">
          <a:xfrm>
            <a:off x="8929688" y="603726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346</a:t>
            </a:r>
            <a:endParaRPr/>
          </a:p>
        </p:txBody>
      </p:sp>
      <p:sp>
        <p:nvSpPr>
          <p:cNvPr id="48649" name="RECTANGLE48649"/>
          <p:cNvSpPr/>
          <p:nvPr/>
        </p:nvSpPr>
        <p:spPr bwMode="auto">
          <a:xfrm>
            <a:off x="9563291" y="603726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652" name="RECTANGLE48652"/>
          <p:cNvSpPr/>
          <p:nvPr/>
        </p:nvSpPr>
        <p:spPr bwMode="auto">
          <a:xfrm>
            <a:off x="9989731" y="603726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655" name="RECTANGLE48655"/>
          <p:cNvSpPr/>
          <p:nvPr/>
        </p:nvSpPr>
        <p:spPr bwMode="auto">
          <a:xfrm>
            <a:off x="1730375" y="6149111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656" name="RECTANGLE48656"/>
          <p:cNvSpPr/>
          <p:nvPr/>
        </p:nvSpPr>
        <p:spPr bwMode="auto">
          <a:xfrm>
            <a:off x="2342794" y="6208801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8659" name="RECTANGLE48659"/>
          <p:cNvSpPr/>
          <p:nvPr/>
        </p:nvSpPr>
        <p:spPr bwMode="auto">
          <a:xfrm>
            <a:off x="3000375" y="6149111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660" name="RECTANGLE48660"/>
          <p:cNvSpPr/>
          <p:nvPr/>
        </p:nvSpPr>
        <p:spPr bwMode="auto">
          <a:xfrm>
            <a:off x="3493135" y="6196101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881</a:t>
            </a:r>
            <a:endParaRPr/>
          </a:p>
        </p:txBody>
      </p:sp>
      <p:sp>
        <p:nvSpPr>
          <p:cNvPr id="48663" name="RECTANGLE48663"/>
          <p:cNvSpPr/>
          <p:nvPr/>
        </p:nvSpPr>
        <p:spPr bwMode="auto">
          <a:xfrm>
            <a:off x="3825875" y="6149111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664" name="RECTANGLE48664"/>
          <p:cNvSpPr/>
          <p:nvPr/>
        </p:nvSpPr>
        <p:spPr bwMode="auto">
          <a:xfrm>
            <a:off x="4444873" y="6196101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667" name="RECTANGLE48667"/>
          <p:cNvSpPr/>
          <p:nvPr/>
        </p:nvSpPr>
        <p:spPr bwMode="auto">
          <a:xfrm>
            <a:off x="4651375" y="6149111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668" name="RECTANGLE48668"/>
          <p:cNvSpPr/>
          <p:nvPr/>
        </p:nvSpPr>
        <p:spPr bwMode="auto">
          <a:xfrm>
            <a:off x="4840643" y="6196101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671" name="RECTANGLE48671"/>
          <p:cNvSpPr/>
          <p:nvPr/>
        </p:nvSpPr>
        <p:spPr bwMode="auto">
          <a:xfrm>
            <a:off x="5286375" y="6149111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672" name="RECTANGLE48672"/>
          <p:cNvSpPr/>
          <p:nvPr/>
        </p:nvSpPr>
        <p:spPr bwMode="auto">
          <a:xfrm>
            <a:off x="5754281" y="6196101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675" name="RECTANGLE48675"/>
          <p:cNvSpPr/>
          <p:nvPr/>
        </p:nvSpPr>
        <p:spPr bwMode="auto">
          <a:xfrm>
            <a:off x="6073775" y="6149111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676" name="RECTANGLE48676"/>
          <p:cNvSpPr/>
          <p:nvPr/>
        </p:nvSpPr>
        <p:spPr bwMode="auto">
          <a:xfrm>
            <a:off x="6514973" y="6196101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8679" name="RECTANGLE48679"/>
          <p:cNvSpPr/>
          <p:nvPr/>
        </p:nvSpPr>
        <p:spPr bwMode="auto">
          <a:xfrm>
            <a:off x="6721475" y="6149111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680" name="RECTANGLE48680"/>
          <p:cNvSpPr/>
          <p:nvPr/>
        </p:nvSpPr>
        <p:spPr bwMode="auto">
          <a:xfrm>
            <a:off x="7162673" y="6196101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683" name="RECTANGLE48683"/>
          <p:cNvSpPr/>
          <p:nvPr/>
        </p:nvSpPr>
        <p:spPr bwMode="auto">
          <a:xfrm>
            <a:off x="7369175" y="6149111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684" name="RECTANGLE48684"/>
          <p:cNvSpPr/>
          <p:nvPr/>
        </p:nvSpPr>
        <p:spPr bwMode="auto">
          <a:xfrm>
            <a:off x="7571143" y="6196101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687" name="RECTANGLE48687"/>
          <p:cNvSpPr/>
          <p:nvPr/>
        </p:nvSpPr>
        <p:spPr bwMode="auto">
          <a:xfrm>
            <a:off x="8016875" y="6149111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688" name="RECTANGLE48688"/>
          <p:cNvSpPr/>
          <p:nvPr/>
        </p:nvSpPr>
        <p:spPr bwMode="auto">
          <a:xfrm>
            <a:off x="8395881" y="6196101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8691" name="RECTANGLE48691"/>
          <p:cNvSpPr/>
          <p:nvPr/>
        </p:nvSpPr>
        <p:spPr bwMode="auto">
          <a:xfrm>
            <a:off x="8715375" y="6149111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692" name="RECTANGLE48692"/>
          <p:cNvSpPr/>
          <p:nvPr/>
        </p:nvSpPr>
        <p:spPr bwMode="auto">
          <a:xfrm>
            <a:off x="8903335" y="6196101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294</a:t>
            </a:r>
            <a:endParaRPr/>
          </a:p>
        </p:txBody>
      </p:sp>
      <p:sp>
        <p:nvSpPr>
          <p:cNvPr id="48695" name="RECTANGLE48695"/>
          <p:cNvSpPr/>
          <p:nvPr/>
        </p:nvSpPr>
        <p:spPr bwMode="auto">
          <a:xfrm>
            <a:off x="9236075" y="6149111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696" name="RECTANGLE48696"/>
          <p:cNvSpPr/>
          <p:nvPr/>
        </p:nvSpPr>
        <p:spPr bwMode="auto">
          <a:xfrm>
            <a:off x="9550273" y="6196101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699" name="RECTANGLE48699"/>
          <p:cNvSpPr/>
          <p:nvPr/>
        </p:nvSpPr>
        <p:spPr bwMode="auto">
          <a:xfrm>
            <a:off x="9756775" y="6149111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700" name="RECTANGLE48700"/>
          <p:cNvSpPr/>
          <p:nvPr/>
        </p:nvSpPr>
        <p:spPr bwMode="auto">
          <a:xfrm>
            <a:off x="9926993" y="6196101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703" name="RECTANGLE48703"/>
          <p:cNvSpPr/>
          <p:nvPr/>
        </p:nvSpPr>
        <p:spPr bwMode="auto">
          <a:xfrm>
            <a:off x="384365" y="6370815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49</a:t>
            </a:r>
            <a:endParaRPr/>
          </a:p>
        </p:txBody>
      </p:sp>
      <p:sp>
        <p:nvSpPr>
          <p:cNvPr id="48706" name="RECTANGLE48706"/>
          <p:cNvSpPr/>
          <p:nvPr/>
        </p:nvSpPr>
        <p:spPr bwMode="auto">
          <a:xfrm>
            <a:off x="707517" y="6370815"/>
            <a:ext cx="5116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</a:t>
            </a:r>
            <a:endParaRPr/>
          </a:p>
        </p:txBody>
      </p:sp>
      <p:sp>
        <p:nvSpPr>
          <p:cNvPr id="48709" name="RECTANGLE48709"/>
          <p:cNvSpPr/>
          <p:nvPr/>
        </p:nvSpPr>
        <p:spPr bwMode="auto">
          <a:xfrm>
            <a:off x="707517" y="6478854"/>
            <a:ext cx="5736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TURIN (IT)</a:t>
            </a:r>
            <a:endParaRPr/>
          </a:p>
        </p:txBody>
      </p:sp>
      <p:sp>
        <p:nvSpPr>
          <p:cNvPr id="48712" name="RECTANGLE48712"/>
          <p:cNvSpPr/>
          <p:nvPr/>
        </p:nvSpPr>
        <p:spPr bwMode="auto">
          <a:xfrm>
            <a:off x="1809242" y="6380340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8715" name="RECTANGLE48715"/>
          <p:cNvSpPr/>
          <p:nvPr/>
        </p:nvSpPr>
        <p:spPr bwMode="auto">
          <a:xfrm>
            <a:off x="3519488" y="6380340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879</a:t>
            </a:r>
            <a:endParaRPr/>
          </a:p>
        </p:txBody>
      </p:sp>
      <p:sp>
        <p:nvSpPr>
          <p:cNvPr id="48718" name="RECTANGLE48718"/>
          <p:cNvSpPr/>
          <p:nvPr/>
        </p:nvSpPr>
        <p:spPr bwMode="auto">
          <a:xfrm>
            <a:off x="4457891" y="63803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721" name="RECTANGLE48721"/>
          <p:cNvSpPr/>
          <p:nvPr/>
        </p:nvSpPr>
        <p:spPr bwMode="auto">
          <a:xfrm>
            <a:off x="4884331" y="6380340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724" name="RECTANGLE48724"/>
          <p:cNvSpPr/>
          <p:nvPr/>
        </p:nvSpPr>
        <p:spPr bwMode="auto">
          <a:xfrm>
            <a:off x="5784634" y="638034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727" name="RECTANGLE48727"/>
          <p:cNvSpPr/>
          <p:nvPr/>
        </p:nvSpPr>
        <p:spPr bwMode="auto">
          <a:xfrm>
            <a:off x="6527991" y="63803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8730" name="RECTANGLE48730"/>
          <p:cNvSpPr/>
          <p:nvPr/>
        </p:nvSpPr>
        <p:spPr bwMode="auto">
          <a:xfrm>
            <a:off x="7175691" y="63803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733" name="RECTANGLE48733"/>
          <p:cNvSpPr/>
          <p:nvPr/>
        </p:nvSpPr>
        <p:spPr bwMode="auto">
          <a:xfrm>
            <a:off x="7614831" y="6380340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736" name="RECTANGLE48736"/>
          <p:cNvSpPr/>
          <p:nvPr/>
        </p:nvSpPr>
        <p:spPr bwMode="auto">
          <a:xfrm>
            <a:off x="8426234" y="638034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8739" name="RECTANGLE48739"/>
          <p:cNvSpPr/>
          <p:nvPr/>
        </p:nvSpPr>
        <p:spPr bwMode="auto">
          <a:xfrm>
            <a:off x="8929688" y="6380340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440</a:t>
            </a:r>
            <a:endParaRPr/>
          </a:p>
        </p:txBody>
      </p:sp>
      <p:sp>
        <p:nvSpPr>
          <p:cNvPr id="48742" name="RECTANGLE48742"/>
          <p:cNvSpPr/>
          <p:nvPr/>
        </p:nvSpPr>
        <p:spPr bwMode="auto">
          <a:xfrm>
            <a:off x="9563291" y="63803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745" name="RECTANGLE48745"/>
          <p:cNvSpPr/>
          <p:nvPr/>
        </p:nvSpPr>
        <p:spPr bwMode="auto">
          <a:xfrm>
            <a:off x="9989731" y="6380340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748" name="RECTANGLE48748"/>
          <p:cNvSpPr/>
          <p:nvPr/>
        </p:nvSpPr>
        <p:spPr bwMode="auto">
          <a:xfrm>
            <a:off x="1730375" y="6492189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749" name="RECTANGLE48749"/>
          <p:cNvSpPr/>
          <p:nvPr/>
        </p:nvSpPr>
        <p:spPr bwMode="auto">
          <a:xfrm>
            <a:off x="2342794" y="6551879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8752" name="RECTANGLE48752"/>
          <p:cNvSpPr/>
          <p:nvPr/>
        </p:nvSpPr>
        <p:spPr bwMode="auto">
          <a:xfrm>
            <a:off x="3000375" y="6492189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753" name="RECTANGLE48753"/>
          <p:cNvSpPr/>
          <p:nvPr/>
        </p:nvSpPr>
        <p:spPr bwMode="auto">
          <a:xfrm>
            <a:off x="3493135" y="6539179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879</a:t>
            </a:r>
            <a:endParaRPr/>
          </a:p>
        </p:txBody>
      </p:sp>
      <p:sp>
        <p:nvSpPr>
          <p:cNvPr id="48756" name="RECTANGLE48756"/>
          <p:cNvSpPr/>
          <p:nvPr/>
        </p:nvSpPr>
        <p:spPr bwMode="auto">
          <a:xfrm>
            <a:off x="3825875" y="6492189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757" name="RECTANGLE48757"/>
          <p:cNvSpPr/>
          <p:nvPr/>
        </p:nvSpPr>
        <p:spPr bwMode="auto">
          <a:xfrm>
            <a:off x="4444873" y="6539179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760" name="RECTANGLE48760"/>
          <p:cNvSpPr/>
          <p:nvPr/>
        </p:nvSpPr>
        <p:spPr bwMode="auto">
          <a:xfrm>
            <a:off x="4651375" y="6492189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761" name="RECTANGLE48761"/>
          <p:cNvSpPr/>
          <p:nvPr/>
        </p:nvSpPr>
        <p:spPr bwMode="auto">
          <a:xfrm>
            <a:off x="4840643" y="6539179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764" name="RECTANGLE48764"/>
          <p:cNvSpPr/>
          <p:nvPr/>
        </p:nvSpPr>
        <p:spPr bwMode="auto">
          <a:xfrm>
            <a:off x="5286375" y="6492189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765" name="RECTANGLE48765"/>
          <p:cNvSpPr/>
          <p:nvPr/>
        </p:nvSpPr>
        <p:spPr bwMode="auto">
          <a:xfrm>
            <a:off x="5754281" y="6539179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768" name="RECTANGLE48768"/>
          <p:cNvSpPr/>
          <p:nvPr/>
        </p:nvSpPr>
        <p:spPr bwMode="auto">
          <a:xfrm>
            <a:off x="6073775" y="6492189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769" name="RECTANGLE48769"/>
          <p:cNvSpPr/>
          <p:nvPr/>
        </p:nvSpPr>
        <p:spPr bwMode="auto">
          <a:xfrm>
            <a:off x="6514973" y="6539179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8772" name="RECTANGLE48772"/>
          <p:cNvSpPr/>
          <p:nvPr/>
        </p:nvSpPr>
        <p:spPr bwMode="auto">
          <a:xfrm>
            <a:off x="6721475" y="6492189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773" name="RECTANGLE48773"/>
          <p:cNvSpPr/>
          <p:nvPr/>
        </p:nvSpPr>
        <p:spPr bwMode="auto">
          <a:xfrm>
            <a:off x="7162673" y="6539179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776" name="RECTANGLE48776"/>
          <p:cNvSpPr/>
          <p:nvPr/>
        </p:nvSpPr>
        <p:spPr bwMode="auto">
          <a:xfrm>
            <a:off x="7369175" y="6492189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777" name="RECTANGLE48777"/>
          <p:cNvSpPr/>
          <p:nvPr/>
        </p:nvSpPr>
        <p:spPr bwMode="auto">
          <a:xfrm>
            <a:off x="7571143" y="6539179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780" name="RECTANGLE48780"/>
          <p:cNvSpPr/>
          <p:nvPr/>
        </p:nvSpPr>
        <p:spPr bwMode="auto">
          <a:xfrm>
            <a:off x="8016875" y="6492189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781" name="RECTANGLE48781"/>
          <p:cNvSpPr/>
          <p:nvPr/>
        </p:nvSpPr>
        <p:spPr bwMode="auto">
          <a:xfrm>
            <a:off x="8395881" y="6539179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8784" name="RECTANGLE48784"/>
          <p:cNvSpPr/>
          <p:nvPr/>
        </p:nvSpPr>
        <p:spPr bwMode="auto">
          <a:xfrm>
            <a:off x="8715375" y="6492189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785" name="RECTANGLE48785"/>
          <p:cNvSpPr/>
          <p:nvPr/>
        </p:nvSpPr>
        <p:spPr bwMode="auto">
          <a:xfrm>
            <a:off x="8903335" y="6539179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440</a:t>
            </a:r>
            <a:endParaRPr/>
          </a:p>
        </p:txBody>
      </p:sp>
      <p:sp>
        <p:nvSpPr>
          <p:cNvPr id="48788" name="RECTANGLE48788"/>
          <p:cNvSpPr/>
          <p:nvPr/>
        </p:nvSpPr>
        <p:spPr bwMode="auto">
          <a:xfrm>
            <a:off x="9236075" y="6492189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789" name="RECTANGLE48789"/>
          <p:cNvSpPr/>
          <p:nvPr/>
        </p:nvSpPr>
        <p:spPr bwMode="auto">
          <a:xfrm>
            <a:off x="9550273" y="6539179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792" name="RECTANGLE48792"/>
          <p:cNvSpPr/>
          <p:nvPr/>
        </p:nvSpPr>
        <p:spPr bwMode="auto">
          <a:xfrm>
            <a:off x="9756775" y="6492189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793" name="RECTANGLE48793"/>
          <p:cNvSpPr/>
          <p:nvPr/>
        </p:nvSpPr>
        <p:spPr bwMode="auto">
          <a:xfrm>
            <a:off x="9926993" y="6539179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796" name="RECTANGLE48796"/>
          <p:cNvSpPr/>
          <p:nvPr/>
        </p:nvSpPr>
        <p:spPr bwMode="auto">
          <a:xfrm>
            <a:off x="384365" y="6713893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50</a:t>
            </a:r>
            <a:endParaRPr/>
          </a:p>
        </p:txBody>
      </p:sp>
      <p:sp>
        <p:nvSpPr>
          <p:cNvPr id="48799" name="RECTANGLE48799"/>
          <p:cNvSpPr/>
          <p:nvPr/>
        </p:nvSpPr>
        <p:spPr bwMode="auto">
          <a:xfrm>
            <a:off x="707517" y="6713893"/>
            <a:ext cx="8111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MELBOURNE (AU)</a:t>
            </a:r>
            <a:endParaRPr/>
          </a:p>
        </p:txBody>
      </p:sp>
      <p:sp>
        <p:nvSpPr>
          <p:cNvPr id="48802" name="RECTANGLE48802"/>
          <p:cNvSpPr/>
          <p:nvPr/>
        </p:nvSpPr>
        <p:spPr bwMode="auto">
          <a:xfrm>
            <a:off x="707517" y="6821932"/>
            <a:ext cx="86151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SINGAPORE (SG)</a:t>
            </a:r>
            <a:endParaRPr/>
          </a:p>
        </p:txBody>
      </p:sp>
      <p:sp>
        <p:nvSpPr>
          <p:cNvPr id="48805" name="RECTANGLE48805"/>
          <p:cNvSpPr/>
          <p:nvPr/>
        </p:nvSpPr>
        <p:spPr bwMode="auto">
          <a:xfrm>
            <a:off x="1809242" y="6723418"/>
            <a:ext cx="7070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HAHN AIR</a:t>
            </a:r>
            <a:endParaRPr/>
          </a:p>
        </p:txBody>
      </p:sp>
      <p:sp>
        <p:nvSpPr>
          <p:cNvPr id="48808" name="RECTANGLE48808"/>
          <p:cNvSpPr/>
          <p:nvPr/>
        </p:nvSpPr>
        <p:spPr bwMode="auto">
          <a:xfrm>
            <a:off x="3519488" y="672341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791</a:t>
            </a:r>
            <a:endParaRPr/>
          </a:p>
        </p:txBody>
      </p:sp>
      <p:sp>
        <p:nvSpPr>
          <p:cNvPr id="48811" name="RECTANGLE48811"/>
          <p:cNvSpPr/>
          <p:nvPr/>
        </p:nvSpPr>
        <p:spPr bwMode="auto">
          <a:xfrm>
            <a:off x="4457891" y="672341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814" name="RECTANGLE48814"/>
          <p:cNvSpPr/>
          <p:nvPr/>
        </p:nvSpPr>
        <p:spPr bwMode="auto">
          <a:xfrm>
            <a:off x="4884331" y="672341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817" name="RECTANGLE48817"/>
          <p:cNvSpPr/>
          <p:nvPr/>
        </p:nvSpPr>
        <p:spPr bwMode="auto">
          <a:xfrm>
            <a:off x="5784634" y="672341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820" name="RECTANGLE48820"/>
          <p:cNvSpPr/>
          <p:nvPr/>
        </p:nvSpPr>
        <p:spPr bwMode="auto">
          <a:xfrm>
            <a:off x="6527991" y="672341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8823" name="RECTANGLE48823"/>
          <p:cNvSpPr/>
          <p:nvPr/>
        </p:nvSpPr>
        <p:spPr bwMode="auto">
          <a:xfrm>
            <a:off x="7175691" y="672341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826" name="RECTANGLE48826"/>
          <p:cNvSpPr/>
          <p:nvPr/>
        </p:nvSpPr>
        <p:spPr bwMode="auto">
          <a:xfrm>
            <a:off x="7614831" y="672341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829" name="RECTANGLE48829"/>
          <p:cNvSpPr/>
          <p:nvPr/>
        </p:nvSpPr>
        <p:spPr bwMode="auto">
          <a:xfrm>
            <a:off x="8426234" y="672341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832" name="RECTANGLE48832"/>
          <p:cNvSpPr/>
          <p:nvPr/>
        </p:nvSpPr>
        <p:spPr bwMode="auto">
          <a:xfrm>
            <a:off x="8929688" y="672341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791</a:t>
            </a:r>
            <a:endParaRPr/>
          </a:p>
        </p:txBody>
      </p:sp>
      <p:sp>
        <p:nvSpPr>
          <p:cNvPr id="48835" name="RECTANGLE48835"/>
          <p:cNvSpPr/>
          <p:nvPr/>
        </p:nvSpPr>
        <p:spPr bwMode="auto">
          <a:xfrm>
            <a:off x="9563291" y="672341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838" name="RECTANGLE48838"/>
          <p:cNvSpPr/>
          <p:nvPr/>
        </p:nvSpPr>
        <p:spPr bwMode="auto">
          <a:xfrm>
            <a:off x="9989731" y="672341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841" name="RECTANGLE48841"/>
          <p:cNvSpPr/>
          <p:nvPr/>
        </p:nvSpPr>
        <p:spPr bwMode="auto">
          <a:xfrm>
            <a:off x="1730375" y="6835267"/>
            <a:ext cx="12700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42" name="RECTANGLE48842"/>
          <p:cNvSpPr/>
          <p:nvPr/>
        </p:nvSpPr>
        <p:spPr bwMode="auto">
          <a:xfrm>
            <a:off x="2342794" y="6894957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8845" name="RECTANGLE48845"/>
          <p:cNvSpPr/>
          <p:nvPr/>
        </p:nvSpPr>
        <p:spPr bwMode="auto">
          <a:xfrm>
            <a:off x="3000375" y="6835267"/>
            <a:ext cx="8255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46" name="RECTANGLE48846"/>
          <p:cNvSpPr/>
          <p:nvPr/>
        </p:nvSpPr>
        <p:spPr bwMode="auto">
          <a:xfrm>
            <a:off x="3493135" y="6882257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791</a:t>
            </a:r>
            <a:endParaRPr/>
          </a:p>
        </p:txBody>
      </p:sp>
      <p:sp>
        <p:nvSpPr>
          <p:cNvPr id="48849" name="RECTANGLE48849"/>
          <p:cNvSpPr/>
          <p:nvPr/>
        </p:nvSpPr>
        <p:spPr bwMode="auto">
          <a:xfrm>
            <a:off x="3825875" y="6835267"/>
            <a:ext cx="8255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50" name="RECTANGLE48850"/>
          <p:cNvSpPr/>
          <p:nvPr/>
        </p:nvSpPr>
        <p:spPr bwMode="auto">
          <a:xfrm>
            <a:off x="4444873" y="6882257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853" name="RECTANGLE48853"/>
          <p:cNvSpPr/>
          <p:nvPr/>
        </p:nvSpPr>
        <p:spPr bwMode="auto">
          <a:xfrm>
            <a:off x="4651375" y="6835267"/>
            <a:ext cx="6350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54" name="RECTANGLE48854"/>
          <p:cNvSpPr/>
          <p:nvPr/>
        </p:nvSpPr>
        <p:spPr bwMode="auto">
          <a:xfrm>
            <a:off x="4840643" y="6882257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857" name="RECTANGLE48857"/>
          <p:cNvSpPr/>
          <p:nvPr/>
        </p:nvSpPr>
        <p:spPr bwMode="auto">
          <a:xfrm>
            <a:off x="5286375" y="6835267"/>
            <a:ext cx="7874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58" name="RECTANGLE48858"/>
          <p:cNvSpPr/>
          <p:nvPr/>
        </p:nvSpPr>
        <p:spPr bwMode="auto">
          <a:xfrm>
            <a:off x="5754281" y="688225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861" name="RECTANGLE48861"/>
          <p:cNvSpPr/>
          <p:nvPr/>
        </p:nvSpPr>
        <p:spPr bwMode="auto">
          <a:xfrm>
            <a:off x="6073775" y="6835267"/>
            <a:ext cx="647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62" name="RECTANGLE48862"/>
          <p:cNvSpPr/>
          <p:nvPr/>
        </p:nvSpPr>
        <p:spPr bwMode="auto">
          <a:xfrm>
            <a:off x="6514973" y="6882257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8865" name="RECTANGLE48865"/>
          <p:cNvSpPr/>
          <p:nvPr/>
        </p:nvSpPr>
        <p:spPr bwMode="auto">
          <a:xfrm>
            <a:off x="6721475" y="6835267"/>
            <a:ext cx="647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66" name="RECTANGLE48866"/>
          <p:cNvSpPr/>
          <p:nvPr/>
        </p:nvSpPr>
        <p:spPr bwMode="auto">
          <a:xfrm>
            <a:off x="7162673" y="6882257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869" name="RECTANGLE48869"/>
          <p:cNvSpPr/>
          <p:nvPr/>
        </p:nvSpPr>
        <p:spPr bwMode="auto">
          <a:xfrm>
            <a:off x="7369175" y="6835267"/>
            <a:ext cx="647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70" name="RECTANGLE48870"/>
          <p:cNvSpPr/>
          <p:nvPr/>
        </p:nvSpPr>
        <p:spPr bwMode="auto">
          <a:xfrm>
            <a:off x="7571143" y="6882257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873" name="RECTANGLE48873"/>
          <p:cNvSpPr/>
          <p:nvPr/>
        </p:nvSpPr>
        <p:spPr bwMode="auto">
          <a:xfrm>
            <a:off x="8016875" y="6835267"/>
            <a:ext cx="6985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74" name="RECTANGLE48874"/>
          <p:cNvSpPr/>
          <p:nvPr/>
        </p:nvSpPr>
        <p:spPr bwMode="auto">
          <a:xfrm>
            <a:off x="8395881" y="688225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8877" name="RECTANGLE48877"/>
          <p:cNvSpPr/>
          <p:nvPr/>
        </p:nvSpPr>
        <p:spPr bwMode="auto">
          <a:xfrm>
            <a:off x="8715375" y="6835267"/>
            <a:ext cx="520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78" name="RECTANGLE48878"/>
          <p:cNvSpPr/>
          <p:nvPr/>
        </p:nvSpPr>
        <p:spPr bwMode="auto">
          <a:xfrm>
            <a:off x="8903335" y="6882257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791</a:t>
            </a:r>
            <a:endParaRPr/>
          </a:p>
        </p:txBody>
      </p:sp>
      <p:sp>
        <p:nvSpPr>
          <p:cNvPr id="48881" name="RECTANGLE48881"/>
          <p:cNvSpPr/>
          <p:nvPr/>
        </p:nvSpPr>
        <p:spPr bwMode="auto">
          <a:xfrm>
            <a:off x="9236075" y="6835267"/>
            <a:ext cx="520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82" name="RECTANGLE48882"/>
          <p:cNvSpPr/>
          <p:nvPr/>
        </p:nvSpPr>
        <p:spPr bwMode="auto">
          <a:xfrm>
            <a:off x="9550273" y="6882257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8885" name="RECTANGLE48885"/>
          <p:cNvSpPr/>
          <p:nvPr/>
        </p:nvSpPr>
        <p:spPr bwMode="auto">
          <a:xfrm>
            <a:off x="9756775" y="6835267"/>
            <a:ext cx="6350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86" name="RECTANGLE48886"/>
          <p:cNvSpPr/>
          <p:nvPr/>
        </p:nvSpPr>
        <p:spPr bwMode="auto">
          <a:xfrm>
            <a:off x="9926993" y="6882257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8889" name="LINE48889"/>
          <p:cNvSpPr/>
          <p:nvPr/>
        </p:nvSpPr>
        <p:spPr bwMode="auto">
          <a:xfrm flipH="1">
            <a:off x="97663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90" name="LINE48890"/>
          <p:cNvSpPr/>
          <p:nvPr/>
        </p:nvSpPr>
        <p:spPr bwMode="auto">
          <a:xfrm flipH="1">
            <a:off x="9766300" y="263878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91" name="LINE48891"/>
          <p:cNvSpPr/>
          <p:nvPr/>
        </p:nvSpPr>
        <p:spPr bwMode="auto">
          <a:xfrm flipH="1">
            <a:off x="9766300" y="31248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92" name="LINE48892"/>
          <p:cNvSpPr/>
          <p:nvPr/>
        </p:nvSpPr>
        <p:spPr bwMode="auto">
          <a:xfrm flipH="1">
            <a:off x="9766300" y="37189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93" name="LINE48893"/>
          <p:cNvSpPr/>
          <p:nvPr/>
        </p:nvSpPr>
        <p:spPr bwMode="auto">
          <a:xfrm flipH="1">
            <a:off x="9766300" y="434790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94" name="LINE48894"/>
          <p:cNvSpPr/>
          <p:nvPr/>
        </p:nvSpPr>
        <p:spPr bwMode="auto">
          <a:xfrm flipH="1">
            <a:off x="97663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95" name="LINE48895"/>
          <p:cNvSpPr/>
          <p:nvPr/>
        </p:nvSpPr>
        <p:spPr bwMode="auto">
          <a:xfrm flipH="1">
            <a:off x="97663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96" name="LINE48896"/>
          <p:cNvSpPr/>
          <p:nvPr/>
        </p:nvSpPr>
        <p:spPr bwMode="auto">
          <a:xfrm flipH="1">
            <a:off x="9766300" y="56630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97" name="LINE48897"/>
          <p:cNvSpPr/>
          <p:nvPr/>
        </p:nvSpPr>
        <p:spPr bwMode="auto">
          <a:xfrm flipH="1">
            <a:off x="9766300" y="61491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98" name="LINE48898"/>
          <p:cNvSpPr/>
          <p:nvPr/>
        </p:nvSpPr>
        <p:spPr bwMode="auto">
          <a:xfrm flipH="1">
            <a:off x="9766300" y="64921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899" name="LINE48899"/>
          <p:cNvSpPr/>
          <p:nvPr/>
        </p:nvSpPr>
        <p:spPr bwMode="auto">
          <a:xfrm flipH="1">
            <a:off x="9766300" y="683526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00" name="LINE48900"/>
          <p:cNvSpPr/>
          <p:nvPr/>
        </p:nvSpPr>
        <p:spPr bwMode="auto">
          <a:xfrm flipH="1">
            <a:off x="73787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01" name="LINE48901"/>
          <p:cNvSpPr/>
          <p:nvPr/>
        </p:nvSpPr>
        <p:spPr bwMode="auto">
          <a:xfrm flipH="1">
            <a:off x="7378700" y="263878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02" name="LINE48902"/>
          <p:cNvSpPr/>
          <p:nvPr/>
        </p:nvSpPr>
        <p:spPr bwMode="auto">
          <a:xfrm flipH="1">
            <a:off x="7378700" y="31248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03" name="LINE48903"/>
          <p:cNvSpPr/>
          <p:nvPr/>
        </p:nvSpPr>
        <p:spPr bwMode="auto">
          <a:xfrm flipH="1">
            <a:off x="7378700" y="37189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04" name="LINE48904"/>
          <p:cNvSpPr/>
          <p:nvPr/>
        </p:nvSpPr>
        <p:spPr bwMode="auto">
          <a:xfrm flipH="1">
            <a:off x="7378700" y="434790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05" name="LINE48905"/>
          <p:cNvSpPr/>
          <p:nvPr/>
        </p:nvSpPr>
        <p:spPr bwMode="auto">
          <a:xfrm flipH="1">
            <a:off x="73787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06" name="LINE48906"/>
          <p:cNvSpPr/>
          <p:nvPr/>
        </p:nvSpPr>
        <p:spPr bwMode="auto">
          <a:xfrm flipH="1">
            <a:off x="73787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07" name="LINE48907"/>
          <p:cNvSpPr/>
          <p:nvPr/>
        </p:nvSpPr>
        <p:spPr bwMode="auto">
          <a:xfrm flipH="1">
            <a:off x="7378700" y="56630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08" name="LINE48908"/>
          <p:cNvSpPr/>
          <p:nvPr/>
        </p:nvSpPr>
        <p:spPr bwMode="auto">
          <a:xfrm flipH="1">
            <a:off x="7378700" y="61491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09" name="LINE48909"/>
          <p:cNvSpPr/>
          <p:nvPr/>
        </p:nvSpPr>
        <p:spPr bwMode="auto">
          <a:xfrm flipH="1">
            <a:off x="7378700" y="64921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10" name="LINE48910"/>
          <p:cNvSpPr/>
          <p:nvPr/>
        </p:nvSpPr>
        <p:spPr bwMode="auto">
          <a:xfrm flipH="1">
            <a:off x="7378700" y="683526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11" name="LINE48911"/>
          <p:cNvSpPr/>
          <p:nvPr/>
        </p:nvSpPr>
        <p:spPr bwMode="auto">
          <a:xfrm flipH="1">
            <a:off x="92456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12" name="LINE48912"/>
          <p:cNvSpPr/>
          <p:nvPr/>
        </p:nvSpPr>
        <p:spPr bwMode="auto">
          <a:xfrm flipH="1">
            <a:off x="9245600" y="263878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13" name="LINE48913"/>
          <p:cNvSpPr/>
          <p:nvPr/>
        </p:nvSpPr>
        <p:spPr bwMode="auto">
          <a:xfrm flipH="1">
            <a:off x="9245600" y="31248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14" name="LINE48914"/>
          <p:cNvSpPr/>
          <p:nvPr/>
        </p:nvSpPr>
        <p:spPr bwMode="auto">
          <a:xfrm flipH="1">
            <a:off x="9245600" y="37189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15" name="LINE48915"/>
          <p:cNvSpPr/>
          <p:nvPr/>
        </p:nvSpPr>
        <p:spPr bwMode="auto">
          <a:xfrm flipH="1">
            <a:off x="9245600" y="434790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16" name="LINE48916"/>
          <p:cNvSpPr/>
          <p:nvPr/>
        </p:nvSpPr>
        <p:spPr bwMode="auto">
          <a:xfrm flipH="1">
            <a:off x="92456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17" name="LINE48917"/>
          <p:cNvSpPr/>
          <p:nvPr/>
        </p:nvSpPr>
        <p:spPr bwMode="auto">
          <a:xfrm flipH="1">
            <a:off x="92456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18" name="LINE48918"/>
          <p:cNvSpPr/>
          <p:nvPr/>
        </p:nvSpPr>
        <p:spPr bwMode="auto">
          <a:xfrm flipH="1">
            <a:off x="9245600" y="56630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19" name="LINE48919"/>
          <p:cNvSpPr/>
          <p:nvPr/>
        </p:nvSpPr>
        <p:spPr bwMode="auto">
          <a:xfrm flipH="1">
            <a:off x="9245600" y="61491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20" name="LINE48920"/>
          <p:cNvSpPr/>
          <p:nvPr/>
        </p:nvSpPr>
        <p:spPr bwMode="auto">
          <a:xfrm flipH="1">
            <a:off x="9245600" y="64921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21" name="LINE48921"/>
          <p:cNvSpPr/>
          <p:nvPr/>
        </p:nvSpPr>
        <p:spPr bwMode="auto">
          <a:xfrm flipH="1">
            <a:off x="9245600" y="683526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22" name="LINE48922"/>
          <p:cNvSpPr/>
          <p:nvPr/>
        </p:nvSpPr>
        <p:spPr bwMode="auto">
          <a:xfrm flipH="1">
            <a:off x="30099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23" name="LINE48923"/>
          <p:cNvSpPr/>
          <p:nvPr/>
        </p:nvSpPr>
        <p:spPr bwMode="auto">
          <a:xfrm flipH="1">
            <a:off x="3009900" y="263878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24" name="LINE48924"/>
          <p:cNvSpPr/>
          <p:nvPr/>
        </p:nvSpPr>
        <p:spPr bwMode="auto">
          <a:xfrm flipH="1">
            <a:off x="3009900" y="31248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25" name="LINE48925"/>
          <p:cNvSpPr/>
          <p:nvPr/>
        </p:nvSpPr>
        <p:spPr bwMode="auto">
          <a:xfrm flipH="1">
            <a:off x="3009900" y="37189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26" name="LINE48926"/>
          <p:cNvSpPr/>
          <p:nvPr/>
        </p:nvSpPr>
        <p:spPr bwMode="auto">
          <a:xfrm flipH="1">
            <a:off x="3009900" y="434790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27" name="LINE48927"/>
          <p:cNvSpPr/>
          <p:nvPr/>
        </p:nvSpPr>
        <p:spPr bwMode="auto">
          <a:xfrm flipH="1">
            <a:off x="30099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28" name="LINE48928"/>
          <p:cNvSpPr/>
          <p:nvPr/>
        </p:nvSpPr>
        <p:spPr bwMode="auto">
          <a:xfrm flipH="1">
            <a:off x="30099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29" name="LINE48929"/>
          <p:cNvSpPr/>
          <p:nvPr/>
        </p:nvSpPr>
        <p:spPr bwMode="auto">
          <a:xfrm flipH="1">
            <a:off x="3009900" y="56630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30" name="LINE48930"/>
          <p:cNvSpPr/>
          <p:nvPr/>
        </p:nvSpPr>
        <p:spPr bwMode="auto">
          <a:xfrm flipH="1">
            <a:off x="3009900" y="61491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31" name="LINE48931"/>
          <p:cNvSpPr/>
          <p:nvPr/>
        </p:nvSpPr>
        <p:spPr bwMode="auto">
          <a:xfrm flipH="1">
            <a:off x="3009900" y="64921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32" name="LINE48932"/>
          <p:cNvSpPr/>
          <p:nvPr/>
        </p:nvSpPr>
        <p:spPr bwMode="auto">
          <a:xfrm flipH="1">
            <a:off x="3009900" y="683526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33" name="LINE48933"/>
          <p:cNvSpPr/>
          <p:nvPr/>
        </p:nvSpPr>
        <p:spPr bwMode="auto">
          <a:xfrm flipH="1">
            <a:off x="17399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34" name="LINE48934"/>
          <p:cNvSpPr/>
          <p:nvPr/>
        </p:nvSpPr>
        <p:spPr bwMode="auto">
          <a:xfrm flipH="1">
            <a:off x="1739900" y="263878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35" name="LINE48935"/>
          <p:cNvSpPr/>
          <p:nvPr/>
        </p:nvSpPr>
        <p:spPr bwMode="auto">
          <a:xfrm flipH="1">
            <a:off x="1739900" y="31248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36" name="LINE48936"/>
          <p:cNvSpPr/>
          <p:nvPr/>
        </p:nvSpPr>
        <p:spPr bwMode="auto">
          <a:xfrm flipH="1">
            <a:off x="1739900" y="37189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37" name="LINE48937"/>
          <p:cNvSpPr/>
          <p:nvPr/>
        </p:nvSpPr>
        <p:spPr bwMode="auto">
          <a:xfrm flipH="1">
            <a:off x="1739900" y="434790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38" name="LINE48938"/>
          <p:cNvSpPr/>
          <p:nvPr/>
        </p:nvSpPr>
        <p:spPr bwMode="auto">
          <a:xfrm flipH="1">
            <a:off x="17399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39" name="LINE48939"/>
          <p:cNvSpPr/>
          <p:nvPr/>
        </p:nvSpPr>
        <p:spPr bwMode="auto">
          <a:xfrm flipH="1">
            <a:off x="17399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40" name="LINE48940"/>
          <p:cNvSpPr/>
          <p:nvPr/>
        </p:nvSpPr>
        <p:spPr bwMode="auto">
          <a:xfrm flipH="1">
            <a:off x="1739900" y="56630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41" name="LINE48941"/>
          <p:cNvSpPr/>
          <p:nvPr/>
        </p:nvSpPr>
        <p:spPr bwMode="auto">
          <a:xfrm flipH="1">
            <a:off x="1739900" y="61491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42" name="LINE48942"/>
          <p:cNvSpPr/>
          <p:nvPr/>
        </p:nvSpPr>
        <p:spPr bwMode="auto">
          <a:xfrm flipH="1">
            <a:off x="1739900" y="64921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43" name="LINE48943"/>
          <p:cNvSpPr/>
          <p:nvPr/>
        </p:nvSpPr>
        <p:spPr bwMode="auto">
          <a:xfrm flipH="1">
            <a:off x="1739900" y="683526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44" name="LINE48944"/>
          <p:cNvSpPr/>
          <p:nvPr/>
        </p:nvSpPr>
        <p:spPr bwMode="auto">
          <a:xfrm flipH="1">
            <a:off x="80264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45" name="LINE48945"/>
          <p:cNvSpPr/>
          <p:nvPr/>
        </p:nvSpPr>
        <p:spPr bwMode="auto">
          <a:xfrm flipH="1">
            <a:off x="8026400" y="263878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46" name="LINE48946"/>
          <p:cNvSpPr/>
          <p:nvPr/>
        </p:nvSpPr>
        <p:spPr bwMode="auto">
          <a:xfrm flipH="1">
            <a:off x="8026400" y="31248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47" name="LINE48947"/>
          <p:cNvSpPr/>
          <p:nvPr/>
        </p:nvSpPr>
        <p:spPr bwMode="auto">
          <a:xfrm flipH="1">
            <a:off x="8026400" y="37189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48" name="LINE48948"/>
          <p:cNvSpPr/>
          <p:nvPr/>
        </p:nvSpPr>
        <p:spPr bwMode="auto">
          <a:xfrm flipH="1">
            <a:off x="8026400" y="434790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49" name="LINE48949"/>
          <p:cNvSpPr/>
          <p:nvPr/>
        </p:nvSpPr>
        <p:spPr bwMode="auto">
          <a:xfrm flipH="1">
            <a:off x="80264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50" name="LINE48950"/>
          <p:cNvSpPr/>
          <p:nvPr/>
        </p:nvSpPr>
        <p:spPr bwMode="auto">
          <a:xfrm flipH="1">
            <a:off x="80264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51" name="LINE48951"/>
          <p:cNvSpPr/>
          <p:nvPr/>
        </p:nvSpPr>
        <p:spPr bwMode="auto">
          <a:xfrm flipH="1">
            <a:off x="8026400" y="56630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52" name="LINE48952"/>
          <p:cNvSpPr/>
          <p:nvPr/>
        </p:nvSpPr>
        <p:spPr bwMode="auto">
          <a:xfrm flipH="1">
            <a:off x="8026400" y="61491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53" name="LINE48953"/>
          <p:cNvSpPr/>
          <p:nvPr/>
        </p:nvSpPr>
        <p:spPr bwMode="auto">
          <a:xfrm flipH="1">
            <a:off x="8026400" y="64921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54" name="LINE48954"/>
          <p:cNvSpPr/>
          <p:nvPr/>
        </p:nvSpPr>
        <p:spPr bwMode="auto">
          <a:xfrm flipH="1">
            <a:off x="8026400" y="683526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55" name="LINE48955"/>
          <p:cNvSpPr/>
          <p:nvPr/>
        </p:nvSpPr>
        <p:spPr bwMode="auto">
          <a:xfrm flipH="1">
            <a:off x="52959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56" name="LINE48956"/>
          <p:cNvSpPr/>
          <p:nvPr/>
        </p:nvSpPr>
        <p:spPr bwMode="auto">
          <a:xfrm flipH="1">
            <a:off x="5295900" y="263878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57" name="LINE48957"/>
          <p:cNvSpPr/>
          <p:nvPr/>
        </p:nvSpPr>
        <p:spPr bwMode="auto">
          <a:xfrm flipH="1">
            <a:off x="5295900" y="31248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58" name="LINE48958"/>
          <p:cNvSpPr/>
          <p:nvPr/>
        </p:nvSpPr>
        <p:spPr bwMode="auto">
          <a:xfrm flipH="1">
            <a:off x="5295900" y="37189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59" name="LINE48959"/>
          <p:cNvSpPr/>
          <p:nvPr/>
        </p:nvSpPr>
        <p:spPr bwMode="auto">
          <a:xfrm flipH="1">
            <a:off x="5295900" y="434790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60" name="LINE48960"/>
          <p:cNvSpPr/>
          <p:nvPr/>
        </p:nvSpPr>
        <p:spPr bwMode="auto">
          <a:xfrm flipH="1">
            <a:off x="52959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61" name="LINE48961"/>
          <p:cNvSpPr/>
          <p:nvPr/>
        </p:nvSpPr>
        <p:spPr bwMode="auto">
          <a:xfrm flipH="1">
            <a:off x="52959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62" name="LINE48962"/>
          <p:cNvSpPr/>
          <p:nvPr/>
        </p:nvSpPr>
        <p:spPr bwMode="auto">
          <a:xfrm flipH="1">
            <a:off x="5295900" y="56630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63" name="LINE48963"/>
          <p:cNvSpPr/>
          <p:nvPr/>
        </p:nvSpPr>
        <p:spPr bwMode="auto">
          <a:xfrm flipH="1">
            <a:off x="5295900" y="61491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64" name="LINE48964"/>
          <p:cNvSpPr/>
          <p:nvPr/>
        </p:nvSpPr>
        <p:spPr bwMode="auto">
          <a:xfrm flipH="1">
            <a:off x="5295900" y="64921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65" name="LINE48965"/>
          <p:cNvSpPr/>
          <p:nvPr/>
        </p:nvSpPr>
        <p:spPr bwMode="auto">
          <a:xfrm flipH="1">
            <a:off x="5295900" y="683526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66" name="LINE48966"/>
          <p:cNvSpPr/>
          <p:nvPr/>
        </p:nvSpPr>
        <p:spPr bwMode="auto">
          <a:xfrm flipH="1">
            <a:off x="87249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67" name="LINE48967"/>
          <p:cNvSpPr/>
          <p:nvPr/>
        </p:nvSpPr>
        <p:spPr bwMode="auto">
          <a:xfrm flipH="1">
            <a:off x="8724900" y="263878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68" name="LINE48968"/>
          <p:cNvSpPr/>
          <p:nvPr/>
        </p:nvSpPr>
        <p:spPr bwMode="auto">
          <a:xfrm flipH="1">
            <a:off x="8724900" y="31248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69" name="LINE48969"/>
          <p:cNvSpPr/>
          <p:nvPr/>
        </p:nvSpPr>
        <p:spPr bwMode="auto">
          <a:xfrm flipH="1">
            <a:off x="8724900" y="37189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70" name="LINE48970"/>
          <p:cNvSpPr/>
          <p:nvPr/>
        </p:nvSpPr>
        <p:spPr bwMode="auto">
          <a:xfrm flipH="1">
            <a:off x="8724900" y="434790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71" name="LINE48971"/>
          <p:cNvSpPr/>
          <p:nvPr/>
        </p:nvSpPr>
        <p:spPr bwMode="auto">
          <a:xfrm flipH="1">
            <a:off x="87249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72" name="LINE48972"/>
          <p:cNvSpPr/>
          <p:nvPr/>
        </p:nvSpPr>
        <p:spPr bwMode="auto">
          <a:xfrm flipH="1">
            <a:off x="87249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73" name="LINE48973"/>
          <p:cNvSpPr/>
          <p:nvPr/>
        </p:nvSpPr>
        <p:spPr bwMode="auto">
          <a:xfrm flipH="1">
            <a:off x="8724900" y="56630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74" name="LINE48974"/>
          <p:cNvSpPr/>
          <p:nvPr/>
        </p:nvSpPr>
        <p:spPr bwMode="auto">
          <a:xfrm flipH="1">
            <a:off x="8724900" y="61491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75" name="LINE48975"/>
          <p:cNvSpPr/>
          <p:nvPr/>
        </p:nvSpPr>
        <p:spPr bwMode="auto">
          <a:xfrm flipH="1">
            <a:off x="8724900" y="64921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76" name="LINE48976"/>
          <p:cNvSpPr/>
          <p:nvPr/>
        </p:nvSpPr>
        <p:spPr bwMode="auto">
          <a:xfrm flipH="1">
            <a:off x="8724900" y="683526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77" name="LINE48977"/>
          <p:cNvSpPr/>
          <p:nvPr/>
        </p:nvSpPr>
        <p:spPr bwMode="auto">
          <a:xfrm flipH="1">
            <a:off x="67310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78" name="LINE48978"/>
          <p:cNvSpPr/>
          <p:nvPr/>
        </p:nvSpPr>
        <p:spPr bwMode="auto">
          <a:xfrm flipH="1">
            <a:off x="6731000" y="263878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79" name="LINE48979"/>
          <p:cNvSpPr/>
          <p:nvPr/>
        </p:nvSpPr>
        <p:spPr bwMode="auto">
          <a:xfrm flipH="1">
            <a:off x="6731000" y="31248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80" name="LINE48980"/>
          <p:cNvSpPr/>
          <p:nvPr/>
        </p:nvSpPr>
        <p:spPr bwMode="auto">
          <a:xfrm flipH="1">
            <a:off x="6731000" y="37189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81" name="LINE48981"/>
          <p:cNvSpPr/>
          <p:nvPr/>
        </p:nvSpPr>
        <p:spPr bwMode="auto">
          <a:xfrm flipH="1">
            <a:off x="6731000" y="434790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82" name="LINE48982"/>
          <p:cNvSpPr/>
          <p:nvPr/>
        </p:nvSpPr>
        <p:spPr bwMode="auto">
          <a:xfrm flipH="1">
            <a:off x="67310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83" name="LINE48983"/>
          <p:cNvSpPr/>
          <p:nvPr/>
        </p:nvSpPr>
        <p:spPr bwMode="auto">
          <a:xfrm flipH="1">
            <a:off x="67310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84" name="LINE48984"/>
          <p:cNvSpPr/>
          <p:nvPr/>
        </p:nvSpPr>
        <p:spPr bwMode="auto">
          <a:xfrm flipH="1">
            <a:off x="6731000" y="56630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85" name="LINE48985"/>
          <p:cNvSpPr/>
          <p:nvPr/>
        </p:nvSpPr>
        <p:spPr bwMode="auto">
          <a:xfrm flipH="1">
            <a:off x="6731000" y="61491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86" name="LINE48986"/>
          <p:cNvSpPr/>
          <p:nvPr/>
        </p:nvSpPr>
        <p:spPr bwMode="auto">
          <a:xfrm flipH="1">
            <a:off x="6731000" y="64921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87" name="LINE48987"/>
          <p:cNvSpPr/>
          <p:nvPr/>
        </p:nvSpPr>
        <p:spPr bwMode="auto">
          <a:xfrm flipH="1">
            <a:off x="6731000" y="683526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88" name="LINE48988"/>
          <p:cNvSpPr/>
          <p:nvPr/>
        </p:nvSpPr>
        <p:spPr bwMode="auto">
          <a:xfrm flipH="1">
            <a:off x="38354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89" name="LINE48989"/>
          <p:cNvSpPr/>
          <p:nvPr/>
        </p:nvSpPr>
        <p:spPr bwMode="auto">
          <a:xfrm flipH="1">
            <a:off x="3835400" y="263878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90" name="LINE48990"/>
          <p:cNvSpPr/>
          <p:nvPr/>
        </p:nvSpPr>
        <p:spPr bwMode="auto">
          <a:xfrm flipH="1">
            <a:off x="3835400" y="31248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91" name="LINE48991"/>
          <p:cNvSpPr/>
          <p:nvPr/>
        </p:nvSpPr>
        <p:spPr bwMode="auto">
          <a:xfrm flipH="1">
            <a:off x="3835400" y="37189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92" name="LINE48992"/>
          <p:cNvSpPr/>
          <p:nvPr/>
        </p:nvSpPr>
        <p:spPr bwMode="auto">
          <a:xfrm flipH="1">
            <a:off x="3835400" y="434790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93" name="LINE48993"/>
          <p:cNvSpPr/>
          <p:nvPr/>
        </p:nvSpPr>
        <p:spPr bwMode="auto">
          <a:xfrm flipH="1">
            <a:off x="38354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94" name="LINE48994"/>
          <p:cNvSpPr/>
          <p:nvPr/>
        </p:nvSpPr>
        <p:spPr bwMode="auto">
          <a:xfrm flipH="1">
            <a:off x="38354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95" name="LINE48995"/>
          <p:cNvSpPr/>
          <p:nvPr/>
        </p:nvSpPr>
        <p:spPr bwMode="auto">
          <a:xfrm flipH="1">
            <a:off x="3835400" y="56630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96" name="LINE48996"/>
          <p:cNvSpPr/>
          <p:nvPr/>
        </p:nvSpPr>
        <p:spPr bwMode="auto">
          <a:xfrm flipH="1">
            <a:off x="3835400" y="61491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97" name="LINE48997"/>
          <p:cNvSpPr/>
          <p:nvPr/>
        </p:nvSpPr>
        <p:spPr bwMode="auto">
          <a:xfrm flipH="1">
            <a:off x="3835400" y="64921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98" name="LINE48998"/>
          <p:cNvSpPr/>
          <p:nvPr/>
        </p:nvSpPr>
        <p:spPr bwMode="auto">
          <a:xfrm flipH="1">
            <a:off x="3835400" y="683526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8999" name="LINE48999"/>
          <p:cNvSpPr/>
          <p:nvPr/>
        </p:nvSpPr>
        <p:spPr bwMode="auto">
          <a:xfrm flipH="1">
            <a:off x="60833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00" name="LINE49000"/>
          <p:cNvSpPr/>
          <p:nvPr/>
        </p:nvSpPr>
        <p:spPr bwMode="auto">
          <a:xfrm flipH="1">
            <a:off x="6083300" y="263878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01" name="LINE49001"/>
          <p:cNvSpPr/>
          <p:nvPr/>
        </p:nvSpPr>
        <p:spPr bwMode="auto">
          <a:xfrm flipH="1">
            <a:off x="6083300" y="31248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02" name="LINE49002"/>
          <p:cNvSpPr/>
          <p:nvPr/>
        </p:nvSpPr>
        <p:spPr bwMode="auto">
          <a:xfrm flipH="1">
            <a:off x="6083300" y="37189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03" name="LINE49003"/>
          <p:cNvSpPr/>
          <p:nvPr/>
        </p:nvSpPr>
        <p:spPr bwMode="auto">
          <a:xfrm flipH="1">
            <a:off x="6083300" y="434790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04" name="LINE49004"/>
          <p:cNvSpPr/>
          <p:nvPr/>
        </p:nvSpPr>
        <p:spPr bwMode="auto">
          <a:xfrm flipH="1">
            <a:off x="60833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05" name="LINE49005"/>
          <p:cNvSpPr/>
          <p:nvPr/>
        </p:nvSpPr>
        <p:spPr bwMode="auto">
          <a:xfrm flipH="1">
            <a:off x="60833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06" name="LINE49006"/>
          <p:cNvSpPr/>
          <p:nvPr/>
        </p:nvSpPr>
        <p:spPr bwMode="auto">
          <a:xfrm flipH="1">
            <a:off x="6083300" y="56630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07" name="LINE49007"/>
          <p:cNvSpPr/>
          <p:nvPr/>
        </p:nvSpPr>
        <p:spPr bwMode="auto">
          <a:xfrm flipH="1">
            <a:off x="6083300" y="61491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08" name="LINE49008"/>
          <p:cNvSpPr/>
          <p:nvPr/>
        </p:nvSpPr>
        <p:spPr bwMode="auto">
          <a:xfrm flipH="1">
            <a:off x="6083300" y="64921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09" name="LINE49009"/>
          <p:cNvSpPr/>
          <p:nvPr/>
        </p:nvSpPr>
        <p:spPr bwMode="auto">
          <a:xfrm flipH="1">
            <a:off x="6083300" y="683526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10" name="LINE49010"/>
          <p:cNvSpPr/>
          <p:nvPr/>
        </p:nvSpPr>
        <p:spPr bwMode="auto">
          <a:xfrm flipH="1">
            <a:off x="466090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11" name="LINE49011"/>
          <p:cNvSpPr/>
          <p:nvPr/>
        </p:nvSpPr>
        <p:spPr bwMode="auto">
          <a:xfrm flipH="1">
            <a:off x="4660900" y="263878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12" name="LINE49012"/>
          <p:cNvSpPr/>
          <p:nvPr/>
        </p:nvSpPr>
        <p:spPr bwMode="auto">
          <a:xfrm flipH="1">
            <a:off x="4660900" y="31248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13" name="LINE49013"/>
          <p:cNvSpPr/>
          <p:nvPr/>
        </p:nvSpPr>
        <p:spPr bwMode="auto">
          <a:xfrm flipH="1">
            <a:off x="4660900" y="37189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14" name="LINE49014"/>
          <p:cNvSpPr/>
          <p:nvPr/>
        </p:nvSpPr>
        <p:spPr bwMode="auto">
          <a:xfrm flipH="1">
            <a:off x="4660900" y="434790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15" name="LINE49015"/>
          <p:cNvSpPr/>
          <p:nvPr/>
        </p:nvSpPr>
        <p:spPr bwMode="auto">
          <a:xfrm flipH="1">
            <a:off x="466090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16" name="LINE49016"/>
          <p:cNvSpPr/>
          <p:nvPr/>
        </p:nvSpPr>
        <p:spPr bwMode="auto">
          <a:xfrm flipH="1">
            <a:off x="466090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17" name="LINE49017"/>
          <p:cNvSpPr/>
          <p:nvPr/>
        </p:nvSpPr>
        <p:spPr bwMode="auto">
          <a:xfrm flipH="1">
            <a:off x="4660900" y="56630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18" name="LINE49018"/>
          <p:cNvSpPr/>
          <p:nvPr/>
        </p:nvSpPr>
        <p:spPr bwMode="auto">
          <a:xfrm flipH="1">
            <a:off x="4660900" y="61491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19" name="LINE49019"/>
          <p:cNvSpPr/>
          <p:nvPr/>
        </p:nvSpPr>
        <p:spPr bwMode="auto">
          <a:xfrm flipH="1">
            <a:off x="4660900" y="64921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20" name="LINE49020"/>
          <p:cNvSpPr/>
          <p:nvPr/>
        </p:nvSpPr>
        <p:spPr bwMode="auto">
          <a:xfrm flipH="1">
            <a:off x="4660900" y="683526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21" name="LINE49021"/>
          <p:cNvSpPr/>
          <p:nvPr/>
        </p:nvSpPr>
        <p:spPr bwMode="auto">
          <a:xfrm flipH="1">
            <a:off x="10382250" y="175877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22" name="LINE49022"/>
          <p:cNvSpPr/>
          <p:nvPr/>
        </p:nvSpPr>
        <p:spPr bwMode="auto">
          <a:xfrm flipH="1">
            <a:off x="10382250" y="263878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23" name="LINE49023"/>
          <p:cNvSpPr/>
          <p:nvPr/>
        </p:nvSpPr>
        <p:spPr bwMode="auto">
          <a:xfrm flipH="1">
            <a:off x="10382250" y="31248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24" name="LINE49024"/>
          <p:cNvSpPr/>
          <p:nvPr/>
        </p:nvSpPr>
        <p:spPr bwMode="auto">
          <a:xfrm flipH="1">
            <a:off x="10382250" y="3718903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25" name="LINE49025"/>
          <p:cNvSpPr/>
          <p:nvPr/>
        </p:nvSpPr>
        <p:spPr bwMode="auto">
          <a:xfrm flipH="1">
            <a:off x="10382250" y="434790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26" name="LINE49026"/>
          <p:cNvSpPr/>
          <p:nvPr/>
        </p:nvSpPr>
        <p:spPr bwMode="auto">
          <a:xfrm flipH="1">
            <a:off x="10382250" y="483395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27" name="LINE49027"/>
          <p:cNvSpPr/>
          <p:nvPr/>
        </p:nvSpPr>
        <p:spPr bwMode="auto">
          <a:xfrm flipH="1">
            <a:off x="10382250" y="53199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28" name="LINE49028"/>
          <p:cNvSpPr/>
          <p:nvPr/>
        </p:nvSpPr>
        <p:spPr bwMode="auto">
          <a:xfrm flipH="1">
            <a:off x="10382250" y="56630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29" name="LINE49029"/>
          <p:cNvSpPr/>
          <p:nvPr/>
        </p:nvSpPr>
        <p:spPr bwMode="auto">
          <a:xfrm flipH="1">
            <a:off x="10382250" y="61491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30" name="LINE49030"/>
          <p:cNvSpPr/>
          <p:nvPr/>
        </p:nvSpPr>
        <p:spPr bwMode="auto">
          <a:xfrm flipH="1">
            <a:off x="10382250" y="649218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31" name="LINE49031"/>
          <p:cNvSpPr/>
          <p:nvPr/>
        </p:nvSpPr>
        <p:spPr bwMode="auto">
          <a:xfrm flipH="1">
            <a:off x="10382250" y="683526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32" name="LINE49032"/>
          <p:cNvSpPr/>
          <p:nvPr/>
        </p:nvSpPr>
        <p:spPr bwMode="auto">
          <a:xfrm>
            <a:off x="1730375" y="4357434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33" name="LINE49033"/>
          <p:cNvSpPr/>
          <p:nvPr/>
        </p:nvSpPr>
        <p:spPr bwMode="auto">
          <a:xfrm>
            <a:off x="1730375" y="6158636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34" name="LINE49034"/>
          <p:cNvSpPr/>
          <p:nvPr/>
        </p:nvSpPr>
        <p:spPr bwMode="auto">
          <a:xfrm>
            <a:off x="1730375" y="5672595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35" name="LINE49035"/>
          <p:cNvSpPr/>
          <p:nvPr/>
        </p:nvSpPr>
        <p:spPr bwMode="auto">
          <a:xfrm>
            <a:off x="1730375" y="5329517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36" name="LINE49036"/>
          <p:cNvSpPr/>
          <p:nvPr/>
        </p:nvSpPr>
        <p:spPr bwMode="auto">
          <a:xfrm>
            <a:off x="247650" y="1954124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37" name="LINE49037"/>
          <p:cNvSpPr/>
          <p:nvPr/>
        </p:nvSpPr>
        <p:spPr bwMode="auto">
          <a:xfrm>
            <a:off x="1739900" y="1958886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38" name="LINE49038"/>
          <p:cNvSpPr/>
          <p:nvPr/>
        </p:nvSpPr>
        <p:spPr bwMode="auto">
          <a:xfrm>
            <a:off x="247650" y="1468082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39" name="LINE49039"/>
          <p:cNvSpPr/>
          <p:nvPr/>
        </p:nvSpPr>
        <p:spPr bwMode="auto">
          <a:xfrm>
            <a:off x="1739900" y="1472844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40" name="LINE49040"/>
          <p:cNvSpPr/>
          <p:nvPr/>
        </p:nvSpPr>
        <p:spPr bwMode="auto">
          <a:xfrm>
            <a:off x="1730375" y="4843475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41" name="LINE49041"/>
          <p:cNvSpPr/>
          <p:nvPr/>
        </p:nvSpPr>
        <p:spPr bwMode="auto">
          <a:xfrm>
            <a:off x="1730375" y="3728428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42" name="LINE49042"/>
          <p:cNvSpPr/>
          <p:nvPr/>
        </p:nvSpPr>
        <p:spPr bwMode="auto">
          <a:xfrm>
            <a:off x="1730375" y="6010910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43" name="LINE49043"/>
          <p:cNvSpPr/>
          <p:nvPr/>
        </p:nvSpPr>
        <p:spPr bwMode="auto">
          <a:xfrm>
            <a:off x="1730375" y="4209707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44" name="LINE49044"/>
          <p:cNvSpPr/>
          <p:nvPr/>
        </p:nvSpPr>
        <p:spPr bwMode="auto">
          <a:xfrm>
            <a:off x="1730375" y="6501714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45" name="LINE49045"/>
          <p:cNvSpPr/>
          <p:nvPr/>
        </p:nvSpPr>
        <p:spPr bwMode="auto">
          <a:xfrm>
            <a:off x="1730375" y="5181791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46" name="LINE49046"/>
          <p:cNvSpPr/>
          <p:nvPr/>
        </p:nvSpPr>
        <p:spPr bwMode="auto">
          <a:xfrm>
            <a:off x="1730375" y="4695749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47" name="LINE49047"/>
          <p:cNvSpPr/>
          <p:nvPr/>
        </p:nvSpPr>
        <p:spPr bwMode="auto">
          <a:xfrm>
            <a:off x="1730375" y="4066743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48" name="LINE49048"/>
          <p:cNvSpPr/>
          <p:nvPr/>
        </p:nvSpPr>
        <p:spPr bwMode="auto">
          <a:xfrm>
            <a:off x="1730375" y="2648306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49" name="LINE49049"/>
          <p:cNvSpPr/>
          <p:nvPr/>
        </p:nvSpPr>
        <p:spPr bwMode="auto">
          <a:xfrm>
            <a:off x="1730375" y="3134347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50" name="LINE49050"/>
          <p:cNvSpPr/>
          <p:nvPr/>
        </p:nvSpPr>
        <p:spPr bwMode="auto">
          <a:xfrm>
            <a:off x="1730375" y="6844792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51" name="LINE49051"/>
          <p:cNvSpPr/>
          <p:nvPr/>
        </p:nvSpPr>
        <p:spPr bwMode="auto">
          <a:xfrm>
            <a:off x="1730375" y="3472662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52" name="LINE49052"/>
          <p:cNvSpPr/>
          <p:nvPr/>
        </p:nvSpPr>
        <p:spPr bwMode="auto">
          <a:xfrm>
            <a:off x="1730375" y="2986621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53" name="LINE49053"/>
          <p:cNvSpPr/>
          <p:nvPr/>
        </p:nvSpPr>
        <p:spPr bwMode="auto">
          <a:xfrm>
            <a:off x="1730375" y="2392540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54" name="LINE49054"/>
          <p:cNvSpPr/>
          <p:nvPr/>
        </p:nvSpPr>
        <p:spPr bwMode="auto">
          <a:xfrm>
            <a:off x="247650" y="5858421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55" name="LINE49055"/>
          <p:cNvSpPr/>
          <p:nvPr/>
        </p:nvSpPr>
        <p:spPr bwMode="auto">
          <a:xfrm>
            <a:off x="1739900" y="5863184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56" name="LINE49056"/>
          <p:cNvSpPr/>
          <p:nvPr/>
        </p:nvSpPr>
        <p:spPr bwMode="auto">
          <a:xfrm>
            <a:off x="247650" y="6344463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57" name="LINE49057"/>
          <p:cNvSpPr/>
          <p:nvPr/>
        </p:nvSpPr>
        <p:spPr bwMode="auto">
          <a:xfrm>
            <a:off x="1739900" y="6349225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58" name="LINE49058"/>
          <p:cNvSpPr/>
          <p:nvPr/>
        </p:nvSpPr>
        <p:spPr bwMode="auto">
          <a:xfrm>
            <a:off x="1730375" y="2249576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59" name="LINE49059"/>
          <p:cNvSpPr/>
          <p:nvPr/>
        </p:nvSpPr>
        <p:spPr bwMode="auto">
          <a:xfrm>
            <a:off x="247650" y="5029302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60" name="LINE49060"/>
          <p:cNvSpPr/>
          <p:nvPr/>
        </p:nvSpPr>
        <p:spPr bwMode="auto">
          <a:xfrm>
            <a:off x="1739900" y="5034064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61" name="LINE49061"/>
          <p:cNvSpPr/>
          <p:nvPr/>
        </p:nvSpPr>
        <p:spPr bwMode="auto">
          <a:xfrm>
            <a:off x="247650" y="5515343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62" name="LINE49062"/>
          <p:cNvSpPr/>
          <p:nvPr/>
        </p:nvSpPr>
        <p:spPr bwMode="auto">
          <a:xfrm>
            <a:off x="1739900" y="5520106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63" name="LINE49063"/>
          <p:cNvSpPr/>
          <p:nvPr/>
        </p:nvSpPr>
        <p:spPr bwMode="auto">
          <a:xfrm>
            <a:off x="1730375" y="1768297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64" name="LINE49064"/>
          <p:cNvSpPr/>
          <p:nvPr/>
        </p:nvSpPr>
        <p:spPr bwMode="auto">
          <a:xfrm>
            <a:off x="247650" y="4543260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65" name="LINE49065"/>
          <p:cNvSpPr/>
          <p:nvPr/>
        </p:nvSpPr>
        <p:spPr bwMode="auto">
          <a:xfrm>
            <a:off x="1739900" y="4548022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66" name="LINE49066"/>
          <p:cNvSpPr/>
          <p:nvPr/>
        </p:nvSpPr>
        <p:spPr bwMode="auto">
          <a:xfrm>
            <a:off x="247650" y="3914254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67" name="LINE49067"/>
          <p:cNvSpPr/>
          <p:nvPr/>
        </p:nvSpPr>
        <p:spPr bwMode="auto">
          <a:xfrm>
            <a:off x="1739900" y="3919017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68" name="LINE49068"/>
          <p:cNvSpPr/>
          <p:nvPr/>
        </p:nvSpPr>
        <p:spPr bwMode="auto">
          <a:xfrm>
            <a:off x="1730375" y="1620571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69" name="LINE49069"/>
          <p:cNvSpPr/>
          <p:nvPr/>
        </p:nvSpPr>
        <p:spPr bwMode="auto">
          <a:xfrm>
            <a:off x="1730375" y="2106613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70" name="LINE49070"/>
          <p:cNvSpPr/>
          <p:nvPr/>
        </p:nvSpPr>
        <p:spPr bwMode="auto">
          <a:xfrm>
            <a:off x="247650" y="6687541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71" name="LINE49071"/>
          <p:cNvSpPr/>
          <p:nvPr/>
        </p:nvSpPr>
        <p:spPr bwMode="auto">
          <a:xfrm>
            <a:off x="1739900" y="6692303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72" name="LINE49072"/>
          <p:cNvSpPr/>
          <p:nvPr/>
        </p:nvSpPr>
        <p:spPr bwMode="auto">
          <a:xfrm>
            <a:off x="247650" y="3320174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73" name="LINE49073"/>
          <p:cNvSpPr/>
          <p:nvPr/>
        </p:nvSpPr>
        <p:spPr bwMode="auto">
          <a:xfrm>
            <a:off x="1739900" y="3324936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74" name="LINE49074"/>
          <p:cNvSpPr/>
          <p:nvPr/>
        </p:nvSpPr>
        <p:spPr bwMode="auto">
          <a:xfrm>
            <a:off x="247650" y="2834132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75" name="LINE49075"/>
          <p:cNvSpPr/>
          <p:nvPr/>
        </p:nvSpPr>
        <p:spPr bwMode="auto">
          <a:xfrm>
            <a:off x="1739900" y="2838895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76" name="LINE49076"/>
          <p:cNvSpPr/>
          <p:nvPr/>
        </p:nvSpPr>
        <p:spPr bwMode="auto">
          <a:xfrm>
            <a:off x="247650" y="7030618"/>
            <a:ext cx="15017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77" name="LINE49077"/>
          <p:cNvSpPr/>
          <p:nvPr/>
        </p:nvSpPr>
        <p:spPr bwMode="auto">
          <a:xfrm>
            <a:off x="1730375" y="7035381"/>
            <a:ext cx="86614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78" name="RECTANGLE49078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49079" name="Picture 49079" descr="Picture 49079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49080" name="LINE49080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81" name="RECTANGLE49081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49084" name="RECTANGLE49084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85" name="RECTANGLE49085"/>
          <p:cNvSpPr/>
          <p:nvPr/>
        </p:nvSpPr>
        <p:spPr bwMode="auto">
          <a:xfrm>
            <a:off x="2553856" y="251460"/>
            <a:ext cx="5427777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ANALYSE AXES AERIENS PAR COMPAGNIE</a:t>
            </a:r>
            <a:endParaRPr/>
          </a:p>
        </p:txBody>
      </p:sp>
      <p:sp>
        <p:nvSpPr>
          <p:cNvPr id="49088" name="RECTANGLE49088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89" name="RECTANGLE49089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49092" name="RECTANGLE49092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93" name="RECTANGLE49093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94" name="RECTANGLE49094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49097" name="RECTANGLE49097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98" name="RECTANGLE49098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099" name="RECTANGLE49099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49102" name="RECTANGLE49102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49105" name="LINE49105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06" name="RECTANGLE49106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49109" name="RECTANGLE49109"/>
          <p:cNvSpPr/>
          <p:nvPr/>
        </p:nvSpPr>
        <p:spPr bwMode="auto">
          <a:xfrm>
            <a:off x="263398" y="7247865"/>
            <a:ext cx="190723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axes sont bidirectionnels</a:t>
            </a:r>
            <a:endParaRPr/>
          </a:p>
        </p:txBody>
      </p:sp>
      <p:sp>
        <p:nvSpPr>
          <p:cNvPr id="49112" name="RECTANGLE49112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49115" name="LINE49115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16" name="RECTANGLE49116"/>
          <p:cNvSpPr/>
          <p:nvPr/>
        </p:nvSpPr>
        <p:spPr bwMode="auto">
          <a:xfrm>
            <a:off x="228600" y="1143000"/>
            <a:ext cx="10182225" cy="1168489"/>
          </a:xfrm>
          <a:prstGeom prst="rect">
            <a:avLst/>
          </a:prstGeom>
          <a:solidFill>
            <a:srgbClr val="00000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17" name="RECTANGLE49117"/>
          <p:cNvSpPr/>
          <p:nvPr/>
        </p:nvSpPr>
        <p:spPr bwMode="auto">
          <a:xfrm>
            <a:off x="228600" y="1143000"/>
            <a:ext cx="10182225" cy="1168489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18" name="RECTANGLE49118"/>
          <p:cNvSpPr/>
          <p:nvPr/>
        </p:nvSpPr>
        <p:spPr bwMode="auto">
          <a:xfrm>
            <a:off x="260350" y="1301750"/>
            <a:ext cx="355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19" name="RECTANGLE49119"/>
          <p:cNvSpPr/>
          <p:nvPr/>
        </p:nvSpPr>
        <p:spPr bwMode="auto">
          <a:xfrm>
            <a:off x="295910" y="1324610"/>
            <a:ext cx="30327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Rang</a:t>
            </a:r>
            <a:endParaRPr/>
          </a:p>
        </p:txBody>
      </p:sp>
      <p:sp>
        <p:nvSpPr>
          <p:cNvPr id="49122" name="RECTANGLE49122"/>
          <p:cNvSpPr/>
          <p:nvPr/>
        </p:nvSpPr>
        <p:spPr bwMode="auto">
          <a:xfrm>
            <a:off x="641350" y="1301750"/>
            <a:ext cx="10763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23" name="RECTANGLE49123"/>
          <p:cNvSpPr/>
          <p:nvPr/>
        </p:nvSpPr>
        <p:spPr bwMode="auto">
          <a:xfrm>
            <a:off x="1045350" y="1324610"/>
            <a:ext cx="2871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Axes</a:t>
            </a:r>
            <a:endParaRPr/>
          </a:p>
        </p:txBody>
      </p:sp>
      <p:sp>
        <p:nvSpPr>
          <p:cNvPr id="49126" name="RECTANGLE49126"/>
          <p:cNvSpPr/>
          <p:nvPr/>
        </p:nvSpPr>
        <p:spPr bwMode="auto">
          <a:xfrm>
            <a:off x="1743075" y="1301750"/>
            <a:ext cx="1244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27" name="RECTANGLE49127"/>
          <p:cNvSpPr/>
          <p:nvPr/>
        </p:nvSpPr>
        <p:spPr bwMode="auto">
          <a:xfrm>
            <a:off x="2020849" y="1324610"/>
            <a:ext cx="70784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Compagnies</a:t>
            </a:r>
            <a:endParaRPr/>
          </a:p>
        </p:txBody>
      </p:sp>
      <p:sp>
        <p:nvSpPr>
          <p:cNvPr id="49130" name="RECTANGLE49130"/>
          <p:cNvSpPr/>
          <p:nvPr/>
        </p:nvSpPr>
        <p:spPr bwMode="auto">
          <a:xfrm>
            <a:off x="3013075" y="1301750"/>
            <a:ext cx="800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31" name="RECTANGLE49131"/>
          <p:cNvSpPr/>
          <p:nvPr/>
        </p:nvSpPr>
        <p:spPr bwMode="auto">
          <a:xfrm>
            <a:off x="3050311" y="13246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49134" name="RECTANGLE49134"/>
          <p:cNvSpPr/>
          <p:nvPr/>
        </p:nvSpPr>
        <p:spPr bwMode="auto">
          <a:xfrm>
            <a:off x="3838575" y="1301750"/>
            <a:ext cx="800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35" name="RECTANGLE49135"/>
          <p:cNvSpPr/>
          <p:nvPr/>
        </p:nvSpPr>
        <p:spPr bwMode="auto">
          <a:xfrm>
            <a:off x="3875811" y="13246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49138" name="RECTANGLE49138"/>
          <p:cNvSpPr/>
          <p:nvPr/>
        </p:nvSpPr>
        <p:spPr bwMode="auto">
          <a:xfrm>
            <a:off x="4664075" y="1301750"/>
            <a:ext cx="609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39" name="RECTANGLE49139"/>
          <p:cNvSpPr/>
          <p:nvPr/>
        </p:nvSpPr>
        <p:spPr bwMode="auto">
          <a:xfrm>
            <a:off x="4704461" y="1324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9142" name="RECTANGLE49142"/>
          <p:cNvSpPr/>
          <p:nvPr/>
        </p:nvSpPr>
        <p:spPr bwMode="auto">
          <a:xfrm>
            <a:off x="5299075" y="1301750"/>
            <a:ext cx="7620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43" name="RECTANGLE49143"/>
          <p:cNvSpPr/>
          <p:nvPr/>
        </p:nvSpPr>
        <p:spPr bwMode="auto">
          <a:xfrm>
            <a:off x="5325948" y="1324610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49146" name="RECTANGLE49146"/>
          <p:cNvSpPr/>
          <p:nvPr/>
        </p:nvSpPr>
        <p:spPr bwMode="auto">
          <a:xfrm>
            <a:off x="6086475" y="1301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47" name="RECTANGLE49147"/>
          <p:cNvSpPr/>
          <p:nvPr/>
        </p:nvSpPr>
        <p:spPr bwMode="auto">
          <a:xfrm>
            <a:off x="6107303" y="13246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49150" name="RECTANGLE49150"/>
          <p:cNvSpPr/>
          <p:nvPr/>
        </p:nvSpPr>
        <p:spPr bwMode="auto">
          <a:xfrm>
            <a:off x="6734175" y="1301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51" name="RECTANGLE49151"/>
          <p:cNvSpPr/>
          <p:nvPr/>
        </p:nvSpPr>
        <p:spPr bwMode="auto">
          <a:xfrm>
            <a:off x="6755003" y="13246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49154" name="RECTANGLE49154"/>
          <p:cNvSpPr/>
          <p:nvPr/>
        </p:nvSpPr>
        <p:spPr bwMode="auto">
          <a:xfrm>
            <a:off x="7381875" y="1301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55" name="RECTANGLE49155"/>
          <p:cNvSpPr/>
          <p:nvPr/>
        </p:nvSpPr>
        <p:spPr bwMode="auto">
          <a:xfrm>
            <a:off x="7428611" y="1324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9158" name="RECTANGLE49158"/>
          <p:cNvSpPr/>
          <p:nvPr/>
        </p:nvSpPr>
        <p:spPr bwMode="auto">
          <a:xfrm>
            <a:off x="8029575" y="1301750"/>
            <a:ext cx="673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59" name="RECTANGLE49159"/>
          <p:cNvSpPr/>
          <p:nvPr/>
        </p:nvSpPr>
        <p:spPr bwMode="auto">
          <a:xfrm>
            <a:off x="8084489" y="1324610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49162" name="RECTANGLE49162"/>
          <p:cNvSpPr/>
          <p:nvPr/>
        </p:nvSpPr>
        <p:spPr bwMode="auto">
          <a:xfrm>
            <a:off x="8728075" y="1301750"/>
            <a:ext cx="495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63" name="RECTANGLE49163"/>
          <p:cNvSpPr/>
          <p:nvPr/>
        </p:nvSpPr>
        <p:spPr bwMode="auto">
          <a:xfrm>
            <a:off x="8776995" y="13246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49166" name="RECTANGLE49166"/>
          <p:cNvSpPr/>
          <p:nvPr/>
        </p:nvSpPr>
        <p:spPr bwMode="auto">
          <a:xfrm>
            <a:off x="9248775" y="1301750"/>
            <a:ext cx="495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67" name="RECTANGLE49167"/>
          <p:cNvSpPr/>
          <p:nvPr/>
        </p:nvSpPr>
        <p:spPr bwMode="auto">
          <a:xfrm>
            <a:off x="9297695" y="13246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49170" name="RECTANGLE49170"/>
          <p:cNvSpPr/>
          <p:nvPr/>
        </p:nvSpPr>
        <p:spPr bwMode="auto">
          <a:xfrm>
            <a:off x="9769475" y="1301750"/>
            <a:ext cx="609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71" name="RECTANGLE49171"/>
          <p:cNvSpPr/>
          <p:nvPr/>
        </p:nvSpPr>
        <p:spPr bwMode="auto">
          <a:xfrm>
            <a:off x="9809861" y="1324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9174" name="RECTANGLE49174"/>
          <p:cNvSpPr/>
          <p:nvPr/>
        </p:nvSpPr>
        <p:spPr bwMode="auto">
          <a:xfrm>
            <a:off x="247650" y="1463319"/>
            <a:ext cx="2752725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75" name="RECTANGLE49175"/>
          <p:cNvSpPr/>
          <p:nvPr/>
        </p:nvSpPr>
        <p:spPr bwMode="auto">
          <a:xfrm>
            <a:off x="2234870" y="1510309"/>
            <a:ext cx="63482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Top 50</a:t>
            </a:r>
            <a:endParaRPr/>
          </a:p>
        </p:txBody>
      </p:sp>
      <p:sp>
        <p:nvSpPr>
          <p:cNvPr id="49178" name="RECTANGLE49178"/>
          <p:cNvSpPr/>
          <p:nvPr/>
        </p:nvSpPr>
        <p:spPr bwMode="auto">
          <a:xfrm>
            <a:off x="3000375" y="1463319"/>
            <a:ext cx="8255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79" name="RECTANGLE49179"/>
          <p:cNvSpPr/>
          <p:nvPr/>
        </p:nvSpPr>
        <p:spPr bwMode="auto">
          <a:xfrm>
            <a:off x="3273463" y="1510309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214 383</a:t>
            </a:r>
            <a:endParaRPr/>
          </a:p>
        </p:txBody>
      </p:sp>
      <p:sp>
        <p:nvSpPr>
          <p:cNvPr id="49182" name="RECTANGLE49182"/>
          <p:cNvSpPr/>
          <p:nvPr/>
        </p:nvSpPr>
        <p:spPr bwMode="auto">
          <a:xfrm>
            <a:off x="3825875" y="1463319"/>
            <a:ext cx="8255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83" name="RECTANGLE49183"/>
          <p:cNvSpPr/>
          <p:nvPr/>
        </p:nvSpPr>
        <p:spPr bwMode="auto">
          <a:xfrm>
            <a:off x="4098963" y="1510309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183 458</a:t>
            </a:r>
            <a:endParaRPr/>
          </a:p>
        </p:txBody>
      </p:sp>
      <p:sp>
        <p:nvSpPr>
          <p:cNvPr id="49186" name="RECTANGLE49186"/>
          <p:cNvSpPr/>
          <p:nvPr/>
        </p:nvSpPr>
        <p:spPr bwMode="auto">
          <a:xfrm>
            <a:off x="4651375" y="1463319"/>
            <a:ext cx="6350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87" name="RECTANGLE49187"/>
          <p:cNvSpPr/>
          <p:nvPr/>
        </p:nvSpPr>
        <p:spPr bwMode="auto">
          <a:xfrm>
            <a:off x="4903762" y="1510309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17%</a:t>
            </a:r>
            <a:endParaRPr/>
          </a:p>
        </p:txBody>
      </p:sp>
      <p:sp>
        <p:nvSpPr>
          <p:cNvPr id="49190" name="RECTANGLE49190"/>
          <p:cNvSpPr/>
          <p:nvPr/>
        </p:nvSpPr>
        <p:spPr bwMode="auto">
          <a:xfrm>
            <a:off x="5286375" y="1463319"/>
            <a:ext cx="7874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91" name="RECTANGLE49191"/>
          <p:cNvSpPr/>
          <p:nvPr/>
        </p:nvSpPr>
        <p:spPr bwMode="auto">
          <a:xfrm>
            <a:off x="5628043" y="1510309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194" name="RECTANGLE49194"/>
          <p:cNvSpPr/>
          <p:nvPr/>
        </p:nvSpPr>
        <p:spPr bwMode="auto">
          <a:xfrm>
            <a:off x="6073775" y="1463319"/>
            <a:ext cx="6477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95" name="RECTANGLE49195"/>
          <p:cNvSpPr/>
          <p:nvPr/>
        </p:nvSpPr>
        <p:spPr bwMode="auto">
          <a:xfrm>
            <a:off x="6388735" y="1510309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328</a:t>
            </a:r>
            <a:endParaRPr/>
          </a:p>
        </p:txBody>
      </p:sp>
      <p:sp>
        <p:nvSpPr>
          <p:cNvPr id="49198" name="RECTANGLE49198"/>
          <p:cNvSpPr/>
          <p:nvPr/>
        </p:nvSpPr>
        <p:spPr bwMode="auto">
          <a:xfrm>
            <a:off x="6721475" y="1463319"/>
            <a:ext cx="6477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199" name="RECTANGLE49199"/>
          <p:cNvSpPr/>
          <p:nvPr/>
        </p:nvSpPr>
        <p:spPr bwMode="auto">
          <a:xfrm>
            <a:off x="7036435" y="1510309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290</a:t>
            </a:r>
            <a:endParaRPr/>
          </a:p>
        </p:txBody>
      </p:sp>
      <p:sp>
        <p:nvSpPr>
          <p:cNvPr id="49202" name="RECTANGLE49202"/>
          <p:cNvSpPr/>
          <p:nvPr/>
        </p:nvSpPr>
        <p:spPr bwMode="auto">
          <a:xfrm>
            <a:off x="7369175" y="1463319"/>
            <a:ext cx="6477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03" name="RECTANGLE49203"/>
          <p:cNvSpPr/>
          <p:nvPr/>
        </p:nvSpPr>
        <p:spPr bwMode="auto">
          <a:xfrm>
            <a:off x="7634262" y="1510309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13%</a:t>
            </a:r>
            <a:endParaRPr/>
          </a:p>
        </p:txBody>
      </p:sp>
      <p:sp>
        <p:nvSpPr>
          <p:cNvPr id="49206" name="RECTANGLE49206"/>
          <p:cNvSpPr/>
          <p:nvPr/>
        </p:nvSpPr>
        <p:spPr bwMode="auto">
          <a:xfrm>
            <a:off x="8016875" y="1463319"/>
            <a:ext cx="6985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07" name="RECTANGLE49207"/>
          <p:cNvSpPr/>
          <p:nvPr/>
        </p:nvSpPr>
        <p:spPr bwMode="auto">
          <a:xfrm>
            <a:off x="8269643" y="1510309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210" name="RECTANGLE49210"/>
          <p:cNvSpPr/>
          <p:nvPr/>
        </p:nvSpPr>
        <p:spPr bwMode="auto">
          <a:xfrm>
            <a:off x="8715375" y="1463319"/>
            <a:ext cx="5207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11" name="RECTANGLE49211"/>
          <p:cNvSpPr/>
          <p:nvPr/>
        </p:nvSpPr>
        <p:spPr bwMode="auto">
          <a:xfrm>
            <a:off x="8903335" y="1510309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654</a:t>
            </a:r>
            <a:endParaRPr/>
          </a:p>
        </p:txBody>
      </p:sp>
      <p:sp>
        <p:nvSpPr>
          <p:cNvPr id="49214" name="RECTANGLE49214"/>
          <p:cNvSpPr/>
          <p:nvPr/>
        </p:nvSpPr>
        <p:spPr bwMode="auto">
          <a:xfrm>
            <a:off x="9236075" y="1463319"/>
            <a:ext cx="5207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15" name="RECTANGLE49215"/>
          <p:cNvSpPr/>
          <p:nvPr/>
        </p:nvSpPr>
        <p:spPr bwMode="auto">
          <a:xfrm>
            <a:off x="9424035" y="1510309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633</a:t>
            </a:r>
            <a:endParaRPr/>
          </a:p>
        </p:txBody>
      </p:sp>
      <p:sp>
        <p:nvSpPr>
          <p:cNvPr id="49218" name="RECTANGLE49218"/>
          <p:cNvSpPr/>
          <p:nvPr/>
        </p:nvSpPr>
        <p:spPr bwMode="auto">
          <a:xfrm>
            <a:off x="9756775" y="1463319"/>
            <a:ext cx="6350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19" name="RECTANGLE49219"/>
          <p:cNvSpPr/>
          <p:nvPr/>
        </p:nvSpPr>
        <p:spPr bwMode="auto">
          <a:xfrm>
            <a:off x="10053231" y="1510309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9222" name="LINE49222"/>
          <p:cNvSpPr/>
          <p:nvPr/>
        </p:nvSpPr>
        <p:spPr bwMode="auto">
          <a:xfrm flipH="1">
            <a:off x="9766300" y="146331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23" name="LINE49223"/>
          <p:cNvSpPr/>
          <p:nvPr/>
        </p:nvSpPr>
        <p:spPr bwMode="auto">
          <a:xfrm flipH="1">
            <a:off x="7378700" y="146331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24" name="LINE49224"/>
          <p:cNvSpPr/>
          <p:nvPr/>
        </p:nvSpPr>
        <p:spPr bwMode="auto">
          <a:xfrm flipH="1">
            <a:off x="9245600" y="146331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25" name="LINE49225"/>
          <p:cNvSpPr/>
          <p:nvPr/>
        </p:nvSpPr>
        <p:spPr bwMode="auto">
          <a:xfrm flipH="1">
            <a:off x="3009900" y="146331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26" name="LINE49226"/>
          <p:cNvSpPr/>
          <p:nvPr/>
        </p:nvSpPr>
        <p:spPr bwMode="auto">
          <a:xfrm flipH="1">
            <a:off x="8026400" y="146331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27" name="LINE49227"/>
          <p:cNvSpPr/>
          <p:nvPr/>
        </p:nvSpPr>
        <p:spPr bwMode="auto">
          <a:xfrm flipH="1">
            <a:off x="5295900" y="146331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28" name="LINE49228"/>
          <p:cNvSpPr/>
          <p:nvPr/>
        </p:nvSpPr>
        <p:spPr bwMode="auto">
          <a:xfrm flipH="1">
            <a:off x="8724900" y="146331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29" name="LINE49229"/>
          <p:cNvSpPr/>
          <p:nvPr/>
        </p:nvSpPr>
        <p:spPr bwMode="auto">
          <a:xfrm flipH="1">
            <a:off x="6731000" y="146331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30" name="LINE49230"/>
          <p:cNvSpPr/>
          <p:nvPr/>
        </p:nvSpPr>
        <p:spPr bwMode="auto">
          <a:xfrm flipH="1">
            <a:off x="3835400" y="146331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31" name="LINE49231"/>
          <p:cNvSpPr/>
          <p:nvPr/>
        </p:nvSpPr>
        <p:spPr bwMode="auto">
          <a:xfrm flipH="1">
            <a:off x="257175" y="146331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32" name="LINE49232"/>
          <p:cNvSpPr/>
          <p:nvPr/>
        </p:nvSpPr>
        <p:spPr bwMode="auto">
          <a:xfrm flipH="1">
            <a:off x="6083300" y="146331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33" name="LINE49233"/>
          <p:cNvSpPr/>
          <p:nvPr/>
        </p:nvSpPr>
        <p:spPr bwMode="auto">
          <a:xfrm flipH="1">
            <a:off x="4660900" y="146331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34" name="LINE49234"/>
          <p:cNvSpPr/>
          <p:nvPr/>
        </p:nvSpPr>
        <p:spPr bwMode="auto">
          <a:xfrm flipH="1">
            <a:off x="10382250" y="146331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35" name="LINE49235"/>
          <p:cNvSpPr/>
          <p:nvPr/>
        </p:nvSpPr>
        <p:spPr bwMode="auto">
          <a:xfrm>
            <a:off x="266700" y="1472844"/>
            <a:ext cx="101060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36" name="LINE49236"/>
          <p:cNvSpPr/>
          <p:nvPr/>
        </p:nvSpPr>
        <p:spPr bwMode="auto">
          <a:xfrm>
            <a:off x="247650" y="1638033"/>
            <a:ext cx="101441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237" name="RECTANGLE49237"/>
          <p:cNvSpPr/>
          <p:nvPr/>
        </p:nvSpPr>
        <p:spPr bwMode="auto">
          <a:xfrm>
            <a:off x="384365" y="168819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51</a:t>
            </a:r>
            <a:endParaRPr/>
          </a:p>
        </p:txBody>
      </p:sp>
      <p:sp>
        <p:nvSpPr>
          <p:cNvPr id="49240" name="RECTANGLE49240"/>
          <p:cNvSpPr/>
          <p:nvPr/>
        </p:nvSpPr>
        <p:spPr bwMode="auto">
          <a:xfrm>
            <a:off x="707517" y="1688198"/>
            <a:ext cx="30162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Autres</a:t>
            </a:r>
            <a:endParaRPr/>
          </a:p>
        </p:txBody>
      </p:sp>
      <p:sp>
        <p:nvSpPr>
          <p:cNvPr id="49243" name="RECTANGLE49243"/>
          <p:cNvSpPr/>
          <p:nvPr/>
        </p:nvSpPr>
        <p:spPr bwMode="auto">
          <a:xfrm>
            <a:off x="1809242" y="1688198"/>
            <a:ext cx="52503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Autres</a:t>
            </a:r>
            <a:endParaRPr/>
          </a:p>
        </p:txBody>
      </p:sp>
      <p:sp>
        <p:nvSpPr>
          <p:cNvPr id="49246" name="RECTANGLE49246"/>
          <p:cNvSpPr/>
          <p:nvPr/>
        </p:nvSpPr>
        <p:spPr bwMode="auto">
          <a:xfrm>
            <a:off x="3431832" y="168819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3 301</a:t>
            </a:r>
            <a:endParaRPr/>
          </a:p>
        </p:txBody>
      </p:sp>
      <p:sp>
        <p:nvSpPr>
          <p:cNvPr id="49249" name="RECTANGLE49249"/>
          <p:cNvSpPr/>
          <p:nvPr/>
        </p:nvSpPr>
        <p:spPr bwMode="auto">
          <a:xfrm>
            <a:off x="4257332" y="168819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1 981</a:t>
            </a:r>
            <a:endParaRPr/>
          </a:p>
        </p:txBody>
      </p:sp>
      <p:sp>
        <p:nvSpPr>
          <p:cNvPr id="49252" name="RECTANGLE49252"/>
          <p:cNvSpPr/>
          <p:nvPr/>
        </p:nvSpPr>
        <p:spPr bwMode="auto">
          <a:xfrm>
            <a:off x="4940783" y="1688198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67%</a:t>
            </a:r>
            <a:endParaRPr/>
          </a:p>
        </p:txBody>
      </p:sp>
      <p:sp>
        <p:nvSpPr>
          <p:cNvPr id="49255" name="RECTANGLE49255"/>
          <p:cNvSpPr/>
          <p:nvPr/>
        </p:nvSpPr>
        <p:spPr bwMode="auto">
          <a:xfrm>
            <a:off x="5784634" y="168819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9258" name="RECTANGLE49258"/>
          <p:cNvSpPr/>
          <p:nvPr/>
        </p:nvSpPr>
        <p:spPr bwMode="auto">
          <a:xfrm>
            <a:off x="6471539" y="168819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</a:t>
            </a:r>
            <a:endParaRPr/>
          </a:p>
        </p:txBody>
      </p:sp>
      <p:sp>
        <p:nvSpPr>
          <p:cNvPr id="49261" name="RECTANGLE49261"/>
          <p:cNvSpPr/>
          <p:nvPr/>
        </p:nvSpPr>
        <p:spPr bwMode="auto">
          <a:xfrm>
            <a:off x="7175691" y="168819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49264" name="RECTANGLE49264"/>
          <p:cNvSpPr/>
          <p:nvPr/>
        </p:nvSpPr>
        <p:spPr bwMode="auto">
          <a:xfrm>
            <a:off x="7614831" y="168819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163%</a:t>
            </a:r>
            <a:endParaRPr/>
          </a:p>
        </p:txBody>
      </p:sp>
      <p:sp>
        <p:nvSpPr>
          <p:cNvPr id="49267" name="RECTANGLE49267"/>
          <p:cNvSpPr/>
          <p:nvPr/>
        </p:nvSpPr>
        <p:spPr bwMode="auto">
          <a:xfrm>
            <a:off x="8426234" y="168819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49270" name="RECTANGLE49270"/>
          <p:cNvSpPr/>
          <p:nvPr/>
        </p:nvSpPr>
        <p:spPr bwMode="auto">
          <a:xfrm>
            <a:off x="8929688" y="168819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157</a:t>
            </a:r>
            <a:endParaRPr/>
          </a:p>
        </p:txBody>
      </p:sp>
      <p:sp>
        <p:nvSpPr>
          <p:cNvPr id="49273" name="RECTANGLE49273"/>
          <p:cNvSpPr/>
          <p:nvPr/>
        </p:nvSpPr>
        <p:spPr bwMode="auto">
          <a:xfrm>
            <a:off x="9450388" y="168819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248</a:t>
            </a:r>
            <a:endParaRPr/>
          </a:p>
        </p:txBody>
      </p:sp>
      <p:sp>
        <p:nvSpPr>
          <p:cNvPr id="49276" name="RECTANGLE49276"/>
          <p:cNvSpPr/>
          <p:nvPr/>
        </p:nvSpPr>
        <p:spPr bwMode="auto">
          <a:xfrm>
            <a:off x="10005822" y="1688198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-37%</a:t>
            </a:r>
            <a:endParaRPr/>
          </a:p>
        </p:txBody>
      </p:sp>
      <p:sp>
        <p:nvSpPr>
          <p:cNvPr id="49279" name="RECTANGLE49279"/>
          <p:cNvSpPr/>
          <p:nvPr/>
        </p:nvSpPr>
        <p:spPr bwMode="auto">
          <a:xfrm>
            <a:off x="1809242" y="1831162"/>
            <a:ext cx="54423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Autres</a:t>
            </a:r>
            <a:endParaRPr/>
          </a:p>
        </p:txBody>
      </p:sp>
      <p:sp>
        <p:nvSpPr>
          <p:cNvPr id="49282" name="RECTANGLE49282"/>
          <p:cNvSpPr/>
          <p:nvPr/>
        </p:nvSpPr>
        <p:spPr bwMode="auto">
          <a:xfrm>
            <a:off x="3375381" y="1831162"/>
            <a:ext cx="3261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14 159</a:t>
            </a:r>
            <a:endParaRPr/>
          </a:p>
        </p:txBody>
      </p:sp>
      <p:sp>
        <p:nvSpPr>
          <p:cNvPr id="49285" name="RECTANGLE49285"/>
          <p:cNvSpPr/>
          <p:nvPr/>
        </p:nvSpPr>
        <p:spPr bwMode="auto">
          <a:xfrm>
            <a:off x="4257332" y="1831162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6 887</a:t>
            </a:r>
            <a:endParaRPr/>
          </a:p>
        </p:txBody>
      </p:sp>
      <p:sp>
        <p:nvSpPr>
          <p:cNvPr id="49288" name="RECTANGLE49288"/>
          <p:cNvSpPr/>
          <p:nvPr/>
        </p:nvSpPr>
        <p:spPr bwMode="auto">
          <a:xfrm>
            <a:off x="4884331" y="1831162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106%</a:t>
            </a:r>
            <a:endParaRPr/>
          </a:p>
        </p:txBody>
      </p:sp>
      <p:sp>
        <p:nvSpPr>
          <p:cNvPr id="49291" name="RECTANGLE49291"/>
          <p:cNvSpPr/>
          <p:nvPr/>
        </p:nvSpPr>
        <p:spPr bwMode="auto">
          <a:xfrm>
            <a:off x="5784634" y="183116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49294" name="RECTANGLE49294"/>
          <p:cNvSpPr/>
          <p:nvPr/>
        </p:nvSpPr>
        <p:spPr bwMode="auto">
          <a:xfrm>
            <a:off x="6471539" y="1831162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41</a:t>
            </a:r>
            <a:endParaRPr/>
          </a:p>
        </p:txBody>
      </p:sp>
      <p:sp>
        <p:nvSpPr>
          <p:cNvPr id="49297" name="RECTANGLE49297"/>
          <p:cNvSpPr/>
          <p:nvPr/>
        </p:nvSpPr>
        <p:spPr bwMode="auto">
          <a:xfrm>
            <a:off x="7119239" y="1831162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49300" name="RECTANGLE49300"/>
          <p:cNvSpPr/>
          <p:nvPr/>
        </p:nvSpPr>
        <p:spPr bwMode="auto">
          <a:xfrm>
            <a:off x="7614831" y="1831162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193%</a:t>
            </a:r>
            <a:endParaRPr/>
          </a:p>
        </p:txBody>
      </p:sp>
      <p:sp>
        <p:nvSpPr>
          <p:cNvPr id="49303" name="RECTANGLE49303"/>
          <p:cNvSpPr/>
          <p:nvPr/>
        </p:nvSpPr>
        <p:spPr bwMode="auto">
          <a:xfrm>
            <a:off x="8369783" y="1831162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11%</a:t>
            </a:r>
            <a:endParaRPr/>
          </a:p>
        </p:txBody>
      </p:sp>
      <p:sp>
        <p:nvSpPr>
          <p:cNvPr id="49306" name="RECTANGLE49306"/>
          <p:cNvSpPr/>
          <p:nvPr/>
        </p:nvSpPr>
        <p:spPr bwMode="auto">
          <a:xfrm>
            <a:off x="8929688" y="1831162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345</a:t>
            </a:r>
            <a:endParaRPr/>
          </a:p>
        </p:txBody>
      </p:sp>
      <p:sp>
        <p:nvSpPr>
          <p:cNvPr id="49309" name="RECTANGLE49309"/>
          <p:cNvSpPr/>
          <p:nvPr/>
        </p:nvSpPr>
        <p:spPr bwMode="auto">
          <a:xfrm>
            <a:off x="9450388" y="1831162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492</a:t>
            </a:r>
            <a:endParaRPr/>
          </a:p>
        </p:txBody>
      </p:sp>
      <p:sp>
        <p:nvSpPr>
          <p:cNvPr id="49312" name="RECTANGLE49312"/>
          <p:cNvSpPr/>
          <p:nvPr/>
        </p:nvSpPr>
        <p:spPr bwMode="auto">
          <a:xfrm>
            <a:off x="10005822" y="1831162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-30%</a:t>
            </a:r>
            <a:endParaRPr/>
          </a:p>
        </p:txBody>
      </p:sp>
      <p:sp>
        <p:nvSpPr>
          <p:cNvPr id="49315" name="RECTANGLE49315"/>
          <p:cNvSpPr/>
          <p:nvPr/>
        </p:nvSpPr>
        <p:spPr bwMode="auto">
          <a:xfrm>
            <a:off x="247650" y="1943011"/>
            <a:ext cx="2752725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16" name="RECTANGLE49316"/>
          <p:cNvSpPr/>
          <p:nvPr/>
        </p:nvSpPr>
        <p:spPr bwMode="auto">
          <a:xfrm>
            <a:off x="2246427" y="1990001"/>
            <a:ext cx="62326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Autres</a:t>
            </a:r>
            <a:endParaRPr/>
          </a:p>
        </p:txBody>
      </p:sp>
      <p:sp>
        <p:nvSpPr>
          <p:cNvPr id="49319" name="RECTANGLE49319"/>
          <p:cNvSpPr/>
          <p:nvPr/>
        </p:nvSpPr>
        <p:spPr bwMode="auto">
          <a:xfrm>
            <a:off x="3000375" y="1943011"/>
            <a:ext cx="8255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20" name="RECTANGLE49320"/>
          <p:cNvSpPr/>
          <p:nvPr/>
        </p:nvSpPr>
        <p:spPr bwMode="auto">
          <a:xfrm>
            <a:off x="3336582" y="1990001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17 461</a:t>
            </a:r>
            <a:endParaRPr/>
          </a:p>
        </p:txBody>
      </p:sp>
      <p:sp>
        <p:nvSpPr>
          <p:cNvPr id="49323" name="RECTANGLE49323"/>
          <p:cNvSpPr/>
          <p:nvPr/>
        </p:nvSpPr>
        <p:spPr bwMode="auto">
          <a:xfrm>
            <a:off x="3825875" y="1943011"/>
            <a:ext cx="8255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24" name="RECTANGLE49324"/>
          <p:cNvSpPr/>
          <p:nvPr/>
        </p:nvSpPr>
        <p:spPr bwMode="auto">
          <a:xfrm>
            <a:off x="4225201" y="1990001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8 868</a:t>
            </a:r>
            <a:endParaRPr/>
          </a:p>
        </p:txBody>
      </p:sp>
      <p:sp>
        <p:nvSpPr>
          <p:cNvPr id="49327" name="RECTANGLE49327"/>
          <p:cNvSpPr/>
          <p:nvPr/>
        </p:nvSpPr>
        <p:spPr bwMode="auto">
          <a:xfrm>
            <a:off x="4651375" y="1943011"/>
            <a:ext cx="6350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28" name="RECTANGLE49328"/>
          <p:cNvSpPr/>
          <p:nvPr/>
        </p:nvSpPr>
        <p:spPr bwMode="auto">
          <a:xfrm>
            <a:off x="4903762" y="1990001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97%</a:t>
            </a:r>
            <a:endParaRPr/>
          </a:p>
        </p:txBody>
      </p:sp>
      <p:sp>
        <p:nvSpPr>
          <p:cNvPr id="49331" name="RECTANGLE49331"/>
          <p:cNvSpPr/>
          <p:nvPr/>
        </p:nvSpPr>
        <p:spPr bwMode="auto">
          <a:xfrm>
            <a:off x="5286375" y="1943011"/>
            <a:ext cx="7874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32" name="RECTANGLE49332"/>
          <p:cNvSpPr/>
          <p:nvPr/>
        </p:nvSpPr>
        <p:spPr bwMode="auto">
          <a:xfrm>
            <a:off x="5754281" y="1990001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8%</a:t>
            </a:r>
            <a:endParaRPr/>
          </a:p>
        </p:txBody>
      </p:sp>
      <p:sp>
        <p:nvSpPr>
          <p:cNvPr id="49335" name="RECTANGLE49335"/>
          <p:cNvSpPr/>
          <p:nvPr/>
        </p:nvSpPr>
        <p:spPr bwMode="auto">
          <a:xfrm>
            <a:off x="6073775" y="1943011"/>
            <a:ext cx="647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36" name="RECTANGLE49336"/>
          <p:cNvSpPr/>
          <p:nvPr/>
        </p:nvSpPr>
        <p:spPr bwMode="auto">
          <a:xfrm>
            <a:off x="6451854" y="1990001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62</a:t>
            </a:r>
            <a:endParaRPr/>
          </a:p>
        </p:txBody>
      </p:sp>
      <p:sp>
        <p:nvSpPr>
          <p:cNvPr id="49339" name="RECTANGLE49339"/>
          <p:cNvSpPr/>
          <p:nvPr/>
        </p:nvSpPr>
        <p:spPr bwMode="auto">
          <a:xfrm>
            <a:off x="6721475" y="1943011"/>
            <a:ext cx="647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40" name="RECTANGLE49340"/>
          <p:cNvSpPr/>
          <p:nvPr/>
        </p:nvSpPr>
        <p:spPr bwMode="auto">
          <a:xfrm>
            <a:off x="7099554" y="1990001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</a:t>
            </a:r>
            <a:endParaRPr/>
          </a:p>
        </p:txBody>
      </p:sp>
      <p:sp>
        <p:nvSpPr>
          <p:cNvPr id="49343" name="RECTANGLE49343"/>
          <p:cNvSpPr/>
          <p:nvPr/>
        </p:nvSpPr>
        <p:spPr bwMode="auto">
          <a:xfrm>
            <a:off x="7369175" y="1943011"/>
            <a:ext cx="647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44" name="RECTANGLE49344"/>
          <p:cNvSpPr/>
          <p:nvPr/>
        </p:nvSpPr>
        <p:spPr bwMode="auto">
          <a:xfrm>
            <a:off x="7571143" y="1990001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182%</a:t>
            </a:r>
            <a:endParaRPr/>
          </a:p>
        </p:txBody>
      </p:sp>
      <p:sp>
        <p:nvSpPr>
          <p:cNvPr id="49347" name="RECTANGLE49347"/>
          <p:cNvSpPr/>
          <p:nvPr/>
        </p:nvSpPr>
        <p:spPr bwMode="auto">
          <a:xfrm>
            <a:off x="8016875" y="1943011"/>
            <a:ext cx="6985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48" name="RECTANGLE49348"/>
          <p:cNvSpPr/>
          <p:nvPr/>
        </p:nvSpPr>
        <p:spPr bwMode="auto">
          <a:xfrm>
            <a:off x="8332762" y="1990001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16%</a:t>
            </a:r>
            <a:endParaRPr/>
          </a:p>
        </p:txBody>
      </p:sp>
      <p:sp>
        <p:nvSpPr>
          <p:cNvPr id="49351" name="RECTANGLE49351"/>
          <p:cNvSpPr/>
          <p:nvPr/>
        </p:nvSpPr>
        <p:spPr bwMode="auto">
          <a:xfrm>
            <a:off x="8715375" y="1943011"/>
            <a:ext cx="520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52" name="RECTANGLE49352"/>
          <p:cNvSpPr/>
          <p:nvPr/>
        </p:nvSpPr>
        <p:spPr bwMode="auto">
          <a:xfrm>
            <a:off x="8903335" y="1990001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282</a:t>
            </a:r>
            <a:endParaRPr/>
          </a:p>
        </p:txBody>
      </p:sp>
      <p:sp>
        <p:nvSpPr>
          <p:cNvPr id="49355" name="RECTANGLE49355"/>
          <p:cNvSpPr/>
          <p:nvPr/>
        </p:nvSpPr>
        <p:spPr bwMode="auto">
          <a:xfrm>
            <a:off x="9236075" y="1943011"/>
            <a:ext cx="520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56" name="RECTANGLE49356"/>
          <p:cNvSpPr/>
          <p:nvPr/>
        </p:nvSpPr>
        <p:spPr bwMode="auto">
          <a:xfrm>
            <a:off x="9424035" y="1990001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403</a:t>
            </a:r>
            <a:endParaRPr/>
          </a:p>
        </p:txBody>
      </p:sp>
      <p:sp>
        <p:nvSpPr>
          <p:cNvPr id="49359" name="RECTANGLE49359"/>
          <p:cNvSpPr/>
          <p:nvPr/>
        </p:nvSpPr>
        <p:spPr bwMode="auto">
          <a:xfrm>
            <a:off x="9756775" y="1943011"/>
            <a:ext cx="6350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60" name="RECTANGLE49360"/>
          <p:cNvSpPr/>
          <p:nvPr/>
        </p:nvSpPr>
        <p:spPr bwMode="auto">
          <a:xfrm>
            <a:off x="9947529" y="1990001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-30%</a:t>
            </a:r>
            <a:endParaRPr/>
          </a:p>
        </p:txBody>
      </p:sp>
      <p:sp>
        <p:nvSpPr>
          <p:cNvPr id="49363" name="RECTANGLE49363"/>
          <p:cNvSpPr/>
          <p:nvPr/>
        </p:nvSpPr>
        <p:spPr bwMode="auto">
          <a:xfrm>
            <a:off x="247650" y="2108200"/>
            <a:ext cx="2752725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64" name="RECTANGLE49364"/>
          <p:cNvSpPr/>
          <p:nvPr/>
        </p:nvSpPr>
        <p:spPr bwMode="auto">
          <a:xfrm>
            <a:off x="2187842" y="2155190"/>
            <a:ext cx="68185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Général</a:t>
            </a:r>
            <a:endParaRPr/>
          </a:p>
        </p:txBody>
      </p:sp>
      <p:sp>
        <p:nvSpPr>
          <p:cNvPr id="49367" name="RECTANGLE49367"/>
          <p:cNvSpPr/>
          <p:nvPr/>
        </p:nvSpPr>
        <p:spPr bwMode="auto">
          <a:xfrm>
            <a:off x="3000375" y="2108200"/>
            <a:ext cx="8255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68" name="RECTANGLE49368"/>
          <p:cNvSpPr/>
          <p:nvPr/>
        </p:nvSpPr>
        <p:spPr bwMode="auto">
          <a:xfrm>
            <a:off x="3273463" y="2155190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231 844</a:t>
            </a:r>
            <a:endParaRPr/>
          </a:p>
        </p:txBody>
      </p:sp>
      <p:sp>
        <p:nvSpPr>
          <p:cNvPr id="49371" name="RECTANGLE49371"/>
          <p:cNvSpPr/>
          <p:nvPr/>
        </p:nvSpPr>
        <p:spPr bwMode="auto">
          <a:xfrm>
            <a:off x="3825875" y="2108200"/>
            <a:ext cx="8255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72" name="RECTANGLE49372"/>
          <p:cNvSpPr/>
          <p:nvPr/>
        </p:nvSpPr>
        <p:spPr bwMode="auto">
          <a:xfrm>
            <a:off x="4098963" y="2155190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192 326</a:t>
            </a:r>
            <a:endParaRPr/>
          </a:p>
        </p:txBody>
      </p:sp>
      <p:sp>
        <p:nvSpPr>
          <p:cNvPr id="49375" name="RECTANGLE49375"/>
          <p:cNvSpPr/>
          <p:nvPr/>
        </p:nvSpPr>
        <p:spPr bwMode="auto">
          <a:xfrm>
            <a:off x="4651375" y="2108200"/>
            <a:ext cx="6350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76" name="RECTANGLE49376"/>
          <p:cNvSpPr/>
          <p:nvPr/>
        </p:nvSpPr>
        <p:spPr bwMode="auto">
          <a:xfrm>
            <a:off x="4903762" y="2155190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21%</a:t>
            </a:r>
            <a:endParaRPr/>
          </a:p>
        </p:txBody>
      </p:sp>
      <p:sp>
        <p:nvSpPr>
          <p:cNvPr id="49379" name="RECTANGLE49379"/>
          <p:cNvSpPr/>
          <p:nvPr/>
        </p:nvSpPr>
        <p:spPr bwMode="auto">
          <a:xfrm>
            <a:off x="5286375" y="2108200"/>
            <a:ext cx="7874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80" name="RECTANGLE49380"/>
          <p:cNvSpPr/>
          <p:nvPr/>
        </p:nvSpPr>
        <p:spPr bwMode="auto">
          <a:xfrm>
            <a:off x="5628043" y="2155190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383" name="RECTANGLE49383"/>
          <p:cNvSpPr/>
          <p:nvPr/>
        </p:nvSpPr>
        <p:spPr bwMode="auto">
          <a:xfrm>
            <a:off x="6073775" y="2108200"/>
            <a:ext cx="6477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84" name="RECTANGLE49384"/>
          <p:cNvSpPr/>
          <p:nvPr/>
        </p:nvSpPr>
        <p:spPr bwMode="auto">
          <a:xfrm>
            <a:off x="6388735" y="215519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390</a:t>
            </a:r>
            <a:endParaRPr/>
          </a:p>
        </p:txBody>
      </p:sp>
      <p:sp>
        <p:nvSpPr>
          <p:cNvPr id="49387" name="RECTANGLE49387"/>
          <p:cNvSpPr/>
          <p:nvPr/>
        </p:nvSpPr>
        <p:spPr bwMode="auto">
          <a:xfrm>
            <a:off x="6721475" y="2108200"/>
            <a:ext cx="6477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88" name="RECTANGLE49388"/>
          <p:cNvSpPr/>
          <p:nvPr/>
        </p:nvSpPr>
        <p:spPr bwMode="auto">
          <a:xfrm>
            <a:off x="7036435" y="215519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312</a:t>
            </a:r>
            <a:endParaRPr/>
          </a:p>
        </p:txBody>
      </p:sp>
      <p:sp>
        <p:nvSpPr>
          <p:cNvPr id="49391" name="RECTANGLE49391"/>
          <p:cNvSpPr/>
          <p:nvPr/>
        </p:nvSpPr>
        <p:spPr bwMode="auto">
          <a:xfrm>
            <a:off x="7369175" y="2108200"/>
            <a:ext cx="6477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92" name="RECTANGLE49392"/>
          <p:cNvSpPr/>
          <p:nvPr/>
        </p:nvSpPr>
        <p:spPr bwMode="auto">
          <a:xfrm>
            <a:off x="7634262" y="2155190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25%</a:t>
            </a:r>
            <a:endParaRPr/>
          </a:p>
        </p:txBody>
      </p:sp>
      <p:sp>
        <p:nvSpPr>
          <p:cNvPr id="49395" name="RECTANGLE49395"/>
          <p:cNvSpPr/>
          <p:nvPr/>
        </p:nvSpPr>
        <p:spPr bwMode="auto">
          <a:xfrm>
            <a:off x="8016875" y="2108200"/>
            <a:ext cx="6985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396" name="RECTANGLE49396"/>
          <p:cNvSpPr/>
          <p:nvPr/>
        </p:nvSpPr>
        <p:spPr bwMode="auto">
          <a:xfrm>
            <a:off x="8269643" y="2155190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399" name="RECTANGLE49399"/>
          <p:cNvSpPr/>
          <p:nvPr/>
        </p:nvSpPr>
        <p:spPr bwMode="auto">
          <a:xfrm>
            <a:off x="8715375" y="2108200"/>
            <a:ext cx="5207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00" name="RECTANGLE49400"/>
          <p:cNvSpPr/>
          <p:nvPr/>
        </p:nvSpPr>
        <p:spPr bwMode="auto">
          <a:xfrm>
            <a:off x="8903335" y="215519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594</a:t>
            </a:r>
            <a:endParaRPr/>
          </a:p>
        </p:txBody>
      </p:sp>
      <p:sp>
        <p:nvSpPr>
          <p:cNvPr id="49403" name="RECTANGLE49403"/>
          <p:cNvSpPr/>
          <p:nvPr/>
        </p:nvSpPr>
        <p:spPr bwMode="auto">
          <a:xfrm>
            <a:off x="9236075" y="2108200"/>
            <a:ext cx="5207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04" name="RECTANGLE49404"/>
          <p:cNvSpPr/>
          <p:nvPr/>
        </p:nvSpPr>
        <p:spPr bwMode="auto">
          <a:xfrm>
            <a:off x="9424035" y="215519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616</a:t>
            </a:r>
            <a:endParaRPr/>
          </a:p>
        </p:txBody>
      </p:sp>
      <p:sp>
        <p:nvSpPr>
          <p:cNvPr id="49407" name="RECTANGLE49407"/>
          <p:cNvSpPr/>
          <p:nvPr/>
        </p:nvSpPr>
        <p:spPr bwMode="auto">
          <a:xfrm>
            <a:off x="9756775" y="2108200"/>
            <a:ext cx="6350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08" name="RECTANGLE49408"/>
          <p:cNvSpPr/>
          <p:nvPr/>
        </p:nvSpPr>
        <p:spPr bwMode="auto">
          <a:xfrm>
            <a:off x="10010648" y="2155190"/>
            <a:ext cx="23139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-4%</a:t>
            </a:r>
            <a:endParaRPr/>
          </a:p>
        </p:txBody>
      </p:sp>
      <p:sp>
        <p:nvSpPr>
          <p:cNvPr id="49411" name="LINE49411"/>
          <p:cNvSpPr/>
          <p:nvPr/>
        </p:nvSpPr>
        <p:spPr bwMode="auto">
          <a:xfrm flipH="1">
            <a:off x="9766300" y="1943011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12" name="LINE49412"/>
          <p:cNvSpPr/>
          <p:nvPr/>
        </p:nvSpPr>
        <p:spPr bwMode="auto">
          <a:xfrm flipH="1">
            <a:off x="7378700" y="1943011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13" name="LINE49413"/>
          <p:cNvSpPr/>
          <p:nvPr/>
        </p:nvSpPr>
        <p:spPr bwMode="auto">
          <a:xfrm flipH="1">
            <a:off x="9245600" y="1943011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14" name="LINE49414"/>
          <p:cNvSpPr/>
          <p:nvPr/>
        </p:nvSpPr>
        <p:spPr bwMode="auto">
          <a:xfrm flipH="1">
            <a:off x="3009900" y="1943011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15" name="LINE49415"/>
          <p:cNvSpPr/>
          <p:nvPr/>
        </p:nvSpPr>
        <p:spPr bwMode="auto">
          <a:xfrm flipH="1">
            <a:off x="8026400" y="1943011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16" name="LINE49416"/>
          <p:cNvSpPr/>
          <p:nvPr/>
        </p:nvSpPr>
        <p:spPr bwMode="auto">
          <a:xfrm flipH="1">
            <a:off x="5295900" y="1943011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17" name="LINE49417"/>
          <p:cNvSpPr/>
          <p:nvPr/>
        </p:nvSpPr>
        <p:spPr bwMode="auto">
          <a:xfrm flipH="1">
            <a:off x="8724900" y="1943011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18" name="LINE49418"/>
          <p:cNvSpPr/>
          <p:nvPr/>
        </p:nvSpPr>
        <p:spPr bwMode="auto">
          <a:xfrm flipH="1">
            <a:off x="6731000" y="1943011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19" name="LINE49419"/>
          <p:cNvSpPr/>
          <p:nvPr/>
        </p:nvSpPr>
        <p:spPr bwMode="auto">
          <a:xfrm flipH="1">
            <a:off x="3835400" y="1943011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20" name="LINE49420"/>
          <p:cNvSpPr/>
          <p:nvPr/>
        </p:nvSpPr>
        <p:spPr bwMode="auto">
          <a:xfrm flipH="1">
            <a:off x="257175" y="1943011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21" name="LINE49421"/>
          <p:cNvSpPr/>
          <p:nvPr/>
        </p:nvSpPr>
        <p:spPr bwMode="auto">
          <a:xfrm flipH="1">
            <a:off x="6083300" y="1943011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22" name="LINE49422"/>
          <p:cNvSpPr/>
          <p:nvPr/>
        </p:nvSpPr>
        <p:spPr bwMode="auto">
          <a:xfrm flipH="1">
            <a:off x="4660900" y="1943011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23" name="LINE49423"/>
          <p:cNvSpPr/>
          <p:nvPr/>
        </p:nvSpPr>
        <p:spPr bwMode="auto">
          <a:xfrm flipH="1">
            <a:off x="10382250" y="1943011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24" name="LINE49424"/>
          <p:cNvSpPr/>
          <p:nvPr/>
        </p:nvSpPr>
        <p:spPr bwMode="auto">
          <a:xfrm>
            <a:off x="266700" y="2117725"/>
            <a:ext cx="101060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25" name="LINE49425"/>
          <p:cNvSpPr/>
          <p:nvPr/>
        </p:nvSpPr>
        <p:spPr bwMode="auto">
          <a:xfrm>
            <a:off x="266700" y="1952536"/>
            <a:ext cx="101060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26" name="LINE49426"/>
          <p:cNvSpPr/>
          <p:nvPr/>
        </p:nvSpPr>
        <p:spPr bwMode="auto">
          <a:xfrm>
            <a:off x="1730375" y="1804810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27" name="LINE49427"/>
          <p:cNvSpPr/>
          <p:nvPr/>
        </p:nvSpPr>
        <p:spPr bwMode="auto">
          <a:xfrm>
            <a:off x="247650" y="2282914"/>
            <a:ext cx="101441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28" name="RECTANGLE49428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49429" name="Picture 49429" descr="Picture 49429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49430" name="LINE49430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31" name="RECTANGLE49431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49434" name="RECTANGLE49434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35" name="RECTANGLE49435"/>
          <p:cNvSpPr/>
          <p:nvPr/>
        </p:nvSpPr>
        <p:spPr bwMode="auto">
          <a:xfrm>
            <a:off x="2962707" y="251460"/>
            <a:ext cx="4610074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SYNTHESE COMPAGNIES LOW COST</a:t>
            </a:r>
            <a:endParaRPr/>
          </a:p>
        </p:txBody>
      </p:sp>
      <p:sp>
        <p:nvSpPr>
          <p:cNvPr id="49438" name="RECTANGLE49438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39" name="RECTANGLE49439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49442" name="RECTANGLE49442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43" name="RECTANGLE49443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44" name="RECTANGLE49444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49447" name="RECTANGLE49447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48" name="RECTANGLE49448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49" name="RECTANGLE49449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49452" name="RECTANGLE49452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49455" name="LINE49455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56" name="RECTANGLE49456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49459" name="RECTANGLE49459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49462" name="LINE49462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49463" name="Picture 49463" descr="Picture 49463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247650" y="1162050"/>
            <a:ext cx="3810000" cy="1619250"/>
          </a:xfrm>
          <a:prstGeom prst="rect">
            <a:avLst/>
          </a:prstGeom>
          <a:noFill/>
        </p:spPr>
      </p:pic>
      <p:pic>
        <p:nvPicPr>
          <p:cNvPr id="49464" name="Picture 49464" descr="Picture 49464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247650" y="2781300"/>
            <a:ext cx="3810000" cy="1619250"/>
          </a:xfrm>
          <a:prstGeom prst="rect">
            <a:avLst/>
          </a:prstGeom>
          <a:noFill/>
        </p:spPr>
      </p:pic>
      <p:pic>
        <p:nvPicPr>
          <p:cNvPr id="49465" name="Picture 49465" descr="Picture 49465"/>
          <p:cNvPicPr/>
          <p:nvPr/>
        </p:nvPicPr>
        <p:blipFill>
          <a:blip r:embed="rId5">
            <a:lum/>
          </a:blip>
          <a:stretch>
            <a:fillRect/>
          </a:stretch>
        </p:blipFill>
        <p:spPr bwMode="auto">
          <a:xfrm>
            <a:off x="4129088" y="1162050"/>
            <a:ext cx="6191250" cy="3333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66" name="RECTANGLE49466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49467" name="Picture 49467" descr="Picture 49467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49468" name="LINE49468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69" name="RECTANGLE49469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49472" name="RECTANGLE49472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73" name="RECTANGLE49473"/>
          <p:cNvSpPr/>
          <p:nvPr/>
        </p:nvSpPr>
        <p:spPr bwMode="auto">
          <a:xfrm>
            <a:off x="2962707" y="251460"/>
            <a:ext cx="4610074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SYNTHESE COMPAGNIES LOW COST</a:t>
            </a:r>
            <a:endParaRPr/>
          </a:p>
        </p:txBody>
      </p:sp>
      <p:sp>
        <p:nvSpPr>
          <p:cNvPr id="49476" name="RECTANGLE49476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77" name="RECTANGLE49477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49480" name="RECTANGLE49480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81" name="RECTANGLE49481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82" name="RECTANGLE49482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49485" name="RECTANGLE49485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86" name="RECTANGLE49486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87" name="RECTANGLE49487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49490" name="RECTANGLE49490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49493" name="LINE49493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494" name="RECTANGLE49494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49497" name="RECTANGLE49497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49500" name="LINE49500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501" name="RECTANGLE49501"/>
          <p:cNvSpPr/>
          <p:nvPr/>
        </p:nvSpPr>
        <p:spPr bwMode="auto">
          <a:xfrm>
            <a:off x="260350" y="1174750"/>
            <a:ext cx="990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502" name="RECTANGLE49502"/>
          <p:cNvSpPr/>
          <p:nvPr/>
        </p:nvSpPr>
        <p:spPr bwMode="auto">
          <a:xfrm>
            <a:off x="411124" y="1197610"/>
            <a:ext cx="70784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Compagnies</a:t>
            </a:r>
            <a:endParaRPr/>
          </a:p>
        </p:txBody>
      </p:sp>
      <p:sp>
        <p:nvSpPr>
          <p:cNvPr id="49505" name="RECTANGLE49505"/>
          <p:cNvSpPr/>
          <p:nvPr/>
        </p:nvSpPr>
        <p:spPr bwMode="auto">
          <a:xfrm>
            <a:off x="1276350" y="1174750"/>
            <a:ext cx="17113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506" name="RECTANGLE49506"/>
          <p:cNvSpPr/>
          <p:nvPr/>
        </p:nvSpPr>
        <p:spPr bwMode="auto">
          <a:xfrm>
            <a:off x="1770317" y="1197610"/>
            <a:ext cx="74218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Axes aériens</a:t>
            </a:r>
            <a:endParaRPr/>
          </a:p>
        </p:txBody>
      </p:sp>
      <p:sp>
        <p:nvSpPr>
          <p:cNvPr id="49509" name="RECTANGLE49509"/>
          <p:cNvSpPr/>
          <p:nvPr/>
        </p:nvSpPr>
        <p:spPr bwMode="auto">
          <a:xfrm>
            <a:off x="3013075" y="1174750"/>
            <a:ext cx="800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510" name="RECTANGLE49510"/>
          <p:cNvSpPr/>
          <p:nvPr/>
        </p:nvSpPr>
        <p:spPr bwMode="auto">
          <a:xfrm>
            <a:off x="3050311" y="11976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49513" name="RECTANGLE49513"/>
          <p:cNvSpPr/>
          <p:nvPr/>
        </p:nvSpPr>
        <p:spPr bwMode="auto">
          <a:xfrm>
            <a:off x="3838575" y="1174750"/>
            <a:ext cx="800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514" name="RECTANGLE49514"/>
          <p:cNvSpPr/>
          <p:nvPr/>
        </p:nvSpPr>
        <p:spPr bwMode="auto">
          <a:xfrm>
            <a:off x="3875811" y="11976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49517" name="RECTANGLE49517"/>
          <p:cNvSpPr/>
          <p:nvPr/>
        </p:nvSpPr>
        <p:spPr bwMode="auto">
          <a:xfrm>
            <a:off x="4664075" y="1174750"/>
            <a:ext cx="609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518" name="RECTANGLE49518"/>
          <p:cNvSpPr/>
          <p:nvPr/>
        </p:nvSpPr>
        <p:spPr bwMode="auto">
          <a:xfrm>
            <a:off x="4704461" y="1197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9521" name="RECTANGLE49521"/>
          <p:cNvSpPr/>
          <p:nvPr/>
        </p:nvSpPr>
        <p:spPr bwMode="auto">
          <a:xfrm>
            <a:off x="5299075" y="1174750"/>
            <a:ext cx="7620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522" name="RECTANGLE49522"/>
          <p:cNvSpPr/>
          <p:nvPr/>
        </p:nvSpPr>
        <p:spPr bwMode="auto">
          <a:xfrm>
            <a:off x="5325948" y="1197610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49525" name="RECTANGLE49525"/>
          <p:cNvSpPr/>
          <p:nvPr/>
        </p:nvSpPr>
        <p:spPr bwMode="auto">
          <a:xfrm>
            <a:off x="6086475" y="1174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526" name="RECTANGLE49526"/>
          <p:cNvSpPr/>
          <p:nvPr/>
        </p:nvSpPr>
        <p:spPr bwMode="auto">
          <a:xfrm>
            <a:off x="6107303" y="11976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49529" name="RECTANGLE49529"/>
          <p:cNvSpPr/>
          <p:nvPr/>
        </p:nvSpPr>
        <p:spPr bwMode="auto">
          <a:xfrm>
            <a:off x="6734175" y="1174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530" name="RECTANGLE49530"/>
          <p:cNvSpPr/>
          <p:nvPr/>
        </p:nvSpPr>
        <p:spPr bwMode="auto">
          <a:xfrm>
            <a:off x="6755003" y="11976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49533" name="RECTANGLE49533"/>
          <p:cNvSpPr/>
          <p:nvPr/>
        </p:nvSpPr>
        <p:spPr bwMode="auto">
          <a:xfrm>
            <a:off x="7381875" y="1174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534" name="RECTANGLE49534"/>
          <p:cNvSpPr/>
          <p:nvPr/>
        </p:nvSpPr>
        <p:spPr bwMode="auto">
          <a:xfrm>
            <a:off x="7428611" y="1197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9537" name="RECTANGLE49537"/>
          <p:cNvSpPr/>
          <p:nvPr/>
        </p:nvSpPr>
        <p:spPr bwMode="auto">
          <a:xfrm>
            <a:off x="8029575" y="1174750"/>
            <a:ext cx="673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538" name="RECTANGLE49538"/>
          <p:cNvSpPr/>
          <p:nvPr/>
        </p:nvSpPr>
        <p:spPr bwMode="auto">
          <a:xfrm>
            <a:off x="8084489" y="1197610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49541" name="RECTANGLE49541"/>
          <p:cNvSpPr/>
          <p:nvPr/>
        </p:nvSpPr>
        <p:spPr bwMode="auto">
          <a:xfrm>
            <a:off x="8728075" y="1174750"/>
            <a:ext cx="495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542" name="RECTANGLE49542"/>
          <p:cNvSpPr/>
          <p:nvPr/>
        </p:nvSpPr>
        <p:spPr bwMode="auto">
          <a:xfrm>
            <a:off x="8776995" y="11976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49545" name="RECTANGLE49545"/>
          <p:cNvSpPr/>
          <p:nvPr/>
        </p:nvSpPr>
        <p:spPr bwMode="auto">
          <a:xfrm>
            <a:off x="9248775" y="1174750"/>
            <a:ext cx="495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546" name="RECTANGLE49546"/>
          <p:cNvSpPr/>
          <p:nvPr/>
        </p:nvSpPr>
        <p:spPr bwMode="auto">
          <a:xfrm>
            <a:off x="9297695" y="11976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49549" name="RECTANGLE49549"/>
          <p:cNvSpPr/>
          <p:nvPr/>
        </p:nvSpPr>
        <p:spPr bwMode="auto">
          <a:xfrm>
            <a:off x="9769475" y="1174750"/>
            <a:ext cx="609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9550" name="RECTANGLE49550"/>
          <p:cNvSpPr/>
          <p:nvPr/>
        </p:nvSpPr>
        <p:spPr bwMode="auto">
          <a:xfrm>
            <a:off x="9809861" y="1197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9553" name="RECTANGLE49553"/>
          <p:cNvSpPr/>
          <p:nvPr/>
        </p:nvSpPr>
        <p:spPr bwMode="auto">
          <a:xfrm>
            <a:off x="326517" y="1357909"/>
            <a:ext cx="53667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TRANSAVIA</a:t>
            </a:r>
            <a:endParaRPr/>
          </a:p>
        </p:txBody>
      </p:sp>
      <p:sp>
        <p:nvSpPr>
          <p:cNvPr id="49556" name="RECTANGLE49556"/>
          <p:cNvSpPr/>
          <p:nvPr/>
        </p:nvSpPr>
        <p:spPr bwMode="auto">
          <a:xfrm>
            <a:off x="1342517" y="1357909"/>
            <a:ext cx="114324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CAIRO (EG) / PARIS (FR)</a:t>
            </a:r>
            <a:endParaRPr/>
          </a:p>
        </p:txBody>
      </p:sp>
      <p:sp>
        <p:nvSpPr>
          <p:cNvPr id="49559" name="RECTANGLE49559"/>
          <p:cNvSpPr/>
          <p:nvPr/>
        </p:nvSpPr>
        <p:spPr bwMode="auto">
          <a:xfrm>
            <a:off x="3431832" y="1357909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1 344</a:t>
            </a:r>
            <a:endParaRPr/>
          </a:p>
        </p:txBody>
      </p:sp>
      <p:sp>
        <p:nvSpPr>
          <p:cNvPr id="49562" name="RECTANGLE49562"/>
          <p:cNvSpPr/>
          <p:nvPr/>
        </p:nvSpPr>
        <p:spPr bwMode="auto">
          <a:xfrm>
            <a:off x="4344988" y="135790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145</a:t>
            </a:r>
            <a:endParaRPr/>
          </a:p>
        </p:txBody>
      </p:sp>
      <p:sp>
        <p:nvSpPr>
          <p:cNvPr id="49565" name="RECTANGLE49565"/>
          <p:cNvSpPr/>
          <p:nvPr/>
        </p:nvSpPr>
        <p:spPr bwMode="auto">
          <a:xfrm>
            <a:off x="4884331" y="135790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827%</a:t>
            </a:r>
            <a:endParaRPr/>
          </a:p>
        </p:txBody>
      </p:sp>
      <p:sp>
        <p:nvSpPr>
          <p:cNvPr id="49568" name="RECTANGLE49568"/>
          <p:cNvSpPr/>
          <p:nvPr/>
        </p:nvSpPr>
        <p:spPr bwMode="auto">
          <a:xfrm>
            <a:off x="5728183" y="1357909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12%</a:t>
            </a:r>
            <a:endParaRPr/>
          </a:p>
        </p:txBody>
      </p:sp>
      <p:sp>
        <p:nvSpPr>
          <p:cNvPr id="49571" name="RECTANGLE49571"/>
          <p:cNvSpPr/>
          <p:nvPr/>
        </p:nvSpPr>
        <p:spPr bwMode="auto">
          <a:xfrm>
            <a:off x="6527991" y="135790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9574" name="RECTANGLE49574"/>
          <p:cNvSpPr/>
          <p:nvPr/>
        </p:nvSpPr>
        <p:spPr bwMode="auto">
          <a:xfrm>
            <a:off x="7175691" y="135790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9577" name="RECTANGLE49577"/>
          <p:cNvSpPr/>
          <p:nvPr/>
        </p:nvSpPr>
        <p:spPr bwMode="auto">
          <a:xfrm>
            <a:off x="7614831" y="135790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300%</a:t>
            </a:r>
            <a:endParaRPr/>
          </a:p>
        </p:txBody>
      </p:sp>
      <p:sp>
        <p:nvSpPr>
          <p:cNvPr id="49580" name="RECTANGLE49580"/>
          <p:cNvSpPr/>
          <p:nvPr/>
        </p:nvSpPr>
        <p:spPr bwMode="auto">
          <a:xfrm>
            <a:off x="8426234" y="135790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49583" name="RECTANGLE49583"/>
          <p:cNvSpPr/>
          <p:nvPr/>
        </p:nvSpPr>
        <p:spPr bwMode="auto">
          <a:xfrm>
            <a:off x="8929688" y="135790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336</a:t>
            </a:r>
            <a:endParaRPr/>
          </a:p>
        </p:txBody>
      </p:sp>
      <p:sp>
        <p:nvSpPr>
          <p:cNvPr id="49586" name="RECTANGLE49586"/>
          <p:cNvSpPr/>
          <p:nvPr/>
        </p:nvSpPr>
        <p:spPr bwMode="auto">
          <a:xfrm>
            <a:off x="9450388" y="135790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145</a:t>
            </a:r>
            <a:endParaRPr/>
          </a:p>
        </p:txBody>
      </p:sp>
      <p:sp>
        <p:nvSpPr>
          <p:cNvPr id="49589" name="RECTANGLE49589"/>
          <p:cNvSpPr/>
          <p:nvPr/>
        </p:nvSpPr>
        <p:spPr bwMode="auto">
          <a:xfrm>
            <a:off x="9989731" y="135790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132%</a:t>
            </a:r>
            <a:endParaRPr/>
          </a:p>
        </p:txBody>
      </p:sp>
      <p:sp>
        <p:nvSpPr>
          <p:cNvPr id="49592" name="RECTANGLE49592"/>
          <p:cNvSpPr/>
          <p:nvPr/>
        </p:nvSpPr>
        <p:spPr bwMode="auto">
          <a:xfrm>
            <a:off x="1342517" y="1500873"/>
            <a:ext cx="129090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ALICANTE (ES) / PARIS (FR)</a:t>
            </a:r>
            <a:endParaRPr/>
          </a:p>
        </p:txBody>
      </p:sp>
      <p:sp>
        <p:nvSpPr>
          <p:cNvPr id="49595" name="RECTANGLE49595"/>
          <p:cNvSpPr/>
          <p:nvPr/>
        </p:nvSpPr>
        <p:spPr bwMode="auto">
          <a:xfrm>
            <a:off x="3431832" y="150087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1 166</a:t>
            </a:r>
            <a:endParaRPr/>
          </a:p>
        </p:txBody>
      </p:sp>
      <p:sp>
        <p:nvSpPr>
          <p:cNvPr id="49598" name="RECTANGLE49598"/>
          <p:cNvSpPr/>
          <p:nvPr/>
        </p:nvSpPr>
        <p:spPr bwMode="auto">
          <a:xfrm>
            <a:off x="4257332" y="150087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2 342</a:t>
            </a:r>
            <a:endParaRPr/>
          </a:p>
        </p:txBody>
      </p:sp>
      <p:sp>
        <p:nvSpPr>
          <p:cNvPr id="49601" name="RECTANGLE49601"/>
          <p:cNvSpPr/>
          <p:nvPr/>
        </p:nvSpPr>
        <p:spPr bwMode="auto">
          <a:xfrm>
            <a:off x="4900422" y="150087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-50%</a:t>
            </a:r>
            <a:endParaRPr/>
          </a:p>
        </p:txBody>
      </p:sp>
      <p:sp>
        <p:nvSpPr>
          <p:cNvPr id="49604" name="RECTANGLE49604"/>
          <p:cNvSpPr/>
          <p:nvPr/>
        </p:nvSpPr>
        <p:spPr bwMode="auto">
          <a:xfrm>
            <a:off x="5728183" y="1500873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10%</a:t>
            </a:r>
            <a:endParaRPr/>
          </a:p>
        </p:txBody>
      </p:sp>
      <p:sp>
        <p:nvSpPr>
          <p:cNvPr id="49607" name="RECTANGLE49607"/>
          <p:cNvSpPr/>
          <p:nvPr/>
        </p:nvSpPr>
        <p:spPr bwMode="auto">
          <a:xfrm>
            <a:off x="6471539" y="1500873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</a:t>
            </a:r>
            <a:endParaRPr/>
          </a:p>
        </p:txBody>
      </p:sp>
      <p:sp>
        <p:nvSpPr>
          <p:cNvPr id="49610" name="RECTANGLE49610"/>
          <p:cNvSpPr/>
          <p:nvPr/>
        </p:nvSpPr>
        <p:spPr bwMode="auto">
          <a:xfrm>
            <a:off x="7119239" y="1500873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</a:t>
            </a:r>
            <a:endParaRPr/>
          </a:p>
        </p:txBody>
      </p:sp>
      <p:sp>
        <p:nvSpPr>
          <p:cNvPr id="49613" name="RECTANGLE49613"/>
          <p:cNvSpPr/>
          <p:nvPr/>
        </p:nvSpPr>
        <p:spPr bwMode="auto">
          <a:xfrm>
            <a:off x="7630922" y="150087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-31%</a:t>
            </a:r>
            <a:endParaRPr/>
          </a:p>
        </p:txBody>
      </p:sp>
      <p:sp>
        <p:nvSpPr>
          <p:cNvPr id="49616" name="RECTANGLE49616"/>
          <p:cNvSpPr/>
          <p:nvPr/>
        </p:nvSpPr>
        <p:spPr bwMode="auto">
          <a:xfrm>
            <a:off x="8369783" y="1500873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15%</a:t>
            </a:r>
            <a:endParaRPr/>
          </a:p>
        </p:txBody>
      </p:sp>
      <p:sp>
        <p:nvSpPr>
          <p:cNvPr id="49619" name="RECTANGLE49619"/>
          <p:cNvSpPr/>
          <p:nvPr/>
        </p:nvSpPr>
        <p:spPr bwMode="auto">
          <a:xfrm>
            <a:off x="8929688" y="150087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106</a:t>
            </a:r>
            <a:endParaRPr/>
          </a:p>
        </p:txBody>
      </p:sp>
      <p:sp>
        <p:nvSpPr>
          <p:cNvPr id="49622" name="RECTANGLE49622"/>
          <p:cNvSpPr/>
          <p:nvPr/>
        </p:nvSpPr>
        <p:spPr bwMode="auto">
          <a:xfrm>
            <a:off x="9450388" y="150087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146</a:t>
            </a:r>
            <a:endParaRPr/>
          </a:p>
        </p:txBody>
      </p:sp>
      <p:sp>
        <p:nvSpPr>
          <p:cNvPr id="49625" name="RECTANGLE49625"/>
          <p:cNvSpPr/>
          <p:nvPr/>
        </p:nvSpPr>
        <p:spPr bwMode="auto">
          <a:xfrm>
            <a:off x="10005822" y="150087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-28%</a:t>
            </a:r>
            <a:endParaRPr/>
          </a:p>
        </p:txBody>
      </p:sp>
      <p:sp>
        <p:nvSpPr>
          <p:cNvPr id="49628" name="RECTANGLE49628"/>
          <p:cNvSpPr/>
          <p:nvPr/>
        </p:nvSpPr>
        <p:spPr bwMode="auto">
          <a:xfrm>
            <a:off x="1342517" y="1643837"/>
            <a:ext cx="108092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SFAX (TN)</a:t>
            </a:r>
            <a:endParaRPr/>
          </a:p>
        </p:txBody>
      </p:sp>
      <p:sp>
        <p:nvSpPr>
          <p:cNvPr id="49631" name="RECTANGLE49631"/>
          <p:cNvSpPr/>
          <p:nvPr/>
        </p:nvSpPr>
        <p:spPr bwMode="auto">
          <a:xfrm>
            <a:off x="3519488" y="164383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749</a:t>
            </a:r>
            <a:endParaRPr/>
          </a:p>
        </p:txBody>
      </p:sp>
      <p:sp>
        <p:nvSpPr>
          <p:cNvPr id="49634" name="RECTANGLE49634"/>
          <p:cNvSpPr/>
          <p:nvPr/>
        </p:nvSpPr>
        <p:spPr bwMode="auto">
          <a:xfrm>
            <a:off x="4344988" y="164383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167</a:t>
            </a:r>
            <a:endParaRPr/>
          </a:p>
        </p:txBody>
      </p:sp>
      <p:sp>
        <p:nvSpPr>
          <p:cNvPr id="49637" name="RECTANGLE49637"/>
          <p:cNvSpPr/>
          <p:nvPr/>
        </p:nvSpPr>
        <p:spPr bwMode="auto">
          <a:xfrm>
            <a:off x="4884331" y="1643837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349%</a:t>
            </a:r>
            <a:endParaRPr/>
          </a:p>
        </p:txBody>
      </p:sp>
      <p:sp>
        <p:nvSpPr>
          <p:cNvPr id="49640" name="RECTANGLE49640"/>
          <p:cNvSpPr/>
          <p:nvPr/>
        </p:nvSpPr>
        <p:spPr bwMode="auto">
          <a:xfrm>
            <a:off x="5784634" y="164383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49643" name="RECTANGLE49643"/>
          <p:cNvSpPr/>
          <p:nvPr/>
        </p:nvSpPr>
        <p:spPr bwMode="auto">
          <a:xfrm>
            <a:off x="6527991" y="164383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</a:t>
            </a:r>
            <a:endParaRPr/>
          </a:p>
        </p:txBody>
      </p:sp>
      <p:sp>
        <p:nvSpPr>
          <p:cNvPr id="49646" name="RECTANGLE49646"/>
          <p:cNvSpPr/>
          <p:nvPr/>
        </p:nvSpPr>
        <p:spPr bwMode="auto">
          <a:xfrm>
            <a:off x="7175691" y="164383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9649" name="RECTANGLE49649"/>
          <p:cNvSpPr/>
          <p:nvPr/>
        </p:nvSpPr>
        <p:spPr bwMode="auto">
          <a:xfrm>
            <a:off x="7614831" y="1643837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500%</a:t>
            </a:r>
            <a:endParaRPr/>
          </a:p>
        </p:txBody>
      </p:sp>
      <p:sp>
        <p:nvSpPr>
          <p:cNvPr id="49652" name="RECTANGLE49652"/>
          <p:cNvSpPr/>
          <p:nvPr/>
        </p:nvSpPr>
        <p:spPr bwMode="auto">
          <a:xfrm>
            <a:off x="8426234" y="164383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8%</a:t>
            </a:r>
            <a:endParaRPr/>
          </a:p>
        </p:txBody>
      </p:sp>
      <p:sp>
        <p:nvSpPr>
          <p:cNvPr id="49655" name="RECTANGLE49655"/>
          <p:cNvSpPr/>
          <p:nvPr/>
        </p:nvSpPr>
        <p:spPr bwMode="auto">
          <a:xfrm>
            <a:off x="8929688" y="164383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125</a:t>
            </a:r>
            <a:endParaRPr/>
          </a:p>
        </p:txBody>
      </p:sp>
      <p:sp>
        <p:nvSpPr>
          <p:cNvPr id="49658" name="RECTANGLE49658"/>
          <p:cNvSpPr/>
          <p:nvPr/>
        </p:nvSpPr>
        <p:spPr bwMode="auto">
          <a:xfrm>
            <a:off x="9450388" y="164383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167</a:t>
            </a:r>
            <a:endParaRPr/>
          </a:p>
        </p:txBody>
      </p:sp>
      <p:sp>
        <p:nvSpPr>
          <p:cNvPr id="49661" name="RECTANGLE49661"/>
          <p:cNvSpPr/>
          <p:nvPr/>
        </p:nvSpPr>
        <p:spPr bwMode="auto">
          <a:xfrm>
            <a:off x="10005822" y="1643837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-25%</a:t>
            </a:r>
            <a:endParaRPr/>
          </a:p>
        </p:txBody>
      </p:sp>
      <p:sp>
        <p:nvSpPr>
          <p:cNvPr id="49664" name="RECTANGLE49664"/>
          <p:cNvSpPr/>
          <p:nvPr/>
        </p:nvSpPr>
        <p:spPr bwMode="auto">
          <a:xfrm>
            <a:off x="1342517" y="1786801"/>
            <a:ext cx="119542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HYERES (FR) / PARIS (FR)</a:t>
            </a:r>
            <a:endParaRPr/>
          </a:p>
        </p:txBody>
      </p:sp>
      <p:sp>
        <p:nvSpPr>
          <p:cNvPr id="49667" name="RECTANGLE49667"/>
          <p:cNvSpPr/>
          <p:nvPr/>
        </p:nvSpPr>
        <p:spPr bwMode="auto">
          <a:xfrm>
            <a:off x="3519488" y="178680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348</a:t>
            </a:r>
            <a:endParaRPr/>
          </a:p>
        </p:txBody>
      </p:sp>
      <p:sp>
        <p:nvSpPr>
          <p:cNvPr id="49670" name="RECTANGLE49670"/>
          <p:cNvSpPr/>
          <p:nvPr/>
        </p:nvSpPr>
        <p:spPr bwMode="auto">
          <a:xfrm>
            <a:off x="4344988" y="178680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258</a:t>
            </a:r>
            <a:endParaRPr/>
          </a:p>
        </p:txBody>
      </p:sp>
      <p:sp>
        <p:nvSpPr>
          <p:cNvPr id="49673" name="RECTANGLE49673"/>
          <p:cNvSpPr/>
          <p:nvPr/>
        </p:nvSpPr>
        <p:spPr bwMode="auto">
          <a:xfrm>
            <a:off x="4940783" y="1786801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35%</a:t>
            </a:r>
            <a:endParaRPr/>
          </a:p>
        </p:txBody>
      </p:sp>
      <p:sp>
        <p:nvSpPr>
          <p:cNvPr id="49676" name="RECTANGLE49676"/>
          <p:cNvSpPr/>
          <p:nvPr/>
        </p:nvSpPr>
        <p:spPr bwMode="auto">
          <a:xfrm>
            <a:off x="5784634" y="178680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9679" name="RECTANGLE49679"/>
          <p:cNvSpPr/>
          <p:nvPr/>
        </p:nvSpPr>
        <p:spPr bwMode="auto">
          <a:xfrm>
            <a:off x="6527991" y="17868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9682" name="RECTANGLE49682"/>
          <p:cNvSpPr/>
          <p:nvPr/>
        </p:nvSpPr>
        <p:spPr bwMode="auto">
          <a:xfrm>
            <a:off x="7175691" y="178680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9685" name="RECTANGLE49685"/>
          <p:cNvSpPr/>
          <p:nvPr/>
        </p:nvSpPr>
        <p:spPr bwMode="auto">
          <a:xfrm>
            <a:off x="7727734" y="178680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9688" name="RECTANGLE49688"/>
          <p:cNvSpPr/>
          <p:nvPr/>
        </p:nvSpPr>
        <p:spPr bwMode="auto">
          <a:xfrm>
            <a:off x="8426234" y="178680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9691" name="RECTANGLE49691"/>
          <p:cNvSpPr/>
          <p:nvPr/>
        </p:nvSpPr>
        <p:spPr bwMode="auto">
          <a:xfrm>
            <a:off x="8929688" y="178680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348</a:t>
            </a:r>
            <a:endParaRPr/>
          </a:p>
        </p:txBody>
      </p:sp>
      <p:sp>
        <p:nvSpPr>
          <p:cNvPr id="49694" name="RECTANGLE49694"/>
          <p:cNvSpPr/>
          <p:nvPr/>
        </p:nvSpPr>
        <p:spPr bwMode="auto">
          <a:xfrm>
            <a:off x="9450388" y="178680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258</a:t>
            </a:r>
            <a:endParaRPr/>
          </a:p>
        </p:txBody>
      </p:sp>
      <p:sp>
        <p:nvSpPr>
          <p:cNvPr id="49697" name="RECTANGLE49697"/>
          <p:cNvSpPr/>
          <p:nvPr/>
        </p:nvSpPr>
        <p:spPr bwMode="auto">
          <a:xfrm>
            <a:off x="10046183" y="1786801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35%</a:t>
            </a:r>
            <a:endParaRPr/>
          </a:p>
        </p:txBody>
      </p:sp>
      <p:sp>
        <p:nvSpPr>
          <p:cNvPr id="49700" name="RECTANGLE49700"/>
          <p:cNvSpPr/>
          <p:nvPr/>
        </p:nvSpPr>
        <p:spPr bwMode="auto">
          <a:xfrm>
            <a:off x="1342517" y="1929765"/>
            <a:ext cx="115595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NAPOLI (IT) / PARIS (FR)</a:t>
            </a:r>
            <a:endParaRPr/>
          </a:p>
        </p:txBody>
      </p:sp>
      <p:sp>
        <p:nvSpPr>
          <p:cNvPr id="49703" name="RECTANGLE49703"/>
          <p:cNvSpPr/>
          <p:nvPr/>
        </p:nvSpPr>
        <p:spPr bwMode="auto">
          <a:xfrm>
            <a:off x="3519488" y="192976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291</a:t>
            </a:r>
            <a:endParaRPr/>
          </a:p>
        </p:txBody>
      </p:sp>
      <p:sp>
        <p:nvSpPr>
          <p:cNvPr id="49706" name="RECTANGLE49706"/>
          <p:cNvSpPr/>
          <p:nvPr/>
        </p:nvSpPr>
        <p:spPr bwMode="auto">
          <a:xfrm>
            <a:off x="4457891" y="19297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709" name="RECTANGLE49709"/>
          <p:cNvSpPr/>
          <p:nvPr/>
        </p:nvSpPr>
        <p:spPr bwMode="auto">
          <a:xfrm>
            <a:off x="4884331" y="192976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712" name="RECTANGLE49712"/>
          <p:cNvSpPr/>
          <p:nvPr/>
        </p:nvSpPr>
        <p:spPr bwMode="auto">
          <a:xfrm>
            <a:off x="5784634" y="192976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9715" name="RECTANGLE49715"/>
          <p:cNvSpPr/>
          <p:nvPr/>
        </p:nvSpPr>
        <p:spPr bwMode="auto">
          <a:xfrm>
            <a:off x="6527991" y="19297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9718" name="RECTANGLE49718"/>
          <p:cNvSpPr/>
          <p:nvPr/>
        </p:nvSpPr>
        <p:spPr bwMode="auto">
          <a:xfrm>
            <a:off x="7175691" y="19297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721" name="RECTANGLE49721"/>
          <p:cNvSpPr/>
          <p:nvPr/>
        </p:nvSpPr>
        <p:spPr bwMode="auto">
          <a:xfrm>
            <a:off x="7614831" y="192976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724" name="RECTANGLE49724"/>
          <p:cNvSpPr/>
          <p:nvPr/>
        </p:nvSpPr>
        <p:spPr bwMode="auto">
          <a:xfrm>
            <a:off x="8426234" y="192976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9727" name="RECTANGLE49727"/>
          <p:cNvSpPr/>
          <p:nvPr/>
        </p:nvSpPr>
        <p:spPr bwMode="auto">
          <a:xfrm>
            <a:off x="8929688" y="192976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146</a:t>
            </a:r>
            <a:endParaRPr/>
          </a:p>
        </p:txBody>
      </p:sp>
      <p:sp>
        <p:nvSpPr>
          <p:cNvPr id="49730" name="RECTANGLE49730"/>
          <p:cNvSpPr/>
          <p:nvPr/>
        </p:nvSpPr>
        <p:spPr bwMode="auto">
          <a:xfrm>
            <a:off x="9563291" y="19297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733" name="RECTANGLE49733"/>
          <p:cNvSpPr/>
          <p:nvPr/>
        </p:nvSpPr>
        <p:spPr bwMode="auto">
          <a:xfrm>
            <a:off x="9989731" y="192976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736" name="RECTANGLE49736"/>
          <p:cNvSpPr/>
          <p:nvPr/>
        </p:nvSpPr>
        <p:spPr bwMode="auto">
          <a:xfrm>
            <a:off x="1342517" y="2072729"/>
            <a:ext cx="121774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SEVILLA (ES)</a:t>
            </a:r>
            <a:endParaRPr/>
          </a:p>
        </p:txBody>
      </p:sp>
      <p:sp>
        <p:nvSpPr>
          <p:cNvPr id="49739" name="RECTANGLE49739"/>
          <p:cNvSpPr/>
          <p:nvPr/>
        </p:nvSpPr>
        <p:spPr bwMode="auto">
          <a:xfrm>
            <a:off x="3519488" y="207272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259</a:t>
            </a:r>
            <a:endParaRPr/>
          </a:p>
        </p:txBody>
      </p:sp>
      <p:sp>
        <p:nvSpPr>
          <p:cNvPr id="49742" name="RECTANGLE49742"/>
          <p:cNvSpPr/>
          <p:nvPr/>
        </p:nvSpPr>
        <p:spPr bwMode="auto">
          <a:xfrm>
            <a:off x="4457891" y="20727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745" name="RECTANGLE49745"/>
          <p:cNvSpPr/>
          <p:nvPr/>
        </p:nvSpPr>
        <p:spPr bwMode="auto">
          <a:xfrm>
            <a:off x="4884331" y="207272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748" name="RECTANGLE49748"/>
          <p:cNvSpPr/>
          <p:nvPr/>
        </p:nvSpPr>
        <p:spPr bwMode="auto">
          <a:xfrm>
            <a:off x="5784634" y="207272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9751" name="RECTANGLE49751"/>
          <p:cNvSpPr/>
          <p:nvPr/>
        </p:nvSpPr>
        <p:spPr bwMode="auto">
          <a:xfrm>
            <a:off x="6527991" y="20727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9754" name="RECTANGLE49754"/>
          <p:cNvSpPr/>
          <p:nvPr/>
        </p:nvSpPr>
        <p:spPr bwMode="auto">
          <a:xfrm>
            <a:off x="7175691" y="20727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757" name="RECTANGLE49757"/>
          <p:cNvSpPr/>
          <p:nvPr/>
        </p:nvSpPr>
        <p:spPr bwMode="auto">
          <a:xfrm>
            <a:off x="7614831" y="207272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760" name="RECTANGLE49760"/>
          <p:cNvSpPr/>
          <p:nvPr/>
        </p:nvSpPr>
        <p:spPr bwMode="auto">
          <a:xfrm>
            <a:off x="8426234" y="207272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9763" name="RECTANGLE49763"/>
          <p:cNvSpPr/>
          <p:nvPr/>
        </p:nvSpPr>
        <p:spPr bwMode="auto">
          <a:xfrm>
            <a:off x="8929688" y="207272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259</a:t>
            </a:r>
            <a:endParaRPr/>
          </a:p>
        </p:txBody>
      </p:sp>
      <p:sp>
        <p:nvSpPr>
          <p:cNvPr id="49766" name="RECTANGLE49766"/>
          <p:cNvSpPr/>
          <p:nvPr/>
        </p:nvSpPr>
        <p:spPr bwMode="auto">
          <a:xfrm>
            <a:off x="9563291" y="20727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769" name="RECTANGLE49769"/>
          <p:cNvSpPr/>
          <p:nvPr/>
        </p:nvSpPr>
        <p:spPr bwMode="auto">
          <a:xfrm>
            <a:off x="9989731" y="207272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772" name="RECTANGLE49772"/>
          <p:cNvSpPr/>
          <p:nvPr/>
        </p:nvSpPr>
        <p:spPr bwMode="auto">
          <a:xfrm>
            <a:off x="1342517" y="2215693"/>
            <a:ext cx="14070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DUBROVNIK (HR) / PARIS (FR)</a:t>
            </a:r>
            <a:endParaRPr/>
          </a:p>
        </p:txBody>
      </p:sp>
      <p:sp>
        <p:nvSpPr>
          <p:cNvPr id="49775" name="RECTANGLE49775"/>
          <p:cNvSpPr/>
          <p:nvPr/>
        </p:nvSpPr>
        <p:spPr bwMode="auto">
          <a:xfrm>
            <a:off x="3519488" y="221569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189</a:t>
            </a:r>
            <a:endParaRPr/>
          </a:p>
        </p:txBody>
      </p:sp>
      <p:sp>
        <p:nvSpPr>
          <p:cNvPr id="49778" name="RECTANGLE49778"/>
          <p:cNvSpPr/>
          <p:nvPr/>
        </p:nvSpPr>
        <p:spPr bwMode="auto">
          <a:xfrm>
            <a:off x="4457891" y="22156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781" name="RECTANGLE49781"/>
          <p:cNvSpPr/>
          <p:nvPr/>
        </p:nvSpPr>
        <p:spPr bwMode="auto">
          <a:xfrm>
            <a:off x="4884331" y="221569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784" name="RECTANGLE49784"/>
          <p:cNvSpPr/>
          <p:nvPr/>
        </p:nvSpPr>
        <p:spPr bwMode="auto">
          <a:xfrm>
            <a:off x="5784634" y="221569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9787" name="RECTANGLE49787"/>
          <p:cNvSpPr/>
          <p:nvPr/>
        </p:nvSpPr>
        <p:spPr bwMode="auto">
          <a:xfrm>
            <a:off x="6527991" y="22156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9790" name="RECTANGLE49790"/>
          <p:cNvSpPr/>
          <p:nvPr/>
        </p:nvSpPr>
        <p:spPr bwMode="auto">
          <a:xfrm>
            <a:off x="7175691" y="22156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793" name="RECTANGLE49793"/>
          <p:cNvSpPr/>
          <p:nvPr/>
        </p:nvSpPr>
        <p:spPr bwMode="auto">
          <a:xfrm>
            <a:off x="7614831" y="221569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796" name="RECTANGLE49796"/>
          <p:cNvSpPr/>
          <p:nvPr/>
        </p:nvSpPr>
        <p:spPr bwMode="auto">
          <a:xfrm>
            <a:off x="8426234" y="221569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9799" name="RECTANGLE49799"/>
          <p:cNvSpPr/>
          <p:nvPr/>
        </p:nvSpPr>
        <p:spPr bwMode="auto">
          <a:xfrm>
            <a:off x="8929688" y="221569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189</a:t>
            </a:r>
            <a:endParaRPr/>
          </a:p>
        </p:txBody>
      </p:sp>
      <p:sp>
        <p:nvSpPr>
          <p:cNvPr id="49802" name="RECTANGLE49802"/>
          <p:cNvSpPr/>
          <p:nvPr/>
        </p:nvSpPr>
        <p:spPr bwMode="auto">
          <a:xfrm>
            <a:off x="9563291" y="22156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805" name="RECTANGLE49805"/>
          <p:cNvSpPr/>
          <p:nvPr/>
        </p:nvSpPr>
        <p:spPr bwMode="auto">
          <a:xfrm>
            <a:off x="9989731" y="221569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808" name="RECTANGLE49808"/>
          <p:cNvSpPr/>
          <p:nvPr/>
        </p:nvSpPr>
        <p:spPr bwMode="auto">
          <a:xfrm>
            <a:off x="1342517" y="2358657"/>
            <a:ext cx="12507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ALGIERS (DZ) / PARIS (FR)</a:t>
            </a:r>
            <a:endParaRPr/>
          </a:p>
        </p:txBody>
      </p:sp>
      <p:sp>
        <p:nvSpPr>
          <p:cNvPr id="49811" name="RECTANGLE49811"/>
          <p:cNvSpPr/>
          <p:nvPr/>
        </p:nvSpPr>
        <p:spPr bwMode="auto">
          <a:xfrm>
            <a:off x="3519488" y="235865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188</a:t>
            </a:r>
            <a:endParaRPr/>
          </a:p>
        </p:txBody>
      </p:sp>
      <p:sp>
        <p:nvSpPr>
          <p:cNvPr id="49814" name="RECTANGLE49814"/>
          <p:cNvSpPr/>
          <p:nvPr/>
        </p:nvSpPr>
        <p:spPr bwMode="auto">
          <a:xfrm>
            <a:off x="4457891" y="235865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817" name="RECTANGLE49817"/>
          <p:cNvSpPr/>
          <p:nvPr/>
        </p:nvSpPr>
        <p:spPr bwMode="auto">
          <a:xfrm>
            <a:off x="4884331" y="2358657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820" name="RECTANGLE49820"/>
          <p:cNvSpPr/>
          <p:nvPr/>
        </p:nvSpPr>
        <p:spPr bwMode="auto">
          <a:xfrm>
            <a:off x="5784634" y="235865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9823" name="RECTANGLE49823"/>
          <p:cNvSpPr/>
          <p:nvPr/>
        </p:nvSpPr>
        <p:spPr bwMode="auto">
          <a:xfrm>
            <a:off x="6527991" y="235865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9826" name="RECTANGLE49826"/>
          <p:cNvSpPr/>
          <p:nvPr/>
        </p:nvSpPr>
        <p:spPr bwMode="auto">
          <a:xfrm>
            <a:off x="7175691" y="235865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829" name="RECTANGLE49829"/>
          <p:cNvSpPr/>
          <p:nvPr/>
        </p:nvSpPr>
        <p:spPr bwMode="auto">
          <a:xfrm>
            <a:off x="7614831" y="2358657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832" name="RECTANGLE49832"/>
          <p:cNvSpPr/>
          <p:nvPr/>
        </p:nvSpPr>
        <p:spPr bwMode="auto">
          <a:xfrm>
            <a:off x="8426234" y="235865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9835" name="RECTANGLE49835"/>
          <p:cNvSpPr/>
          <p:nvPr/>
        </p:nvSpPr>
        <p:spPr bwMode="auto">
          <a:xfrm>
            <a:off x="8929688" y="235865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188</a:t>
            </a:r>
            <a:endParaRPr/>
          </a:p>
        </p:txBody>
      </p:sp>
      <p:sp>
        <p:nvSpPr>
          <p:cNvPr id="49838" name="RECTANGLE49838"/>
          <p:cNvSpPr/>
          <p:nvPr/>
        </p:nvSpPr>
        <p:spPr bwMode="auto">
          <a:xfrm>
            <a:off x="9563291" y="235865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841" name="RECTANGLE49841"/>
          <p:cNvSpPr/>
          <p:nvPr/>
        </p:nvSpPr>
        <p:spPr bwMode="auto">
          <a:xfrm>
            <a:off x="9989731" y="2358657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844" name="RECTANGLE49844"/>
          <p:cNvSpPr/>
          <p:nvPr/>
        </p:nvSpPr>
        <p:spPr bwMode="auto">
          <a:xfrm>
            <a:off x="1342517" y="2501621"/>
            <a:ext cx="114475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PORTO (PT)</a:t>
            </a:r>
            <a:endParaRPr/>
          </a:p>
        </p:txBody>
      </p:sp>
      <p:sp>
        <p:nvSpPr>
          <p:cNvPr id="49847" name="RECTANGLE49847"/>
          <p:cNvSpPr/>
          <p:nvPr/>
        </p:nvSpPr>
        <p:spPr bwMode="auto">
          <a:xfrm>
            <a:off x="3519488" y="250162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179</a:t>
            </a:r>
            <a:endParaRPr/>
          </a:p>
        </p:txBody>
      </p:sp>
      <p:sp>
        <p:nvSpPr>
          <p:cNvPr id="49850" name="RECTANGLE49850"/>
          <p:cNvSpPr/>
          <p:nvPr/>
        </p:nvSpPr>
        <p:spPr bwMode="auto">
          <a:xfrm>
            <a:off x="4344988" y="250162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204</a:t>
            </a:r>
            <a:endParaRPr/>
          </a:p>
        </p:txBody>
      </p:sp>
      <p:sp>
        <p:nvSpPr>
          <p:cNvPr id="49853" name="RECTANGLE49853"/>
          <p:cNvSpPr/>
          <p:nvPr/>
        </p:nvSpPr>
        <p:spPr bwMode="auto">
          <a:xfrm>
            <a:off x="4900422" y="2501621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-12%</a:t>
            </a:r>
            <a:endParaRPr/>
          </a:p>
        </p:txBody>
      </p:sp>
      <p:sp>
        <p:nvSpPr>
          <p:cNvPr id="49856" name="RECTANGLE49856"/>
          <p:cNvSpPr/>
          <p:nvPr/>
        </p:nvSpPr>
        <p:spPr bwMode="auto">
          <a:xfrm>
            <a:off x="5784634" y="250162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9859" name="RECTANGLE49859"/>
          <p:cNvSpPr/>
          <p:nvPr/>
        </p:nvSpPr>
        <p:spPr bwMode="auto">
          <a:xfrm>
            <a:off x="6527991" y="25016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9862" name="RECTANGLE49862"/>
          <p:cNvSpPr/>
          <p:nvPr/>
        </p:nvSpPr>
        <p:spPr bwMode="auto">
          <a:xfrm>
            <a:off x="7175691" y="25016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9865" name="RECTANGLE49865"/>
          <p:cNvSpPr/>
          <p:nvPr/>
        </p:nvSpPr>
        <p:spPr bwMode="auto">
          <a:xfrm>
            <a:off x="7727734" y="250162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9868" name="RECTANGLE49868"/>
          <p:cNvSpPr/>
          <p:nvPr/>
        </p:nvSpPr>
        <p:spPr bwMode="auto">
          <a:xfrm>
            <a:off x="8426234" y="250162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9871" name="RECTANGLE49871"/>
          <p:cNvSpPr/>
          <p:nvPr/>
        </p:nvSpPr>
        <p:spPr bwMode="auto">
          <a:xfrm>
            <a:off x="8929688" y="250162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179</a:t>
            </a:r>
            <a:endParaRPr/>
          </a:p>
        </p:txBody>
      </p:sp>
      <p:sp>
        <p:nvSpPr>
          <p:cNvPr id="49874" name="RECTANGLE49874"/>
          <p:cNvSpPr/>
          <p:nvPr/>
        </p:nvSpPr>
        <p:spPr bwMode="auto">
          <a:xfrm>
            <a:off x="9450388" y="250162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204</a:t>
            </a:r>
            <a:endParaRPr/>
          </a:p>
        </p:txBody>
      </p:sp>
      <p:sp>
        <p:nvSpPr>
          <p:cNvPr id="49877" name="RECTANGLE49877"/>
          <p:cNvSpPr/>
          <p:nvPr/>
        </p:nvSpPr>
        <p:spPr bwMode="auto">
          <a:xfrm>
            <a:off x="10005822" y="2501621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-12%</a:t>
            </a:r>
            <a:endParaRPr/>
          </a:p>
        </p:txBody>
      </p:sp>
      <p:sp>
        <p:nvSpPr>
          <p:cNvPr id="49880" name="RECTANGLE49880"/>
          <p:cNvSpPr/>
          <p:nvPr/>
        </p:nvSpPr>
        <p:spPr bwMode="auto">
          <a:xfrm>
            <a:off x="1342517" y="2644585"/>
            <a:ext cx="141323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STOCKHOLM (SE)</a:t>
            </a:r>
            <a:endParaRPr/>
          </a:p>
        </p:txBody>
      </p:sp>
      <p:sp>
        <p:nvSpPr>
          <p:cNvPr id="49883" name="RECTANGLE49883"/>
          <p:cNvSpPr/>
          <p:nvPr/>
        </p:nvSpPr>
        <p:spPr bwMode="auto">
          <a:xfrm>
            <a:off x="3519488" y="264458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135</a:t>
            </a:r>
            <a:endParaRPr/>
          </a:p>
        </p:txBody>
      </p:sp>
      <p:sp>
        <p:nvSpPr>
          <p:cNvPr id="49886" name="RECTANGLE49886"/>
          <p:cNvSpPr/>
          <p:nvPr/>
        </p:nvSpPr>
        <p:spPr bwMode="auto">
          <a:xfrm>
            <a:off x="4457891" y="26445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889" name="RECTANGLE49889"/>
          <p:cNvSpPr/>
          <p:nvPr/>
        </p:nvSpPr>
        <p:spPr bwMode="auto">
          <a:xfrm>
            <a:off x="4884331" y="264458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892" name="RECTANGLE49892"/>
          <p:cNvSpPr/>
          <p:nvPr/>
        </p:nvSpPr>
        <p:spPr bwMode="auto">
          <a:xfrm>
            <a:off x="5784634" y="264458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9895" name="RECTANGLE49895"/>
          <p:cNvSpPr/>
          <p:nvPr/>
        </p:nvSpPr>
        <p:spPr bwMode="auto">
          <a:xfrm>
            <a:off x="6527991" y="26445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9898" name="RECTANGLE49898"/>
          <p:cNvSpPr/>
          <p:nvPr/>
        </p:nvSpPr>
        <p:spPr bwMode="auto">
          <a:xfrm>
            <a:off x="7175691" y="26445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901" name="RECTANGLE49901"/>
          <p:cNvSpPr/>
          <p:nvPr/>
        </p:nvSpPr>
        <p:spPr bwMode="auto">
          <a:xfrm>
            <a:off x="7614831" y="264458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904" name="RECTANGLE49904"/>
          <p:cNvSpPr/>
          <p:nvPr/>
        </p:nvSpPr>
        <p:spPr bwMode="auto">
          <a:xfrm>
            <a:off x="8426234" y="264458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9907" name="RECTANGLE49907"/>
          <p:cNvSpPr/>
          <p:nvPr/>
        </p:nvSpPr>
        <p:spPr bwMode="auto">
          <a:xfrm>
            <a:off x="8929688" y="264458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135</a:t>
            </a:r>
            <a:endParaRPr/>
          </a:p>
        </p:txBody>
      </p:sp>
      <p:sp>
        <p:nvSpPr>
          <p:cNvPr id="49910" name="RECTANGLE49910"/>
          <p:cNvSpPr/>
          <p:nvPr/>
        </p:nvSpPr>
        <p:spPr bwMode="auto">
          <a:xfrm>
            <a:off x="9563291" y="26445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913" name="RECTANGLE49913"/>
          <p:cNvSpPr/>
          <p:nvPr/>
        </p:nvSpPr>
        <p:spPr bwMode="auto">
          <a:xfrm>
            <a:off x="9989731" y="264458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916" name="RECTANGLE49916"/>
          <p:cNvSpPr/>
          <p:nvPr/>
        </p:nvSpPr>
        <p:spPr bwMode="auto">
          <a:xfrm>
            <a:off x="1342517" y="2787548"/>
            <a:ext cx="148363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COPENHAGEN (DK) / PARIS (FR)</a:t>
            </a:r>
            <a:endParaRPr/>
          </a:p>
        </p:txBody>
      </p:sp>
      <p:sp>
        <p:nvSpPr>
          <p:cNvPr id="49919" name="RECTANGLE49919"/>
          <p:cNvSpPr/>
          <p:nvPr/>
        </p:nvSpPr>
        <p:spPr bwMode="auto">
          <a:xfrm>
            <a:off x="3519488" y="278754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134</a:t>
            </a:r>
            <a:endParaRPr/>
          </a:p>
        </p:txBody>
      </p:sp>
      <p:sp>
        <p:nvSpPr>
          <p:cNvPr id="49922" name="RECTANGLE49922"/>
          <p:cNvSpPr/>
          <p:nvPr/>
        </p:nvSpPr>
        <p:spPr bwMode="auto">
          <a:xfrm>
            <a:off x="4457891" y="278754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925" name="RECTANGLE49925"/>
          <p:cNvSpPr/>
          <p:nvPr/>
        </p:nvSpPr>
        <p:spPr bwMode="auto">
          <a:xfrm>
            <a:off x="4884331" y="278754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928" name="RECTANGLE49928"/>
          <p:cNvSpPr/>
          <p:nvPr/>
        </p:nvSpPr>
        <p:spPr bwMode="auto">
          <a:xfrm>
            <a:off x="5784634" y="278754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9931" name="RECTANGLE49931"/>
          <p:cNvSpPr/>
          <p:nvPr/>
        </p:nvSpPr>
        <p:spPr bwMode="auto">
          <a:xfrm>
            <a:off x="6527991" y="278754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9934" name="RECTANGLE49934"/>
          <p:cNvSpPr/>
          <p:nvPr/>
        </p:nvSpPr>
        <p:spPr bwMode="auto">
          <a:xfrm>
            <a:off x="7175691" y="278754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937" name="RECTANGLE49937"/>
          <p:cNvSpPr/>
          <p:nvPr/>
        </p:nvSpPr>
        <p:spPr bwMode="auto">
          <a:xfrm>
            <a:off x="7614831" y="278754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940" name="RECTANGLE49940"/>
          <p:cNvSpPr/>
          <p:nvPr/>
        </p:nvSpPr>
        <p:spPr bwMode="auto">
          <a:xfrm>
            <a:off x="8426234" y="278754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9943" name="RECTANGLE49943"/>
          <p:cNvSpPr/>
          <p:nvPr/>
        </p:nvSpPr>
        <p:spPr bwMode="auto">
          <a:xfrm>
            <a:off x="8986139" y="278754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67</a:t>
            </a:r>
            <a:endParaRPr/>
          </a:p>
        </p:txBody>
      </p:sp>
      <p:sp>
        <p:nvSpPr>
          <p:cNvPr id="49946" name="RECTANGLE49946"/>
          <p:cNvSpPr/>
          <p:nvPr/>
        </p:nvSpPr>
        <p:spPr bwMode="auto">
          <a:xfrm>
            <a:off x="9563291" y="278754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949" name="RECTANGLE49949"/>
          <p:cNvSpPr/>
          <p:nvPr/>
        </p:nvSpPr>
        <p:spPr bwMode="auto">
          <a:xfrm>
            <a:off x="9989731" y="278754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952" name="RECTANGLE49952"/>
          <p:cNvSpPr/>
          <p:nvPr/>
        </p:nvSpPr>
        <p:spPr bwMode="auto">
          <a:xfrm>
            <a:off x="1342517" y="2930512"/>
            <a:ext cx="139002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LA VALETTE (MT) / PARIS (FR)</a:t>
            </a:r>
            <a:endParaRPr/>
          </a:p>
        </p:txBody>
      </p:sp>
      <p:sp>
        <p:nvSpPr>
          <p:cNvPr id="49955" name="RECTANGLE49955"/>
          <p:cNvSpPr/>
          <p:nvPr/>
        </p:nvSpPr>
        <p:spPr bwMode="auto">
          <a:xfrm>
            <a:off x="3519488" y="2930512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123</a:t>
            </a:r>
            <a:endParaRPr/>
          </a:p>
        </p:txBody>
      </p:sp>
      <p:sp>
        <p:nvSpPr>
          <p:cNvPr id="49958" name="RECTANGLE49958"/>
          <p:cNvSpPr/>
          <p:nvPr/>
        </p:nvSpPr>
        <p:spPr bwMode="auto">
          <a:xfrm>
            <a:off x="4457891" y="293051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961" name="RECTANGLE49961"/>
          <p:cNvSpPr/>
          <p:nvPr/>
        </p:nvSpPr>
        <p:spPr bwMode="auto">
          <a:xfrm>
            <a:off x="4884331" y="2930512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964" name="RECTANGLE49964"/>
          <p:cNvSpPr/>
          <p:nvPr/>
        </p:nvSpPr>
        <p:spPr bwMode="auto">
          <a:xfrm>
            <a:off x="5784634" y="293051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9967" name="RECTANGLE49967"/>
          <p:cNvSpPr/>
          <p:nvPr/>
        </p:nvSpPr>
        <p:spPr bwMode="auto">
          <a:xfrm>
            <a:off x="6527991" y="293051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9970" name="RECTANGLE49970"/>
          <p:cNvSpPr/>
          <p:nvPr/>
        </p:nvSpPr>
        <p:spPr bwMode="auto">
          <a:xfrm>
            <a:off x="7175691" y="293051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973" name="RECTANGLE49973"/>
          <p:cNvSpPr/>
          <p:nvPr/>
        </p:nvSpPr>
        <p:spPr bwMode="auto">
          <a:xfrm>
            <a:off x="7614831" y="2930512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976" name="RECTANGLE49976"/>
          <p:cNvSpPr/>
          <p:nvPr/>
        </p:nvSpPr>
        <p:spPr bwMode="auto">
          <a:xfrm>
            <a:off x="8426234" y="293051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9979" name="RECTANGLE49979"/>
          <p:cNvSpPr/>
          <p:nvPr/>
        </p:nvSpPr>
        <p:spPr bwMode="auto">
          <a:xfrm>
            <a:off x="8929688" y="2930512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123</a:t>
            </a:r>
            <a:endParaRPr/>
          </a:p>
        </p:txBody>
      </p:sp>
      <p:sp>
        <p:nvSpPr>
          <p:cNvPr id="49982" name="RECTANGLE49982"/>
          <p:cNvSpPr/>
          <p:nvPr/>
        </p:nvSpPr>
        <p:spPr bwMode="auto">
          <a:xfrm>
            <a:off x="9563291" y="293051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9985" name="RECTANGLE49985"/>
          <p:cNvSpPr/>
          <p:nvPr/>
        </p:nvSpPr>
        <p:spPr bwMode="auto">
          <a:xfrm>
            <a:off x="9989731" y="2930512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9988" name="RECTANGLE49988"/>
          <p:cNvSpPr/>
          <p:nvPr/>
        </p:nvSpPr>
        <p:spPr bwMode="auto">
          <a:xfrm>
            <a:off x="1342517" y="3073476"/>
            <a:ext cx="139145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BARCELONA (ES) / PARIS (FR)</a:t>
            </a:r>
            <a:endParaRPr/>
          </a:p>
        </p:txBody>
      </p:sp>
      <p:sp>
        <p:nvSpPr>
          <p:cNvPr id="49991" name="RECTANGLE49991"/>
          <p:cNvSpPr/>
          <p:nvPr/>
        </p:nvSpPr>
        <p:spPr bwMode="auto">
          <a:xfrm>
            <a:off x="3575939" y="307347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96</a:t>
            </a:r>
            <a:endParaRPr/>
          </a:p>
        </p:txBody>
      </p:sp>
      <p:sp>
        <p:nvSpPr>
          <p:cNvPr id="49994" name="RECTANGLE49994"/>
          <p:cNvSpPr/>
          <p:nvPr/>
        </p:nvSpPr>
        <p:spPr bwMode="auto">
          <a:xfrm>
            <a:off x="4344988" y="307347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220</a:t>
            </a:r>
            <a:endParaRPr/>
          </a:p>
        </p:txBody>
      </p:sp>
      <p:sp>
        <p:nvSpPr>
          <p:cNvPr id="49997" name="RECTANGLE49997"/>
          <p:cNvSpPr/>
          <p:nvPr/>
        </p:nvSpPr>
        <p:spPr bwMode="auto">
          <a:xfrm>
            <a:off x="4900422" y="3073476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-56%</a:t>
            </a:r>
            <a:endParaRPr/>
          </a:p>
        </p:txBody>
      </p:sp>
      <p:sp>
        <p:nvSpPr>
          <p:cNvPr id="50000" name="RECTANGLE50000"/>
          <p:cNvSpPr/>
          <p:nvPr/>
        </p:nvSpPr>
        <p:spPr bwMode="auto">
          <a:xfrm>
            <a:off x="5784634" y="307347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0003" name="RECTANGLE50003"/>
          <p:cNvSpPr/>
          <p:nvPr/>
        </p:nvSpPr>
        <p:spPr bwMode="auto">
          <a:xfrm>
            <a:off x="6527991" y="307347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0006" name="RECTANGLE50006"/>
          <p:cNvSpPr/>
          <p:nvPr/>
        </p:nvSpPr>
        <p:spPr bwMode="auto">
          <a:xfrm>
            <a:off x="7175691" y="307347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0009" name="RECTANGLE50009"/>
          <p:cNvSpPr/>
          <p:nvPr/>
        </p:nvSpPr>
        <p:spPr bwMode="auto">
          <a:xfrm>
            <a:off x="7727734" y="307347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012" name="RECTANGLE50012"/>
          <p:cNvSpPr/>
          <p:nvPr/>
        </p:nvSpPr>
        <p:spPr bwMode="auto">
          <a:xfrm>
            <a:off x="8426234" y="307347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0015" name="RECTANGLE50015"/>
          <p:cNvSpPr/>
          <p:nvPr/>
        </p:nvSpPr>
        <p:spPr bwMode="auto">
          <a:xfrm>
            <a:off x="8986139" y="307347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96</a:t>
            </a:r>
            <a:endParaRPr/>
          </a:p>
        </p:txBody>
      </p:sp>
      <p:sp>
        <p:nvSpPr>
          <p:cNvPr id="50018" name="RECTANGLE50018"/>
          <p:cNvSpPr/>
          <p:nvPr/>
        </p:nvSpPr>
        <p:spPr bwMode="auto">
          <a:xfrm>
            <a:off x="9450388" y="307347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220</a:t>
            </a:r>
            <a:endParaRPr/>
          </a:p>
        </p:txBody>
      </p:sp>
      <p:sp>
        <p:nvSpPr>
          <p:cNvPr id="50021" name="RECTANGLE50021"/>
          <p:cNvSpPr/>
          <p:nvPr/>
        </p:nvSpPr>
        <p:spPr bwMode="auto">
          <a:xfrm>
            <a:off x="10005822" y="3073476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-56%</a:t>
            </a:r>
            <a:endParaRPr/>
          </a:p>
        </p:txBody>
      </p:sp>
      <p:sp>
        <p:nvSpPr>
          <p:cNvPr id="50024" name="RECTANGLE50024"/>
          <p:cNvSpPr/>
          <p:nvPr/>
        </p:nvSpPr>
        <p:spPr bwMode="auto">
          <a:xfrm>
            <a:off x="1342517" y="3216440"/>
            <a:ext cx="111328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PARIS (FR)</a:t>
            </a:r>
            <a:endParaRPr/>
          </a:p>
        </p:txBody>
      </p:sp>
      <p:sp>
        <p:nvSpPr>
          <p:cNvPr id="50027" name="RECTANGLE50027"/>
          <p:cNvSpPr/>
          <p:nvPr/>
        </p:nvSpPr>
        <p:spPr bwMode="auto">
          <a:xfrm>
            <a:off x="3575939" y="3216440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</a:t>
            </a:r>
            <a:endParaRPr/>
          </a:p>
        </p:txBody>
      </p:sp>
      <p:sp>
        <p:nvSpPr>
          <p:cNvPr id="50030" name="RECTANGLE50030"/>
          <p:cNvSpPr/>
          <p:nvPr/>
        </p:nvSpPr>
        <p:spPr bwMode="auto">
          <a:xfrm>
            <a:off x="4457891" y="32164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50033" name="RECTANGLE50033"/>
          <p:cNvSpPr/>
          <p:nvPr/>
        </p:nvSpPr>
        <p:spPr bwMode="auto">
          <a:xfrm>
            <a:off x="4884331" y="3216440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680%</a:t>
            </a:r>
            <a:endParaRPr/>
          </a:p>
        </p:txBody>
      </p:sp>
      <p:sp>
        <p:nvSpPr>
          <p:cNvPr id="50036" name="RECTANGLE50036"/>
          <p:cNvSpPr/>
          <p:nvPr/>
        </p:nvSpPr>
        <p:spPr bwMode="auto">
          <a:xfrm>
            <a:off x="5784634" y="321644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039" name="RECTANGLE50039"/>
          <p:cNvSpPr/>
          <p:nvPr/>
        </p:nvSpPr>
        <p:spPr bwMode="auto">
          <a:xfrm>
            <a:off x="6527991" y="32164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0042" name="RECTANGLE50042"/>
          <p:cNvSpPr/>
          <p:nvPr/>
        </p:nvSpPr>
        <p:spPr bwMode="auto">
          <a:xfrm>
            <a:off x="7175691" y="32164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045" name="RECTANGLE50045"/>
          <p:cNvSpPr/>
          <p:nvPr/>
        </p:nvSpPr>
        <p:spPr bwMode="auto">
          <a:xfrm>
            <a:off x="7614831" y="3216440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0048" name="RECTANGLE50048"/>
          <p:cNvSpPr/>
          <p:nvPr/>
        </p:nvSpPr>
        <p:spPr bwMode="auto">
          <a:xfrm>
            <a:off x="8426234" y="321644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0051" name="RECTANGLE50051"/>
          <p:cNvSpPr/>
          <p:nvPr/>
        </p:nvSpPr>
        <p:spPr bwMode="auto">
          <a:xfrm>
            <a:off x="8986139" y="3216440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</a:t>
            </a:r>
            <a:endParaRPr/>
          </a:p>
        </p:txBody>
      </p:sp>
      <p:sp>
        <p:nvSpPr>
          <p:cNvPr id="50054" name="RECTANGLE50054"/>
          <p:cNvSpPr/>
          <p:nvPr/>
        </p:nvSpPr>
        <p:spPr bwMode="auto">
          <a:xfrm>
            <a:off x="9563291" y="32164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057" name="RECTANGLE50057"/>
          <p:cNvSpPr/>
          <p:nvPr/>
        </p:nvSpPr>
        <p:spPr bwMode="auto">
          <a:xfrm>
            <a:off x="9989731" y="3216440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0060" name="RECTANGLE50060"/>
          <p:cNvSpPr/>
          <p:nvPr/>
        </p:nvSpPr>
        <p:spPr bwMode="auto">
          <a:xfrm>
            <a:off x="1342517" y="3359404"/>
            <a:ext cx="121978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AGADIR (MA) / PARIS (FR)</a:t>
            </a:r>
            <a:endParaRPr/>
          </a:p>
        </p:txBody>
      </p:sp>
      <p:sp>
        <p:nvSpPr>
          <p:cNvPr id="50063" name="RECTANGLE50063"/>
          <p:cNvSpPr/>
          <p:nvPr/>
        </p:nvSpPr>
        <p:spPr bwMode="auto">
          <a:xfrm>
            <a:off x="3632391" y="335940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066" name="RECTANGLE50066"/>
          <p:cNvSpPr/>
          <p:nvPr/>
        </p:nvSpPr>
        <p:spPr bwMode="auto">
          <a:xfrm>
            <a:off x="4344988" y="3359404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660</a:t>
            </a:r>
            <a:endParaRPr/>
          </a:p>
        </p:txBody>
      </p:sp>
      <p:sp>
        <p:nvSpPr>
          <p:cNvPr id="50069" name="RECTANGLE50069"/>
          <p:cNvSpPr/>
          <p:nvPr/>
        </p:nvSpPr>
        <p:spPr bwMode="auto">
          <a:xfrm>
            <a:off x="4843971" y="3359404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072" name="RECTANGLE50072"/>
          <p:cNvSpPr/>
          <p:nvPr/>
        </p:nvSpPr>
        <p:spPr bwMode="auto">
          <a:xfrm>
            <a:off x="5784634" y="335940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075" name="RECTANGLE50075"/>
          <p:cNvSpPr/>
          <p:nvPr/>
        </p:nvSpPr>
        <p:spPr bwMode="auto">
          <a:xfrm>
            <a:off x="6527991" y="335940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078" name="RECTANGLE50078"/>
          <p:cNvSpPr/>
          <p:nvPr/>
        </p:nvSpPr>
        <p:spPr bwMode="auto">
          <a:xfrm>
            <a:off x="7175691" y="335940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50081" name="RECTANGLE50081"/>
          <p:cNvSpPr/>
          <p:nvPr/>
        </p:nvSpPr>
        <p:spPr bwMode="auto">
          <a:xfrm>
            <a:off x="7574470" y="3359404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084" name="RECTANGLE50084"/>
          <p:cNvSpPr/>
          <p:nvPr/>
        </p:nvSpPr>
        <p:spPr bwMode="auto">
          <a:xfrm>
            <a:off x="8426234" y="335940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087" name="RECTANGLE50087"/>
          <p:cNvSpPr/>
          <p:nvPr/>
        </p:nvSpPr>
        <p:spPr bwMode="auto">
          <a:xfrm>
            <a:off x="9042591" y="335940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090" name="RECTANGLE50090"/>
          <p:cNvSpPr/>
          <p:nvPr/>
        </p:nvSpPr>
        <p:spPr bwMode="auto">
          <a:xfrm>
            <a:off x="9450388" y="3359404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220</a:t>
            </a:r>
            <a:endParaRPr/>
          </a:p>
        </p:txBody>
      </p:sp>
      <p:sp>
        <p:nvSpPr>
          <p:cNvPr id="50093" name="RECTANGLE50093"/>
          <p:cNvSpPr/>
          <p:nvPr/>
        </p:nvSpPr>
        <p:spPr bwMode="auto">
          <a:xfrm>
            <a:off x="9949370" y="3359404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096" name="RECTANGLE50096"/>
          <p:cNvSpPr/>
          <p:nvPr/>
        </p:nvSpPr>
        <p:spPr bwMode="auto">
          <a:xfrm>
            <a:off x="1342517" y="3502368"/>
            <a:ext cx="151164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CONSTANTINE (DZ) / PARIS (FR)</a:t>
            </a:r>
            <a:endParaRPr/>
          </a:p>
        </p:txBody>
      </p:sp>
      <p:sp>
        <p:nvSpPr>
          <p:cNvPr id="50099" name="RECTANGLE50099"/>
          <p:cNvSpPr/>
          <p:nvPr/>
        </p:nvSpPr>
        <p:spPr bwMode="auto">
          <a:xfrm>
            <a:off x="3632391" y="350236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102" name="RECTANGLE50102"/>
          <p:cNvSpPr/>
          <p:nvPr/>
        </p:nvSpPr>
        <p:spPr bwMode="auto">
          <a:xfrm>
            <a:off x="4344988" y="350236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440</a:t>
            </a:r>
            <a:endParaRPr/>
          </a:p>
        </p:txBody>
      </p:sp>
      <p:sp>
        <p:nvSpPr>
          <p:cNvPr id="50105" name="RECTANGLE50105"/>
          <p:cNvSpPr/>
          <p:nvPr/>
        </p:nvSpPr>
        <p:spPr bwMode="auto">
          <a:xfrm>
            <a:off x="4843971" y="3502368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108" name="RECTANGLE50108"/>
          <p:cNvSpPr/>
          <p:nvPr/>
        </p:nvSpPr>
        <p:spPr bwMode="auto">
          <a:xfrm>
            <a:off x="5784634" y="350236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111" name="RECTANGLE50111"/>
          <p:cNvSpPr/>
          <p:nvPr/>
        </p:nvSpPr>
        <p:spPr bwMode="auto">
          <a:xfrm>
            <a:off x="6527991" y="350236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114" name="RECTANGLE50114"/>
          <p:cNvSpPr/>
          <p:nvPr/>
        </p:nvSpPr>
        <p:spPr bwMode="auto">
          <a:xfrm>
            <a:off x="7175691" y="350236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0117" name="RECTANGLE50117"/>
          <p:cNvSpPr/>
          <p:nvPr/>
        </p:nvSpPr>
        <p:spPr bwMode="auto">
          <a:xfrm>
            <a:off x="7574470" y="3502368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120" name="RECTANGLE50120"/>
          <p:cNvSpPr/>
          <p:nvPr/>
        </p:nvSpPr>
        <p:spPr bwMode="auto">
          <a:xfrm>
            <a:off x="8426234" y="350236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123" name="RECTANGLE50123"/>
          <p:cNvSpPr/>
          <p:nvPr/>
        </p:nvSpPr>
        <p:spPr bwMode="auto">
          <a:xfrm>
            <a:off x="9042591" y="350236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126" name="RECTANGLE50126"/>
          <p:cNvSpPr/>
          <p:nvPr/>
        </p:nvSpPr>
        <p:spPr bwMode="auto">
          <a:xfrm>
            <a:off x="9450388" y="350236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440</a:t>
            </a:r>
            <a:endParaRPr/>
          </a:p>
        </p:txBody>
      </p:sp>
      <p:sp>
        <p:nvSpPr>
          <p:cNvPr id="50129" name="RECTANGLE50129"/>
          <p:cNvSpPr/>
          <p:nvPr/>
        </p:nvSpPr>
        <p:spPr bwMode="auto">
          <a:xfrm>
            <a:off x="9949370" y="3502368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132" name="RECTANGLE50132"/>
          <p:cNvSpPr/>
          <p:nvPr/>
        </p:nvSpPr>
        <p:spPr bwMode="auto">
          <a:xfrm>
            <a:off x="1342517" y="3645332"/>
            <a:ext cx="129819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ISTANBUL (TR) / PARIS (FR)</a:t>
            </a:r>
            <a:endParaRPr/>
          </a:p>
        </p:txBody>
      </p:sp>
      <p:sp>
        <p:nvSpPr>
          <p:cNvPr id="50135" name="RECTANGLE50135"/>
          <p:cNvSpPr/>
          <p:nvPr/>
        </p:nvSpPr>
        <p:spPr bwMode="auto">
          <a:xfrm>
            <a:off x="3632391" y="36453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138" name="RECTANGLE50138"/>
          <p:cNvSpPr/>
          <p:nvPr/>
        </p:nvSpPr>
        <p:spPr bwMode="auto">
          <a:xfrm>
            <a:off x="4457891" y="36453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141" name="RECTANGLE50141"/>
          <p:cNvSpPr/>
          <p:nvPr/>
        </p:nvSpPr>
        <p:spPr bwMode="auto">
          <a:xfrm>
            <a:off x="4997234" y="364533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144" name="RECTANGLE50144"/>
          <p:cNvSpPr/>
          <p:nvPr/>
        </p:nvSpPr>
        <p:spPr bwMode="auto">
          <a:xfrm>
            <a:off x="5784634" y="364533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147" name="RECTANGLE50147"/>
          <p:cNvSpPr/>
          <p:nvPr/>
        </p:nvSpPr>
        <p:spPr bwMode="auto">
          <a:xfrm>
            <a:off x="6527991" y="36453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150" name="RECTANGLE50150"/>
          <p:cNvSpPr/>
          <p:nvPr/>
        </p:nvSpPr>
        <p:spPr bwMode="auto">
          <a:xfrm>
            <a:off x="7175691" y="36453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153" name="RECTANGLE50153"/>
          <p:cNvSpPr/>
          <p:nvPr/>
        </p:nvSpPr>
        <p:spPr bwMode="auto">
          <a:xfrm>
            <a:off x="7727734" y="364533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156" name="RECTANGLE50156"/>
          <p:cNvSpPr/>
          <p:nvPr/>
        </p:nvSpPr>
        <p:spPr bwMode="auto">
          <a:xfrm>
            <a:off x="8426234" y="364533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159" name="RECTANGLE50159"/>
          <p:cNvSpPr/>
          <p:nvPr/>
        </p:nvSpPr>
        <p:spPr bwMode="auto">
          <a:xfrm>
            <a:off x="9042591" y="36453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162" name="RECTANGLE50162"/>
          <p:cNvSpPr/>
          <p:nvPr/>
        </p:nvSpPr>
        <p:spPr bwMode="auto">
          <a:xfrm>
            <a:off x="9563291" y="36453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165" name="RECTANGLE50165"/>
          <p:cNvSpPr/>
          <p:nvPr/>
        </p:nvSpPr>
        <p:spPr bwMode="auto">
          <a:xfrm>
            <a:off x="10102634" y="364533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168" name="RECTANGLE50168"/>
          <p:cNvSpPr/>
          <p:nvPr/>
        </p:nvSpPr>
        <p:spPr bwMode="auto">
          <a:xfrm>
            <a:off x="1342517" y="3788296"/>
            <a:ext cx="1179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LISBON (PT) / PARIS (FR)</a:t>
            </a:r>
            <a:endParaRPr/>
          </a:p>
        </p:txBody>
      </p:sp>
      <p:sp>
        <p:nvSpPr>
          <p:cNvPr id="50171" name="RECTANGLE50171"/>
          <p:cNvSpPr/>
          <p:nvPr/>
        </p:nvSpPr>
        <p:spPr bwMode="auto">
          <a:xfrm>
            <a:off x="3632391" y="378829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174" name="RECTANGLE50174"/>
          <p:cNvSpPr/>
          <p:nvPr/>
        </p:nvSpPr>
        <p:spPr bwMode="auto">
          <a:xfrm>
            <a:off x="4344988" y="378829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206</a:t>
            </a:r>
            <a:endParaRPr/>
          </a:p>
        </p:txBody>
      </p:sp>
      <p:sp>
        <p:nvSpPr>
          <p:cNvPr id="50177" name="RECTANGLE50177"/>
          <p:cNvSpPr/>
          <p:nvPr/>
        </p:nvSpPr>
        <p:spPr bwMode="auto">
          <a:xfrm>
            <a:off x="4843971" y="378829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180" name="RECTANGLE50180"/>
          <p:cNvSpPr/>
          <p:nvPr/>
        </p:nvSpPr>
        <p:spPr bwMode="auto">
          <a:xfrm>
            <a:off x="5784634" y="378829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183" name="RECTANGLE50183"/>
          <p:cNvSpPr/>
          <p:nvPr/>
        </p:nvSpPr>
        <p:spPr bwMode="auto">
          <a:xfrm>
            <a:off x="6527991" y="378829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186" name="RECTANGLE50186"/>
          <p:cNvSpPr/>
          <p:nvPr/>
        </p:nvSpPr>
        <p:spPr bwMode="auto">
          <a:xfrm>
            <a:off x="7175691" y="378829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50189" name="RECTANGLE50189"/>
          <p:cNvSpPr/>
          <p:nvPr/>
        </p:nvSpPr>
        <p:spPr bwMode="auto">
          <a:xfrm>
            <a:off x="7574470" y="378829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192" name="RECTANGLE50192"/>
          <p:cNvSpPr/>
          <p:nvPr/>
        </p:nvSpPr>
        <p:spPr bwMode="auto">
          <a:xfrm>
            <a:off x="8426234" y="378829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195" name="RECTANGLE50195"/>
          <p:cNvSpPr/>
          <p:nvPr/>
        </p:nvSpPr>
        <p:spPr bwMode="auto">
          <a:xfrm>
            <a:off x="9042591" y="378829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198" name="RECTANGLE50198"/>
          <p:cNvSpPr/>
          <p:nvPr/>
        </p:nvSpPr>
        <p:spPr bwMode="auto">
          <a:xfrm>
            <a:off x="9506839" y="378829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69</a:t>
            </a:r>
            <a:endParaRPr/>
          </a:p>
        </p:txBody>
      </p:sp>
      <p:sp>
        <p:nvSpPr>
          <p:cNvPr id="50201" name="RECTANGLE50201"/>
          <p:cNvSpPr/>
          <p:nvPr/>
        </p:nvSpPr>
        <p:spPr bwMode="auto">
          <a:xfrm>
            <a:off x="9949370" y="378829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204" name="RECTANGLE50204"/>
          <p:cNvSpPr/>
          <p:nvPr/>
        </p:nvSpPr>
        <p:spPr bwMode="auto">
          <a:xfrm>
            <a:off x="1342517" y="3931260"/>
            <a:ext cx="121854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MALAGA (ES) / PARIS (FR)</a:t>
            </a:r>
            <a:endParaRPr/>
          </a:p>
        </p:txBody>
      </p:sp>
      <p:sp>
        <p:nvSpPr>
          <p:cNvPr id="50207" name="RECTANGLE50207"/>
          <p:cNvSpPr/>
          <p:nvPr/>
        </p:nvSpPr>
        <p:spPr bwMode="auto">
          <a:xfrm>
            <a:off x="3632391" y="393126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210" name="RECTANGLE50210"/>
          <p:cNvSpPr/>
          <p:nvPr/>
        </p:nvSpPr>
        <p:spPr bwMode="auto">
          <a:xfrm>
            <a:off x="4344988" y="3931260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627</a:t>
            </a:r>
            <a:endParaRPr/>
          </a:p>
        </p:txBody>
      </p:sp>
      <p:sp>
        <p:nvSpPr>
          <p:cNvPr id="50213" name="RECTANGLE50213"/>
          <p:cNvSpPr/>
          <p:nvPr/>
        </p:nvSpPr>
        <p:spPr bwMode="auto">
          <a:xfrm>
            <a:off x="4843971" y="3931260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216" name="RECTANGLE50216"/>
          <p:cNvSpPr/>
          <p:nvPr/>
        </p:nvSpPr>
        <p:spPr bwMode="auto">
          <a:xfrm>
            <a:off x="5784634" y="393126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219" name="RECTANGLE50219"/>
          <p:cNvSpPr/>
          <p:nvPr/>
        </p:nvSpPr>
        <p:spPr bwMode="auto">
          <a:xfrm>
            <a:off x="6527991" y="393126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222" name="RECTANGLE50222"/>
          <p:cNvSpPr/>
          <p:nvPr/>
        </p:nvSpPr>
        <p:spPr bwMode="auto">
          <a:xfrm>
            <a:off x="7175691" y="393126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50225" name="RECTANGLE50225"/>
          <p:cNvSpPr/>
          <p:nvPr/>
        </p:nvSpPr>
        <p:spPr bwMode="auto">
          <a:xfrm>
            <a:off x="7574470" y="3931260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228" name="RECTANGLE50228"/>
          <p:cNvSpPr/>
          <p:nvPr/>
        </p:nvSpPr>
        <p:spPr bwMode="auto">
          <a:xfrm>
            <a:off x="8426234" y="393126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231" name="RECTANGLE50231"/>
          <p:cNvSpPr/>
          <p:nvPr/>
        </p:nvSpPr>
        <p:spPr bwMode="auto">
          <a:xfrm>
            <a:off x="9042591" y="393126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234" name="RECTANGLE50234"/>
          <p:cNvSpPr/>
          <p:nvPr/>
        </p:nvSpPr>
        <p:spPr bwMode="auto">
          <a:xfrm>
            <a:off x="9450388" y="3931260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209</a:t>
            </a:r>
            <a:endParaRPr/>
          </a:p>
        </p:txBody>
      </p:sp>
      <p:sp>
        <p:nvSpPr>
          <p:cNvPr id="50237" name="RECTANGLE50237"/>
          <p:cNvSpPr/>
          <p:nvPr/>
        </p:nvSpPr>
        <p:spPr bwMode="auto">
          <a:xfrm>
            <a:off x="9949370" y="3931260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240" name="RECTANGLE50240"/>
          <p:cNvSpPr/>
          <p:nvPr/>
        </p:nvSpPr>
        <p:spPr bwMode="auto">
          <a:xfrm>
            <a:off x="1342517" y="4074223"/>
            <a:ext cx="14282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MARRAKECH (MA) / PARIS (FR)</a:t>
            </a:r>
            <a:endParaRPr/>
          </a:p>
        </p:txBody>
      </p:sp>
      <p:sp>
        <p:nvSpPr>
          <p:cNvPr id="50243" name="RECTANGLE50243"/>
          <p:cNvSpPr/>
          <p:nvPr/>
        </p:nvSpPr>
        <p:spPr bwMode="auto">
          <a:xfrm>
            <a:off x="3632391" y="40742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246" name="RECTANGLE50246"/>
          <p:cNvSpPr/>
          <p:nvPr/>
        </p:nvSpPr>
        <p:spPr bwMode="auto">
          <a:xfrm>
            <a:off x="4257332" y="407422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2 138</a:t>
            </a:r>
            <a:endParaRPr/>
          </a:p>
        </p:txBody>
      </p:sp>
      <p:sp>
        <p:nvSpPr>
          <p:cNvPr id="50249" name="RECTANGLE50249"/>
          <p:cNvSpPr/>
          <p:nvPr/>
        </p:nvSpPr>
        <p:spPr bwMode="auto">
          <a:xfrm>
            <a:off x="4843971" y="407422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252" name="RECTANGLE50252"/>
          <p:cNvSpPr/>
          <p:nvPr/>
        </p:nvSpPr>
        <p:spPr bwMode="auto">
          <a:xfrm>
            <a:off x="5784634" y="407422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255" name="RECTANGLE50255"/>
          <p:cNvSpPr/>
          <p:nvPr/>
        </p:nvSpPr>
        <p:spPr bwMode="auto">
          <a:xfrm>
            <a:off x="6527991" y="40742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258" name="RECTANGLE50258"/>
          <p:cNvSpPr/>
          <p:nvPr/>
        </p:nvSpPr>
        <p:spPr bwMode="auto">
          <a:xfrm>
            <a:off x="7175691" y="40742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50261" name="RECTANGLE50261"/>
          <p:cNvSpPr/>
          <p:nvPr/>
        </p:nvSpPr>
        <p:spPr bwMode="auto">
          <a:xfrm>
            <a:off x="7574470" y="407422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264" name="RECTANGLE50264"/>
          <p:cNvSpPr/>
          <p:nvPr/>
        </p:nvSpPr>
        <p:spPr bwMode="auto">
          <a:xfrm>
            <a:off x="8426234" y="407422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267" name="RECTANGLE50267"/>
          <p:cNvSpPr/>
          <p:nvPr/>
        </p:nvSpPr>
        <p:spPr bwMode="auto">
          <a:xfrm>
            <a:off x="9042591" y="40742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270" name="RECTANGLE50270"/>
          <p:cNvSpPr/>
          <p:nvPr/>
        </p:nvSpPr>
        <p:spPr bwMode="auto">
          <a:xfrm>
            <a:off x="9450388" y="407422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428</a:t>
            </a:r>
            <a:endParaRPr/>
          </a:p>
        </p:txBody>
      </p:sp>
      <p:sp>
        <p:nvSpPr>
          <p:cNvPr id="50273" name="RECTANGLE50273"/>
          <p:cNvSpPr/>
          <p:nvPr/>
        </p:nvSpPr>
        <p:spPr bwMode="auto">
          <a:xfrm>
            <a:off x="9949370" y="407422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276" name="RECTANGLE50276"/>
          <p:cNvSpPr/>
          <p:nvPr/>
        </p:nvSpPr>
        <p:spPr bwMode="auto">
          <a:xfrm>
            <a:off x="1342517" y="4217188"/>
            <a:ext cx="108118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ROME (IT)</a:t>
            </a:r>
            <a:endParaRPr/>
          </a:p>
        </p:txBody>
      </p:sp>
      <p:sp>
        <p:nvSpPr>
          <p:cNvPr id="50279" name="RECTANGLE50279"/>
          <p:cNvSpPr/>
          <p:nvPr/>
        </p:nvSpPr>
        <p:spPr bwMode="auto">
          <a:xfrm>
            <a:off x="3632391" y="421718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282" name="RECTANGLE50282"/>
          <p:cNvSpPr/>
          <p:nvPr/>
        </p:nvSpPr>
        <p:spPr bwMode="auto">
          <a:xfrm>
            <a:off x="4344988" y="421718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818</a:t>
            </a:r>
            <a:endParaRPr/>
          </a:p>
        </p:txBody>
      </p:sp>
      <p:sp>
        <p:nvSpPr>
          <p:cNvPr id="50285" name="RECTANGLE50285"/>
          <p:cNvSpPr/>
          <p:nvPr/>
        </p:nvSpPr>
        <p:spPr bwMode="auto">
          <a:xfrm>
            <a:off x="4843971" y="4217188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288" name="RECTANGLE50288"/>
          <p:cNvSpPr/>
          <p:nvPr/>
        </p:nvSpPr>
        <p:spPr bwMode="auto">
          <a:xfrm>
            <a:off x="5784634" y="421718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291" name="RECTANGLE50291"/>
          <p:cNvSpPr/>
          <p:nvPr/>
        </p:nvSpPr>
        <p:spPr bwMode="auto">
          <a:xfrm>
            <a:off x="6527991" y="421718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294" name="RECTANGLE50294"/>
          <p:cNvSpPr/>
          <p:nvPr/>
        </p:nvSpPr>
        <p:spPr bwMode="auto">
          <a:xfrm>
            <a:off x="7175691" y="421718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50297" name="RECTANGLE50297"/>
          <p:cNvSpPr/>
          <p:nvPr/>
        </p:nvSpPr>
        <p:spPr bwMode="auto">
          <a:xfrm>
            <a:off x="7574470" y="4217188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300" name="RECTANGLE50300"/>
          <p:cNvSpPr/>
          <p:nvPr/>
        </p:nvSpPr>
        <p:spPr bwMode="auto">
          <a:xfrm>
            <a:off x="8426234" y="421718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303" name="RECTANGLE50303"/>
          <p:cNvSpPr/>
          <p:nvPr/>
        </p:nvSpPr>
        <p:spPr bwMode="auto">
          <a:xfrm>
            <a:off x="9042591" y="421718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306" name="RECTANGLE50306"/>
          <p:cNvSpPr/>
          <p:nvPr/>
        </p:nvSpPr>
        <p:spPr bwMode="auto">
          <a:xfrm>
            <a:off x="9450388" y="421718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273</a:t>
            </a:r>
            <a:endParaRPr/>
          </a:p>
        </p:txBody>
      </p:sp>
      <p:sp>
        <p:nvSpPr>
          <p:cNvPr id="50309" name="RECTANGLE50309"/>
          <p:cNvSpPr/>
          <p:nvPr/>
        </p:nvSpPr>
        <p:spPr bwMode="auto">
          <a:xfrm>
            <a:off x="9949370" y="4217188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312" name="RECTANGLE50312"/>
          <p:cNvSpPr/>
          <p:nvPr/>
        </p:nvSpPr>
        <p:spPr bwMode="auto">
          <a:xfrm>
            <a:off x="1342517" y="4360151"/>
            <a:ext cx="113186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TUNIS (TN)</a:t>
            </a:r>
            <a:endParaRPr/>
          </a:p>
        </p:txBody>
      </p:sp>
      <p:sp>
        <p:nvSpPr>
          <p:cNvPr id="50315" name="RECTANGLE50315"/>
          <p:cNvSpPr/>
          <p:nvPr/>
        </p:nvSpPr>
        <p:spPr bwMode="auto">
          <a:xfrm>
            <a:off x="3632391" y="43601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318" name="RECTANGLE50318"/>
          <p:cNvSpPr/>
          <p:nvPr/>
        </p:nvSpPr>
        <p:spPr bwMode="auto">
          <a:xfrm>
            <a:off x="4344988" y="436015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272</a:t>
            </a:r>
            <a:endParaRPr/>
          </a:p>
        </p:txBody>
      </p:sp>
      <p:sp>
        <p:nvSpPr>
          <p:cNvPr id="50321" name="RECTANGLE50321"/>
          <p:cNvSpPr/>
          <p:nvPr/>
        </p:nvSpPr>
        <p:spPr bwMode="auto">
          <a:xfrm>
            <a:off x="4843971" y="4360151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324" name="RECTANGLE50324"/>
          <p:cNvSpPr/>
          <p:nvPr/>
        </p:nvSpPr>
        <p:spPr bwMode="auto">
          <a:xfrm>
            <a:off x="5784634" y="436015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327" name="RECTANGLE50327"/>
          <p:cNvSpPr/>
          <p:nvPr/>
        </p:nvSpPr>
        <p:spPr bwMode="auto">
          <a:xfrm>
            <a:off x="6527991" y="43601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330" name="RECTANGLE50330"/>
          <p:cNvSpPr/>
          <p:nvPr/>
        </p:nvSpPr>
        <p:spPr bwMode="auto">
          <a:xfrm>
            <a:off x="7175691" y="43601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0333" name="RECTANGLE50333"/>
          <p:cNvSpPr/>
          <p:nvPr/>
        </p:nvSpPr>
        <p:spPr bwMode="auto">
          <a:xfrm>
            <a:off x="7574470" y="4360151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336" name="RECTANGLE50336"/>
          <p:cNvSpPr/>
          <p:nvPr/>
        </p:nvSpPr>
        <p:spPr bwMode="auto">
          <a:xfrm>
            <a:off x="8426234" y="436015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339" name="RECTANGLE50339"/>
          <p:cNvSpPr/>
          <p:nvPr/>
        </p:nvSpPr>
        <p:spPr bwMode="auto">
          <a:xfrm>
            <a:off x="9042591" y="43601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342" name="RECTANGLE50342"/>
          <p:cNvSpPr/>
          <p:nvPr/>
        </p:nvSpPr>
        <p:spPr bwMode="auto">
          <a:xfrm>
            <a:off x="9450388" y="436015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272</a:t>
            </a:r>
            <a:endParaRPr/>
          </a:p>
        </p:txBody>
      </p:sp>
      <p:sp>
        <p:nvSpPr>
          <p:cNvPr id="50345" name="RECTANGLE50345"/>
          <p:cNvSpPr/>
          <p:nvPr/>
        </p:nvSpPr>
        <p:spPr bwMode="auto">
          <a:xfrm>
            <a:off x="9949370" y="4360151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348" name="RECTANGLE50348"/>
          <p:cNvSpPr/>
          <p:nvPr/>
        </p:nvSpPr>
        <p:spPr bwMode="auto">
          <a:xfrm>
            <a:off x="1263650" y="4472000"/>
            <a:ext cx="1736725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349" name="RECTANGLE50349"/>
          <p:cNvSpPr/>
          <p:nvPr/>
        </p:nvSpPr>
        <p:spPr bwMode="auto">
          <a:xfrm>
            <a:off x="1983461" y="4518990"/>
            <a:ext cx="88623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TRANSAVIA</a:t>
            </a:r>
            <a:endParaRPr/>
          </a:p>
        </p:txBody>
      </p:sp>
      <p:sp>
        <p:nvSpPr>
          <p:cNvPr id="50352" name="RECTANGLE50352"/>
          <p:cNvSpPr/>
          <p:nvPr/>
        </p:nvSpPr>
        <p:spPr bwMode="auto">
          <a:xfrm>
            <a:off x="3000375" y="4472000"/>
            <a:ext cx="8255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353" name="RECTANGLE50353"/>
          <p:cNvSpPr/>
          <p:nvPr/>
        </p:nvSpPr>
        <p:spPr bwMode="auto">
          <a:xfrm>
            <a:off x="3399701" y="4518990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5 240</a:t>
            </a:r>
            <a:endParaRPr/>
          </a:p>
        </p:txBody>
      </p:sp>
      <p:sp>
        <p:nvSpPr>
          <p:cNvPr id="50356" name="RECTANGLE50356"/>
          <p:cNvSpPr/>
          <p:nvPr/>
        </p:nvSpPr>
        <p:spPr bwMode="auto">
          <a:xfrm>
            <a:off x="3825875" y="4472000"/>
            <a:ext cx="8255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357" name="RECTANGLE50357"/>
          <p:cNvSpPr/>
          <p:nvPr/>
        </p:nvSpPr>
        <p:spPr bwMode="auto">
          <a:xfrm>
            <a:off x="4225201" y="4518990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8 502</a:t>
            </a:r>
            <a:endParaRPr/>
          </a:p>
        </p:txBody>
      </p:sp>
      <p:sp>
        <p:nvSpPr>
          <p:cNvPr id="50360" name="RECTANGLE50360"/>
          <p:cNvSpPr/>
          <p:nvPr/>
        </p:nvSpPr>
        <p:spPr bwMode="auto">
          <a:xfrm>
            <a:off x="4651375" y="4472000"/>
            <a:ext cx="6350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361" name="RECTANGLE50361"/>
          <p:cNvSpPr/>
          <p:nvPr/>
        </p:nvSpPr>
        <p:spPr bwMode="auto">
          <a:xfrm>
            <a:off x="4861179" y="4518990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-38%</a:t>
            </a:r>
            <a:endParaRPr/>
          </a:p>
        </p:txBody>
      </p:sp>
      <p:sp>
        <p:nvSpPr>
          <p:cNvPr id="50364" name="RECTANGLE50364"/>
          <p:cNvSpPr/>
          <p:nvPr/>
        </p:nvSpPr>
        <p:spPr bwMode="auto">
          <a:xfrm>
            <a:off x="5286375" y="4472000"/>
            <a:ext cx="7874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365" name="RECTANGLE50365"/>
          <p:cNvSpPr/>
          <p:nvPr/>
        </p:nvSpPr>
        <p:spPr bwMode="auto">
          <a:xfrm>
            <a:off x="5691162" y="4518990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45%</a:t>
            </a:r>
            <a:endParaRPr/>
          </a:p>
        </p:txBody>
      </p:sp>
      <p:sp>
        <p:nvSpPr>
          <p:cNvPr id="50368" name="RECTANGLE50368"/>
          <p:cNvSpPr/>
          <p:nvPr/>
        </p:nvSpPr>
        <p:spPr bwMode="auto">
          <a:xfrm>
            <a:off x="6073775" y="4472000"/>
            <a:ext cx="647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369" name="RECTANGLE50369"/>
          <p:cNvSpPr/>
          <p:nvPr/>
        </p:nvSpPr>
        <p:spPr bwMode="auto">
          <a:xfrm>
            <a:off x="6451854" y="4518990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</a:t>
            </a:r>
            <a:endParaRPr/>
          </a:p>
        </p:txBody>
      </p:sp>
      <p:sp>
        <p:nvSpPr>
          <p:cNvPr id="50372" name="RECTANGLE50372"/>
          <p:cNvSpPr/>
          <p:nvPr/>
        </p:nvSpPr>
        <p:spPr bwMode="auto">
          <a:xfrm>
            <a:off x="6721475" y="4472000"/>
            <a:ext cx="647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373" name="RECTANGLE50373"/>
          <p:cNvSpPr/>
          <p:nvPr/>
        </p:nvSpPr>
        <p:spPr bwMode="auto">
          <a:xfrm>
            <a:off x="7099554" y="4518990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</a:t>
            </a:r>
            <a:endParaRPr/>
          </a:p>
        </p:txBody>
      </p:sp>
      <p:sp>
        <p:nvSpPr>
          <p:cNvPr id="50376" name="RECTANGLE50376"/>
          <p:cNvSpPr/>
          <p:nvPr/>
        </p:nvSpPr>
        <p:spPr bwMode="auto">
          <a:xfrm>
            <a:off x="7369175" y="4472000"/>
            <a:ext cx="647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377" name="RECTANGLE50377"/>
          <p:cNvSpPr/>
          <p:nvPr/>
        </p:nvSpPr>
        <p:spPr bwMode="auto">
          <a:xfrm>
            <a:off x="7591679" y="4518990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-15%</a:t>
            </a:r>
            <a:endParaRPr/>
          </a:p>
        </p:txBody>
      </p:sp>
      <p:sp>
        <p:nvSpPr>
          <p:cNvPr id="50380" name="RECTANGLE50380"/>
          <p:cNvSpPr/>
          <p:nvPr/>
        </p:nvSpPr>
        <p:spPr bwMode="auto">
          <a:xfrm>
            <a:off x="8016875" y="4472000"/>
            <a:ext cx="6985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381" name="RECTANGLE50381"/>
          <p:cNvSpPr/>
          <p:nvPr/>
        </p:nvSpPr>
        <p:spPr bwMode="auto">
          <a:xfrm>
            <a:off x="8332762" y="4518990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48%</a:t>
            </a:r>
            <a:endParaRPr/>
          </a:p>
        </p:txBody>
      </p:sp>
      <p:sp>
        <p:nvSpPr>
          <p:cNvPr id="50384" name="RECTANGLE50384"/>
          <p:cNvSpPr/>
          <p:nvPr/>
        </p:nvSpPr>
        <p:spPr bwMode="auto">
          <a:xfrm>
            <a:off x="8715375" y="4472000"/>
            <a:ext cx="520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385" name="RECTANGLE50385"/>
          <p:cNvSpPr/>
          <p:nvPr/>
        </p:nvSpPr>
        <p:spPr bwMode="auto">
          <a:xfrm>
            <a:off x="8903335" y="451899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154</a:t>
            </a:r>
            <a:endParaRPr/>
          </a:p>
        </p:txBody>
      </p:sp>
      <p:sp>
        <p:nvSpPr>
          <p:cNvPr id="50388" name="RECTANGLE50388"/>
          <p:cNvSpPr/>
          <p:nvPr/>
        </p:nvSpPr>
        <p:spPr bwMode="auto">
          <a:xfrm>
            <a:off x="9236075" y="4472000"/>
            <a:ext cx="520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389" name="RECTANGLE50389"/>
          <p:cNvSpPr/>
          <p:nvPr/>
        </p:nvSpPr>
        <p:spPr bwMode="auto">
          <a:xfrm>
            <a:off x="9424035" y="451899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213</a:t>
            </a:r>
            <a:endParaRPr/>
          </a:p>
        </p:txBody>
      </p:sp>
      <p:sp>
        <p:nvSpPr>
          <p:cNvPr id="50392" name="RECTANGLE50392"/>
          <p:cNvSpPr/>
          <p:nvPr/>
        </p:nvSpPr>
        <p:spPr bwMode="auto">
          <a:xfrm>
            <a:off x="9756775" y="4472000"/>
            <a:ext cx="6350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393" name="RECTANGLE50393"/>
          <p:cNvSpPr/>
          <p:nvPr/>
        </p:nvSpPr>
        <p:spPr bwMode="auto">
          <a:xfrm>
            <a:off x="9947529" y="4518990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-27%</a:t>
            </a:r>
            <a:endParaRPr/>
          </a:p>
        </p:txBody>
      </p:sp>
      <p:sp>
        <p:nvSpPr>
          <p:cNvPr id="50396" name="RECTANGLE50396"/>
          <p:cNvSpPr/>
          <p:nvPr/>
        </p:nvSpPr>
        <p:spPr bwMode="auto">
          <a:xfrm>
            <a:off x="326517" y="4668304"/>
            <a:ext cx="87796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VUELING AIRLINES</a:t>
            </a:r>
            <a:endParaRPr/>
          </a:p>
        </p:txBody>
      </p:sp>
      <p:sp>
        <p:nvSpPr>
          <p:cNvPr id="50399" name="RECTANGLE50399"/>
          <p:cNvSpPr/>
          <p:nvPr/>
        </p:nvSpPr>
        <p:spPr bwMode="auto">
          <a:xfrm>
            <a:off x="1342517" y="4677829"/>
            <a:ext cx="129090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ALICANTE (ES) / PARIS (FR)</a:t>
            </a:r>
            <a:endParaRPr/>
          </a:p>
        </p:txBody>
      </p:sp>
      <p:sp>
        <p:nvSpPr>
          <p:cNvPr id="50402" name="RECTANGLE50402"/>
          <p:cNvSpPr/>
          <p:nvPr/>
        </p:nvSpPr>
        <p:spPr bwMode="auto">
          <a:xfrm>
            <a:off x="3431832" y="4677829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3 777</a:t>
            </a:r>
            <a:endParaRPr/>
          </a:p>
        </p:txBody>
      </p:sp>
      <p:sp>
        <p:nvSpPr>
          <p:cNvPr id="50405" name="RECTANGLE50405"/>
          <p:cNvSpPr/>
          <p:nvPr/>
        </p:nvSpPr>
        <p:spPr bwMode="auto">
          <a:xfrm>
            <a:off x="4257332" y="4677829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1 210</a:t>
            </a:r>
            <a:endParaRPr/>
          </a:p>
        </p:txBody>
      </p:sp>
      <p:sp>
        <p:nvSpPr>
          <p:cNvPr id="50408" name="RECTANGLE50408"/>
          <p:cNvSpPr/>
          <p:nvPr/>
        </p:nvSpPr>
        <p:spPr bwMode="auto">
          <a:xfrm>
            <a:off x="4884331" y="467782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212%</a:t>
            </a:r>
            <a:endParaRPr/>
          </a:p>
        </p:txBody>
      </p:sp>
      <p:sp>
        <p:nvSpPr>
          <p:cNvPr id="50411" name="RECTANGLE50411"/>
          <p:cNvSpPr/>
          <p:nvPr/>
        </p:nvSpPr>
        <p:spPr bwMode="auto">
          <a:xfrm>
            <a:off x="5728183" y="4677829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33%</a:t>
            </a:r>
            <a:endParaRPr/>
          </a:p>
        </p:txBody>
      </p:sp>
      <p:sp>
        <p:nvSpPr>
          <p:cNvPr id="50414" name="RECTANGLE50414"/>
          <p:cNvSpPr/>
          <p:nvPr/>
        </p:nvSpPr>
        <p:spPr bwMode="auto">
          <a:xfrm>
            <a:off x="6471539" y="4677829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</a:t>
            </a:r>
            <a:endParaRPr/>
          </a:p>
        </p:txBody>
      </p:sp>
      <p:sp>
        <p:nvSpPr>
          <p:cNvPr id="50417" name="RECTANGLE50417"/>
          <p:cNvSpPr/>
          <p:nvPr/>
        </p:nvSpPr>
        <p:spPr bwMode="auto">
          <a:xfrm>
            <a:off x="7119239" y="4677829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50420" name="RECTANGLE50420"/>
          <p:cNvSpPr/>
          <p:nvPr/>
        </p:nvSpPr>
        <p:spPr bwMode="auto">
          <a:xfrm>
            <a:off x="7671283" y="4677829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58%</a:t>
            </a:r>
            <a:endParaRPr/>
          </a:p>
        </p:txBody>
      </p:sp>
      <p:sp>
        <p:nvSpPr>
          <p:cNvPr id="50423" name="RECTANGLE50423"/>
          <p:cNvSpPr/>
          <p:nvPr/>
        </p:nvSpPr>
        <p:spPr bwMode="auto">
          <a:xfrm>
            <a:off x="8369783" y="4677829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27%</a:t>
            </a:r>
            <a:endParaRPr/>
          </a:p>
        </p:txBody>
      </p:sp>
      <p:sp>
        <p:nvSpPr>
          <p:cNvPr id="50426" name="RECTANGLE50426"/>
          <p:cNvSpPr/>
          <p:nvPr/>
        </p:nvSpPr>
        <p:spPr bwMode="auto">
          <a:xfrm>
            <a:off x="8929688" y="467782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199</a:t>
            </a:r>
            <a:endParaRPr/>
          </a:p>
        </p:txBody>
      </p:sp>
      <p:sp>
        <p:nvSpPr>
          <p:cNvPr id="50429" name="RECTANGLE50429"/>
          <p:cNvSpPr/>
          <p:nvPr/>
        </p:nvSpPr>
        <p:spPr bwMode="auto">
          <a:xfrm>
            <a:off x="9450388" y="467782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101</a:t>
            </a:r>
            <a:endParaRPr/>
          </a:p>
        </p:txBody>
      </p:sp>
      <p:sp>
        <p:nvSpPr>
          <p:cNvPr id="50432" name="RECTANGLE50432"/>
          <p:cNvSpPr/>
          <p:nvPr/>
        </p:nvSpPr>
        <p:spPr bwMode="auto">
          <a:xfrm>
            <a:off x="10046183" y="4677829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97%</a:t>
            </a:r>
            <a:endParaRPr/>
          </a:p>
        </p:txBody>
      </p:sp>
      <p:sp>
        <p:nvSpPr>
          <p:cNvPr id="50435" name="RECTANGLE50435"/>
          <p:cNvSpPr/>
          <p:nvPr/>
        </p:nvSpPr>
        <p:spPr bwMode="auto">
          <a:xfrm>
            <a:off x="1342517" y="4820793"/>
            <a:ext cx="121774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SEVILLA (ES)</a:t>
            </a:r>
            <a:endParaRPr/>
          </a:p>
        </p:txBody>
      </p:sp>
      <p:sp>
        <p:nvSpPr>
          <p:cNvPr id="50438" name="RECTANGLE50438"/>
          <p:cNvSpPr/>
          <p:nvPr/>
        </p:nvSpPr>
        <p:spPr bwMode="auto">
          <a:xfrm>
            <a:off x="3519488" y="482079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158</a:t>
            </a:r>
            <a:endParaRPr/>
          </a:p>
        </p:txBody>
      </p:sp>
      <p:sp>
        <p:nvSpPr>
          <p:cNvPr id="50441" name="RECTANGLE50441"/>
          <p:cNvSpPr/>
          <p:nvPr/>
        </p:nvSpPr>
        <p:spPr bwMode="auto">
          <a:xfrm>
            <a:off x="4457891" y="48207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444" name="RECTANGLE50444"/>
          <p:cNvSpPr/>
          <p:nvPr/>
        </p:nvSpPr>
        <p:spPr bwMode="auto">
          <a:xfrm>
            <a:off x="4884331" y="482079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0447" name="RECTANGLE50447"/>
          <p:cNvSpPr/>
          <p:nvPr/>
        </p:nvSpPr>
        <p:spPr bwMode="auto">
          <a:xfrm>
            <a:off x="5784634" y="482079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0450" name="RECTANGLE50450"/>
          <p:cNvSpPr/>
          <p:nvPr/>
        </p:nvSpPr>
        <p:spPr bwMode="auto">
          <a:xfrm>
            <a:off x="6527991" y="48207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0453" name="RECTANGLE50453"/>
          <p:cNvSpPr/>
          <p:nvPr/>
        </p:nvSpPr>
        <p:spPr bwMode="auto">
          <a:xfrm>
            <a:off x="7175691" y="48207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456" name="RECTANGLE50456"/>
          <p:cNvSpPr/>
          <p:nvPr/>
        </p:nvSpPr>
        <p:spPr bwMode="auto">
          <a:xfrm>
            <a:off x="7614831" y="482079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0459" name="RECTANGLE50459"/>
          <p:cNvSpPr/>
          <p:nvPr/>
        </p:nvSpPr>
        <p:spPr bwMode="auto">
          <a:xfrm>
            <a:off x="8426234" y="482079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0462" name="RECTANGLE50462"/>
          <p:cNvSpPr/>
          <p:nvPr/>
        </p:nvSpPr>
        <p:spPr bwMode="auto">
          <a:xfrm>
            <a:off x="8929688" y="482079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158</a:t>
            </a:r>
            <a:endParaRPr/>
          </a:p>
        </p:txBody>
      </p:sp>
      <p:sp>
        <p:nvSpPr>
          <p:cNvPr id="50465" name="RECTANGLE50465"/>
          <p:cNvSpPr/>
          <p:nvPr/>
        </p:nvSpPr>
        <p:spPr bwMode="auto">
          <a:xfrm>
            <a:off x="9563291" y="48207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468" name="RECTANGLE50468"/>
          <p:cNvSpPr/>
          <p:nvPr/>
        </p:nvSpPr>
        <p:spPr bwMode="auto">
          <a:xfrm>
            <a:off x="9989731" y="482079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0471" name="RECTANGLE50471"/>
          <p:cNvSpPr/>
          <p:nvPr/>
        </p:nvSpPr>
        <p:spPr bwMode="auto">
          <a:xfrm>
            <a:off x="1342517" y="4963757"/>
            <a:ext cx="108118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ROME (IT)</a:t>
            </a:r>
            <a:endParaRPr/>
          </a:p>
        </p:txBody>
      </p:sp>
      <p:sp>
        <p:nvSpPr>
          <p:cNvPr id="50474" name="RECTANGLE50474"/>
          <p:cNvSpPr/>
          <p:nvPr/>
        </p:nvSpPr>
        <p:spPr bwMode="auto">
          <a:xfrm>
            <a:off x="3519488" y="496375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153</a:t>
            </a:r>
            <a:endParaRPr/>
          </a:p>
        </p:txBody>
      </p:sp>
      <p:sp>
        <p:nvSpPr>
          <p:cNvPr id="50477" name="RECTANGLE50477"/>
          <p:cNvSpPr/>
          <p:nvPr/>
        </p:nvSpPr>
        <p:spPr bwMode="auto">
          <a:xfrm>
            <a:off x="4344988" y="496375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805</a:t>
            </a:r>
            <a:endParaRPr/>
          </a:p>
        </p:txBody>
      </p:sp>
      <p:sp>
        <p:nvSpPr>
          <p:cNvPr id="50480" name="RECTANGLE50480"/>
          <p:cNvSpPr/>
          <p:nvPr/>
        </p:nvSpPr>
        <p:spPr bwMode="auto">
          <a:xfrm>
            <a:off x="4900422" y="4963757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-81%</a:t>
            </a:r>
            <a:endParaRPr/>
          </a:p>
        </p:txBody>
      </p:sp>
      <p:sp>
        <p:nvSpPr>
          <p:cNvPr id="50483" name="RECTANGLE50483"/>
          <p:cNvSpPr/>
          <p:nvPr/>
        </p:nvSpPr>
        <p:spPr bwMode="auto">
          <a:xfrm>
            <a:off x="5784634" y="496375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0486" name="RECTANGLE50486"/>
          <p:cNvSpPr/>
          <p:nvPr/>
        </p:nvSpPr>
        <p:spPr bwMode="auto">
          <a:xfrm>
            <a:off x="6527991" y="496375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0489" name="RECTANGLE50489"/>
          <p:cNvSpPr/>
          <p:nvPr/>
        </p:nvSpPr>
        <p:spPr bwMode="auto">
          <a:xfrm>
            <a:off x="7175691" y="496375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50492" name="RECTANGLE50492"/>
          <p:cNvSpPr/>
          <p:nvPr/>
        </p:nvSpPr>
        <p:spPr bwMode="auto">
          <a:xfrm>
            <a:off x="7630922" y="4963757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-60%</a:t>
            </a:r>
            <a:endParaRPr/>
          </a:p>
        </p:txBody>
      </p:sp>
      <p:sp>
        <p:nvSpPr>
          <p:cNvPr id="50495" name="RECTANGLE50495"/>
          <p:cNvSpPr/>
          <p:nvPr/>
        </p:nvSpPr>
        <p:spPr bwMode="auto">
          <a:xfrm>
            <a:off x="8426234" y="496375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0498" name="RECTANGLE50498"/>
          <p:cNvSpPr/>
          <p:nvPr/>
        </p:nvSpPr>
        <p:spPr bwMode="auto">
          <a:xfrm>
            <a:off x="8986139" y="4963757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77</a:t>
            </a:r>
            <a:endParaRPr/>
          </a:p>
        </p:txBody>
      </p:sp>
      <p:sp>
        <p:nvSpPr>
          <p:cNvPr id="50501" name="RECTANGLE50501"/>
          <p:cNvSpPr/>
          <p:nvPr/>
        </p:nvSpPr>
        <p:spPr bwMode="auto">
          <a:xfrm>
            <a:off x="9450388" y="496375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161</a:t>
            </a:r>
            <a:endParaRPr/>
          </a:p>
        </p:txBody>
      </p:sp>
      <p:sp>
        <p:nvSpPr>
          <p:cNvPr id="50504" name="RECTANGLE50504"/>
          <p:cNvSpPr/>
          <p:nvPr/>
        </p:nvSpPr>
        <p:spPr bwMode="auto">
          <a:xfrm>
            <a:off x="10005822" y="4963757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-52%</a:t>
            </a:r>
            <a:endParaRPr/>
          </a:p>
        </p:txBody>
      </p:sp>
      <p:sp>
        <p:nvSpPr>
          <p:cNvPr id="50507" name="RECTANGLE50507"/>
          <p:cNvSpPr/>
          <p:nvPr/>
        </p:nvSpPr>
        <p:spPr bwMode="auto">
          <a:xfrm>
            <a:off x="1342517" y="5106721"/>
            <a:ext cx="139145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BARCELONA (ES) / PARIS (FR)</a:t>
            </a:r>
            <a:endParaRPr/>
          </a:p>
        </p:txBody>
      </p:sp>
      <p:sp>
        <p:nvSpPr>
          <p:cNvPr id="50510" name="RECTANGLE50510"/>
          <p:cNvSpPr/>
          <p:nvPr/>
        </p:nvSpPr>
        <p:spPr bwMode="auto">
          <a:xfrm>
            <a:off x="3519488" y="510672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129</a:t>
            </a:r>
            <a:endParaRPr/>
          </a:p>
        </p:txBody>
      </p:sp>
      <p:sp>
        <p:nvSpPr>
          <p:cNvPr id="50513" name="RECTANGLE50513"/>
          <p:cNvSpPr/>
          <p:nvPr/>
        </p:nvSpPr>
        <p:spPr bwMode="auto">
          <a:xfrm>
            <a:off x="4344988" y="510672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144</a:t>
            </a:r>
            <a:endParaRPr/>
          </a:p>
        </p:txBody>
      </p:sp>
      <p:sp>
        <p:nvSpPr>
          <p:cNvPr id="50516" name="RECTANGLE50516"/>
          <p:cNvSpPr/>
          <p:nvPr/>
        </p:nvSpPr>
        <p:spPr bwMode="auto">
          <a:xfrm>
            <a:off x="4900422" y="5106721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-10%</a:t>
            </a:r>
            <a:endParaRPr/>
          </a:p>
        </p:txBody>
      </p:sp>
      <p:sp>
        <p:nvSpPr>
          <p:cNvPr id="50519" name="RECTANGLE50519"/>
          <p:cNvSpPr/>
          <p:nvPr/>
        </p:nvSpPr>
        <p:spPr bwMode="auto">
          <a:xfrm>
            <a:off x="5784634" y="510672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0522" name="RECTANGLE50522"/>
          <p:cNvSpPr/>
          <p:nvPr/>
        </p:nvSpPr>
        <p:spPr bwMode="auto">
          <a:xfrm>
            <a:off x="6527991" y="51067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0525" name="RECTANGLE50525"/>
          <p:cNvSpPr/>
          <p:nvPr/>
        </p:nvSpPr>
        <p:spPr bwMode="auto">
          <a:xfrm>
            <a:off x="7175691" y="51067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0528" name="RECTANGLE50528"/>
          <p:cNvSpPr/>
          <p:nvPr/>
        </p:nvSpPr>
        <p:spPr bwMode="auto">
          <a:xfrm>
            <a:off x="7727734" y="510672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531" name="RECTANGLE50531"/>
          <p:cNvSpPr/>
          <p:nvPr/>
        </p:nvSpPr>
        <p:spPr bwMode="auto">
          <a:xfrm>
            <a:off x="8426234" y="510672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0534" name="RECTANGLE50534"/>
          <p:cNvSpPr/>
          <p:nvPr/>
        </p:nvSpPr>
        <p:spPr bwMode="auto">
          <a:xfrm>
            <a:off x="8929688" y="510672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129</a:t>
            </a:r>
            <a:endParaRPr/>
          </a:p>
        </p:txBody>
      </p:sp>
      <p:sp>
        <p:nvSpPr>
          <p:cNvPr id="50537" name="RECTANGLE50537"/>
          <p:cNvSpPr/>
          <p:nvPr/>
        </p:nvSpPr>
        <p:spPr bwMode="auto">
          <a:xfrm>
            <a:off x="9450388" y="510672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144</a:t>
            </a:r>
            <a:endParaRPr/>
          </a:p>
        </p:txBody>
      </p:sp>
      <p:sp>
        <p:nvSpPr>
          <p:cNvPr id="50540" name="RECTANGLE50540"/>
          <p:cNvSpPr/>
          <p:nvPr/>
        </p:nvSpPr>
        <p:spPr bwMode="auto">
          <a:xfrm>
            <a:off x="10005822" y="5106721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-10%</a:t>
            </a:r>
            <a:endParaRPr/>
          </a:p>
        </p:txBody>
      </p:sp>
      <p:sp>
        <p:nvSpPr>
          <p:cNvPr id="50543" name="RECTANGLE50543"/>
          <p:cNvSpPr/>
          <p:nvPr/>
        </p:nvSpPr>
        <p:spPr bwMode="auto">
          <a:xfrm>
            <a:off x="1342517" y="5249685"/>
            <a:ext cx="118244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BILBAO (ES) / PARIS (FR)</a:t>
            </a:r>
            <a:endParaRPr/>
          </a:p>
        </p:txBody>
      </p:sp>
      <p:sp>
        <p:nvSpPr>
          <p:cNvPr id="50546" name="RECTANGLE50546"/>
          <p:cNvSpPr/>
          <p:nvPr/>
        </p:nvSpPr>
        <p:spPr bwMode="auto">
          <a:xfrm>
            <a:off x="3519488" y="524968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106</a:t>
            </a:r>
            <a:endParaRPr/>
          </a:p>
        </p:txBody>
      </p:sp>
      <p:sp>
        <p:nvSpPr>
          <p:cNvPr id="50549" name="RECTANGLE50549"/>
          <p:cNvSpPr/>
          <p:nvPr/>
        </p:nvSpPr>
        <p:spPr bwMode="auto">
          <a:xfrm>
            <a:off x="4457891" y="52496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552" name="RECTANGLE50552"/>
          <p:cNvSpPr/>
          <p:nvPr/>
        </p:nvSpPr>
        <p:spPr bwMode="auto">
          <a:xfrm>
            <a:off x="4884331" y="524968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0555" name="RECTANGLE50555"/>
          <p:cNvSpPr/>
          <p:nvPr/>
        </p:nvSpPr>
        <p:spPr bwMode="auto">
          <a:xfrm>
            <a:off x="5784634" y="524968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0558" name="RECTANGLE50558"/>
          <p:cNvSpPr/>
          <p:nvPr/>
        </p:nvSpPr>
        <p:spPr bwMode="auto">
          <a:xfrm>
            <a:off x="6527991" y="52496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0561" name="RECTANGLE50561"/>
          <p:cNvSpPr/>
          <p:nvPr/>
        </p:nvSpPr>
        <p:spPr bwMode="auto">
          <a:xfrm>
            <a:off x="7175691" y="52496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564" name="RECTANGLE50564"/>
          <p:cNvSpPr/>
          <p:nvPr/>
        </p:nvSpPr>
        <p:spPr bwMode="auto">
          <a:xfrm>
            <a:off x="7614831" y="524968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0567" name="RECTANGLE50567"/>
          <p:cNvSpPr/>
          <p:nvPr/>
        </p:nvSpPr>
        <p:spPr bwMode="auto">
          <a:xfrm>
            <a:off x="8426234" y="524968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0570" name="RECTANGLE50570"/>
          <p:cNvSpPr/>
          <p:nvPr/>
        </p:nvSpPr>
        <p:spPr bwMode="auto">
          <a:xfrm>
            <a:off x="8929688" y="524968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106</a:t>
            </a:r>
            <a:endParaRPr/>
          </a:p>
        </p:txBody>
      </p:sp>
      <p:sp>
        <p:nvSpPr>
          <p:cNvPr id="50573" name="RECTANGLE50573"/>
          <p:cNvSpPr/>
          <p:nvPr/>
        </p:nvSpPr>
        <p:spPr bwMode="auto">
          <a:xfrm>
            <a:off x="9563291" y="52496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576" name="RECTANGLE50576"/>
          <p:cNvSpPr/>
          <p:nvPr/>
        </p:nvSpPr>
        <p:spPr bwMode="auto">
          <a:xfrm>
            <a:off x="9989731" y="524968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0579" name="RECTANGLE50579"/>
          <p:cNvSpPr/>
          <p:nvPr/>
        </p:nvSpPr>
        <p:spPr bwMode="auto">
          <a:xfrm>
            <a:off x="1342517" y="5392649"/>
            <a:ext cx="114475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PORTO (PT)</a:t>
            </a:r>
            <a:endParaRPr/>
          </a:p>
        </p:txBody>
      </p:sp>
      <p:sp>
        <p:nvSpPr>
          <p:cNvPr id="50582" name="RECTANGLE50582"/>
          <p:cNvSpPr/>
          <p:nvPr/>
        </p:nvSpPr>
        <p:spPr bwMode="auto">
          <a:xfrm>
            <a:off x="3575939" y="5392649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79</a:t>
            </a:r>
            <a:endParaRPr/>
          </a:p>
        </p:txBody>
      </p:sp>
      <p:sp>
        <p:nvSpPr>
          <p:cNvPr id="50585" name="RECTANGLE50585"/>
          <p:cNvSpPr/>
          <p:nvPr/>
        </p:nvSpPr>
        <p:spPr bwMode="auto">
          <a:xfrm>
            <a:off x="4457891" y="539264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588" name="RECTANGLE50588"/>
          <p:cNvSpPr/>
          <p:nvPr/>
        </p:nvSpPr>
        <p:spPr bwMode="auto">
          <a:xfrm>
            <a:off x="4884331" y="539264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0591" name="RECTANGLE50591"/>
          <p:cNvSpPr/>
          <p:nvPr/>
        </p:nvSpPr>
        <p:spPr bwMode="auto">
          <a:xfrm>
            <a:off x="5784634" y="539264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0594" name="RECTANGLE50594"/>
          <p:cNvSpPr/>
          <p:nvPr/>
        </p:nvSpPr>
        <p:spPr bwMode="auto">
          <a:xfrm>
            <a:off x="6527991" y="539264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0597" name="RECTANGLE50597"/>
          <p:cNvSpPr/>
          <p:nvPr/>
        </p:nvSpPr>
        <p:spPr bwMode="auto">
          <a:xfrm>
            <a:off x="7175691" y="539264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600" name="RECTANGLE50600"/>
          <p:cNvSpPr/>
          <p:nvPr/>
        </p:nvSpPr>
        <p:spPr bwMode="auto">
          <a:xfrm>
            <a:off x="7614831" y="539264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0603" name="RECTANGLE50603"/>
          <p:cNvSpPr/>
          <p:nvPr/>
        </p:nvSpPr>
        <p:spPr bwMode="auto">
          <a:xfrm>
            <a:off x="8426234" y="539264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0606" name="RECTANGLE50606"/>
          <p:cNvSpPr/>
          <p:nvPr/>
        </p:nvSpPr>
        <p:spPr bwMode="auto">
          <a:xfrm>
            <a:off x="8986139" y="5392649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</a:t>
            </a:r>
            <a:endParaRPr/>
          </a:p>
        </p:txBody>
      </p:sp>
      <p:sp>
        <p:nvSpPr>
          <p:cNvPr id="50609" name="RECTANGLE50609"/>
          <p:cNvSpPr/>
          <p:nvPr/>
        </p:nvSpPr>
        <p:spPr bwMode="auto">
          <a:xfrm>
            <a:off x="9563291" y="539264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612" name="RECTANGLE50612"/>
          <p:cNvSpPr/>
          <p:nvPr/>
        </p:nvSpPr>
        <p:spPr bwMode="auto">
          <a:xfrm>
            <a:off x="9989731" y="539264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0615" name="RECTANGLE50615"/>
          <p:cNvSpPr/>
          <p:nvPr/>
        </p:nvSpPr>
        <p:spPr bwMode="auto">
          <a:xfrm>
            <a:off x="1342517" y="5535613"/>
            <a:ext cx="115026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ALICANTE (ES) / FRANCE</a:t>
            </a:r>
            <a:endParaRPr/>
          </a:p>
        </p:txBody>
      </p:sp>
      <p:sp>
        <p:nvSpPr>
          <p:cNvPr id="50618" name="RECTANGLE50618"/>
          <p:cNvSpPr/>
          <p:nvPr/>
        </p:nvSpPr>
        <p:spPr bwMode="auto">
          <a:xfrm>
            <a:off x="3632391" y="553561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621" name="RECTANGLE50621"/>
          <p:cNvSpPr/>
          <p:nvPr/>
        </p:nvSpPr>
        <p:spPr bwMode="auto">
          <a:xfrm>
            <a:off x="4257332" y="553561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1 012</a:t>
            </a:r>
            <a:endParaRPr/>
          </a:p>
        </p:txBody>
      </p:sp>
      <p:sp>
        <p:nvSpPr>
          <p:cNvPr id="50624" name="RECTANGLE50624"/>
          <p:cNvSpPr/>
          <p:nvPr/>
        </p:nvSpPr>
        <p:spPr bwMode="auto">
          <a:xfrm>
            <a:off x="4843971" y="553561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627" name="RECTANGLE50627"/>
          <p:cNvSpPr/>
          <p:nvPr/>
        </p:nvSpPr>
        <p:spPr bwMode="auto">
          <a:xfrm>
            <a:off x="5784634" y="553561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630" name="RECTANGLE50630"/>
          <p:cNvSpPr/>
          <p:nvPr/>
        </p:nvSpPr>
        <p:spPr bwMode="auto">
          <a:xfrm>
            <a:off x="6527991" y="553561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633" name="RECTANGLE50633"/>
          <p:cNvSpPr/>
          <p:nvPr/>
        </p:nvSpPr>
        <p:spPr bwMode="auto">
          <a:xfrm>
            <a:off x="7175691" y="553561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0636" name="RECTANGLE50636"/>
          <p:cNvSpPr/>
          <p:nvPr/>
        </p:nvSpPr>
        <p:spPr bwMode="auto">
          <a:xfrm>
            <a:off x="7574470" y="553561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639" name="RECTANGLE50639"/>
          <p:cNvSpPr/>
          <p:nvPr/>
        </p:nvSpPr>
        <p:spPr bwMode="auto">
          <a:xfrm>
            <a:off x="8426234" y="553561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642" name="RECTANGLE50642"/>
          <p:cNvSpPr/>
          <p:nvPr/>
        </p:nvSpPr>
        <p:spPr bwMode="auto">
          <a:xfrm>
            <a:off x="9042591" y="553561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645" name="RECTANGLE50645"/>
          <p:cNvSpPr/>
          <p:nvPr/>
        </p:nvSpPr>
        <p:spPr bwMode="auto">
          <a:xfrm>
            <a:off x="9362732" y="553561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1 012</a:t>
            </a:r>
            <a:endParaRPr/>
          </a:p>
        </p:txBody>
      </p:sp>
      <p:sp>
        <p:nvSpPr>
          <p:cNvPr id="50648" name="RECTANGLE50648"/>
          <p:cNvSpPr/>
          <p:nvPr/>
        </p:nvSpPr>
        <p:spPr bwMode="auto">
          <a:xfrm>
            <a:off x="9949370" y="553561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651" name="RECTANGLE50651"/>
          <p:cNvSpPr/>
          <p:nvPr/>
        </p:nvSpPr>
        <p:spPr bwMode="auto">
          <a:xfrm>
            <a:off x="1342517" y="5678576"/>
            <a:ext cx="116742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DUBLIN (IE) / PARIS (FR)</a:t>
            </a:r>
            <a:endParaRPr/>
          </a:p>
        </p:txBody>
      </p:sp>
      <p:sp>
        <p:nvSpPr>
          <p:cNvPr id="50654" name="RECTANGLE50654"/>
          <p:cNvSpPr/>
          <p:nvPr/>
        </p:nvSpPr>
        <p:spPr bwMode="auto">
          <a:xfrm>
            <a:off x="3632391" y="567857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657" name="RECTANGLE50657"/>
          <p:cNvSpPr/>
          <p:nvPr/>
        </p:nvSpPr>
        <p:spPr bwMode="auto">
          <a:xfrm>
            <a:off x="4344988" y="567857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372</a:t>
            </a:r>
            <a:endParaRPr/>
          </a:p>
        </p:txBody>
      </p:sp>
      <p:sp>
        <p:nvSpPr>
          <p:cNvPr id="50660" name="RECTANGLE50660"/>
          <p:cNvSpPr/>
          <p:nvPr/>
        </p:nvSpPr>
        <p:spPr bwMode="auto">
          <a:xfrm>
            <a:off x="4843971" y="567857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663" name="RECTANGLE50663"/>
          <p:cNvSpPr/>
          <p:nvPr/>
        </p:nvSpPr>
        <p:spPr bwMode="auto">
          <a:xfrm>
            <a:off x="5784634" y="567857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666" name="RECTANGLE50666"/>
          <p:cNvSpPr/>
          <p:nvPr/>
        </p:nvSpPr>
        <p:spPr bwMode="auto">
          <a:xfrm>
            <a:off x="6527991" y="567857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669" name="RECTANGLE50669"/>
          <p:cNvSpPr/>
          <p:nvPr/>
        </p:nvSpPr>
        <p:spPr bwMode="auto">
          <a:xfrm>
            <a:off x="7175691" y="567857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0672" name="RECTANGLE50672"/>
          <p:cNvSpPr/>
          <p:nvPr/>
        </p:nvSpPr>
        <p:spPr bwMode="auto">
          <a:xfrm>
            <a:off x="7574470" y="567857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675" name="RECTANGLE50675"/>
          <p:cNvSpPr/>
          <p:nvPr/>
        </p:nvSpPr>
        <p:spPr bwMode="auto">
          <a:xfrm>
            <a:off x="8426234" y="567857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678" name="RECTANGLE50678"/>
          <p:cNvSpPr/>
          <p:nvPr/>
        </p:nvSpPr>
        <p:spPr bwMode="auto">
          <a:xfrm>
            <a:off x="9042591" y="567857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681" name="RECTANGLE50681"/>
          <p:cNvSpPr/>
          <p:nvPr/>
        </p:nvSpPr>
        <p:spPr bwMode="auto">
          <a:xfrm>
            <a:off x="9450388" y="567857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186</a:t>
            </a:r>
            <a:endParaRPr/>
          </a:p>
        </p:txBody>
      </p:sp>
      <p:sp>
        <p:nvSpPr>
          <p:cNvPr id="50684" name="RECTANGLE50684"/>
          <p:cNvSpPr/>
          <p:nvPr/>
        </p:nvSpPr>
        <p:spPr bwMode="auto">
          <a:xfrm>
            <a:off x="9949370" y="567857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687" name="RECTANGLE50687"/>
          <p:cNvSpPr/>
          <p:nvPr/>
        </p:nvSpPr>
        <p:spPr bwMode="auto">
          <a:xfrm>
            <a:off x="1342517" y="5821540"/>
            <a:ext cx="1179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LISBON (PT) / PARIS (FR)</a:t>
            </a:r>
            <a:endParaRPr/>
          </a:p>
        </p:txBody>
      </p:sp>
      <p:sp>
        <p:nvSpPr>
          <p:cNvPr id="50690" name="RECTANGLE50690"/>
          <p:cNvSpPr/>
          <p:nvPr/>
        </p:nvSpPr>
        <p:spPr bwMode="auto">
          <a:xfrm>
            <a:off x="3632391" y="58215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693" name="RECTANGLE50693"/>
          <p:cNvSpPr/>
          <p:nvPr/>
        </p:nvSpPr>
        <p:spPr bwMode="auto">
          <a:xfrm>
            <a:off x="4344988" y="5821540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338</a:t>
            </a:r>
            <a:endParaRPr/>
          </a:p>
        </p:txBody>
      </p:sp>
      <p:sp>
        <p:nvSpPr>
          <p:cNvPr id="50696" name="RECTANGLE50696"/>
          <p:cNvSpPr/>
          <p:nvPr/>
        </p:nvSpPr>
        <p:spPr bwMode="auto">
          <a:xfrm>
            <a:off x="4843971" y="5821540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699" name="RECTANGLE50699"/>
          <p:cNvSpPr/>
          <p:nvPr/>
        </p:nvSpPr>
        <p:spPr bwMode="auto">
          <a:xfrm>
            <a:off x="5784634" y="582154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702" name="RECTANGLE50702"/>
          <p:cNvSpPr/>
          <p:nvPr/>
        </p:nvSpPr>
        <p:spPr bwMode="auto">
          <a:xfrm>
            <a:off x="6527991" y="58215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705" name="RECTANGLE50705"/>
          <p:cNvSpPr/>
          <p:nvPr/>
        </p:nvSpPr>
        <p:spPr bwMode="auto">
          <a:xfrm>
            <a:off x="7175691" y="58215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0708" name="RECTANGLE50708"/>
          <p:cNvSpPr/>
          <p:nvPr/>
        </p:nvSpPr>
        <p:spPr bwMode="auto">
          <a:xfrm>
            <a:off x="7574470" y="5821540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711" name="RECTANGLE50711"/>
          <p:cNvSpPr/>
          <p:nvPr/>
        </p:nvSpPr>
        <p:spPr bwMode="auto">
          <a:xfrm>
            <a:off x="8426234" y="582154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714" name="RECTANGLE50714"/>
          <p:cNvSpPr/>
          <p:nvPr/>
        </p:nvSpPr>
        <p:spPr bwMode="auto">
          <a:xfrm>
            <a:off x="9042591" y="58215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717" name="RECTANGLE50717"/>
          <p:cNvSpPr/>
          <p:nvPr/>
        </p:nvSpPr>
        <p:spPr bwMode="auto">
          <a:xfrm>
            <a:off x="9450388" y="5821540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169</a:t>
            </a:r>
            <a:endParaRPr/>
          </a:p>
        </p:txBody>
      </p:sp>
      <p:sp>
        <p:nvSpPr>
          <p:cNvPr id="50720" name="RECTANGLE50720"/>
          <p:cNvSpPr/>
          <p:nvPr/>
        </p:nvSpPr>
        <p:spPr bwMode="auto">
          <a:xfrm>
            <a:off x="9949370" y="5821540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0723" name="RECTANGLE50723"/>
          <p:cNvSpPr/>
          <p:nvPr/>
        </p:nvSpPr>
        <p:spPr bwMode="auto">
          <a:xfrm>
            <a:off x="1263650" y="5933389"/>
            <a:ext cx="1736725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24" name="RECTANGLE50724"/>
          <p:cNvSpPr/>
          <p:nvPr/>
        </p:nvSpPr>
        <p:spPr bwMode="auto">
          <a:xfrm>
            <a:off x="1600568" y="5980379"/>
            <a:ext cx="126912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VUELING AIRLINES</a:t>
            </a:r>
            <a:endParaRPr/>
          </a:p>
        </p:txBody>
      </p:sp>
      <p:sp>
        <p:nvSpPr>
          <p:cNvPr id="50727" name="RECTANGLE50727"/>
          <p:cNvSpPr/>
          <p:nvPr/>
        </p:nvSpPr>
        <p:spPr bwMode="auto">
          <a:xfrm>
            <a:off x="3000375" y="5933389"/>
            <a:ext cx="8255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28" name="RECTANGLE50728"/>
          <p:cNvSpPr/>
          <p:nvPr/>
        </p:nvSpPr>
        <p:spPr bwMode="auto">
          <a:xfrm>
            <a:off x="3399701" y="5980379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4 402</a:t>
            </a:r>
            <a:endParaRPr/>
          </a:p>
        </p:txBody>
      </p:sp>
      <p:sp>
        <p:nvSpPr>
          <p:cNvPr id="50731" name="RECTANGLE50731"/>
          <p:cNvSpPr/>
          <p:nvPr/>
        </p:nvSpPr>
        <p:spPr bwMode="auto">
          <a:xfrm>
            <a:off x="3825875" y="5933389"/>
            <a:ext cx="8255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32" name="RECTANGLE50732"/>
          <p:cNvSpPr/>
          <p:nvPr/>
        </p:nvSpPr>
        <p:spPr bwMode="auto">
          <a:xfrm>
            <a:off x="4225201" y="5980379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3 881</a:t>
            </a:r>
            <a:endParaRPr/>
          </a:p>
        </p:txBody>
      </p:sp>
      <p:sp>
        <p:nvSpPr>
          <p:cNvPr id="50735" name="RECTANGLE50735"/>
          <p:cNvSpPr/>
          <p:nvPr/>
        </p:nvSpPr>
        <p:spPr bwMode="auto">
          <a:xfrm>
            <a:off x="4651375" y="5933389"/>
            <a:ext cx="6350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36" name="RECTANGLE50736"/>
          <p:cNvSpPr/>
          <p:nvPr/>
        </p:nvSpPr>
        <p:spPr bwMode="auto">
          <a:xfrm>
            <a:off x="4903762" y="5980379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13%</a:t>
            </a:r>
            <a:endParaRPr/>
          </a:p>
        </p:txBody>
      </p:sp>
      <p:sp>
        <p:nvSpPr>
          <p:cNvPr id="50739" name="RECTANGLE50739"/>
          <p:cNvSpPr/>
          <p:nvPr/>
        </p:nvSpPr>
        <p:spPr bwMode="auto">
          <a:xfrm>
            <a:off x="5286375" y="5933389"/>
            <a:ext cx="7874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40" name="RECTANGLE50740"/>
          <p:cNvSpPr/>
          <p:nvPr/>
        </p:nvSpPr>
        <p:spPr bwMode="auto">
          <a:xfrm>
            <a:off x="5691162" y="5980379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38%</a:t>
            </a:r>
            <a:endParaRPr/>
          </a:p>
        </p:txBody>
      </p:sp>
      <p:sp>
        <p:nvSpPr>
          <p:cNvPr id="50743" name="RECTANGLE50743"/>
          <p:cNvSpPr/>
          <p:nvPr/>
        </p:nvSpPr>
        <p:spPr bwMode="auto">
          <a:xfrm>
            <a:off x="6073775" y="5933389"/>
            <a:ext cx="6477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44" name="RECTANGLE50744"/>
          <p:cNvSpPr/>
          <p:nvPr/>
        </p:nvSpPr>
        <p:spPr bwMode="auto">
          <a:xfrm>
            <a:off x="6451854" y="5980379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26</a:t>
            </a:r>
            <a:endParaRPr/>
          </a:p>
        </p:txBody>
      </p:sp>
      <p:sp>
        <p:nvSpPr>
          <p:cNvPr id="50747" name="RECTANGLE50747"/>
          <p:cNvSpPr/>
          <p:nvPr/>
        </p:nvSpPr>
        <p:spPr bwMode="auto">
          <a:xfrm>
            <a:off x="6721475" y="5933389"/>
            <a:ext cx="6477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48" name="RECTANGLE50748"/>
          <p:cNvSpPr/>
          <p:nvPr/>
        </p:nvSpPr>
        <p:spPr bwMode="auto">
          <a:xfrm>
            <a:off x="7099554" y="5980379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</a:t>
            </a:r>
            <a:endParaRPr/>
          </a:p>
        </p:txBody>
      </p:sp>
      <p:sp>
        <p:nvSpPr>
          <p:cNvPr id="50751" name="RECTANGLE50751"/>
          <p:cNvSpPr/>
          <p:nvPr/>
        </p:nvSpPr>
        <p:spPr bwMode="auto">
          <a:xfrm>
            <a:off x="7369175" y="5933389"/>
            <a:ext cx="6477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52" name="RECTANGLE50752"/>
          <p:cNvSpPr/>
          <p:nvPr/>
        </p:nvSpPr>
        <p:spPr bwMode="auto">
          <a:xfrm>
            <a:off x="7634262" y="5980379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13%</a:t>
            </a:r>
            <a:endParaRPr/>
          </a:p>
        </p:txBody>
      </p:sp>
      <p:sp>
        <p:nvSpPr>
          <p:cNvPr id="50755" name="RECTANGLE50755"/>
          <p:cNvSpPr/>
          <p:nvPr/>
        </p:nvSpPr>
        <p:spPr bwMode="auto">
          <a:xfrm>
            <a:off x="8016875" y="5933389"/>
            <a:ext cx="6985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56" name="RECTANGLE50756"/>
          <p:cNvSpPr/>
          <p:nvPr/>
        </p:nvSpPr>
        <p:spPr bwMode="auto">
          <a:xfrm>
            <a:off x="8332762" y="5980379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37%</a:t>
            </a:r>
            <a:endParaRPr/>
          </a:p>
        </p:txBody>
      </p:sp>
      <p:sp>
        <p:nvSpPr>
          <p:cNvPr id="50759" name="RECTANGLE50759"/>
          <p:cNvSpPr/>
          <p:nvPr/>
        </p:nvSpPr>
        <p:spPr bwMode="auto">
          <a:xfrm>
            <a:off x="8715375" y="5933389"/>
            <a:ext cx="5207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60" name="RECTANGLE50760"/>
          <p:cNvSpPr/>
          <p:nvPr/>
        </p:nvSpPr>
        <p:spPr bwMode="auto">
          <a:xfrm>
            <a:off x="8903335" y="5980379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169</a:t>
            </a:r>
            <a:endParaRPr/>
          </a:p>
        </p:txBody>
      </p:sp>
      <p:sp>
        <p:nvSpPr>
          <p:cNvPr id="50763" name="RECTANGLE50763"/>
          <p:cNvSpPr/>
          <p:nvPr/>
        </p:nvSpPr>
        <p:spPr bwMode="auto">
          <a:xfrm>
            <a:off x="9236075" y="5933389"/>
            <a:ext cx="5207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64" name="RECTANGLE50764"/>
          <p:cNvSpPr/>
          <p:nvPr/>
        </p:nvSpPr>
        <p:spPr bwMode="auto">
          <a:xfrm>
            <a:off x="9424035" y="5980379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169</a:t>
            </a:r>
            <a:endParaRPr/>
          </a:p>
        </p:txBody>
      </p:sp>
      <p:sp>
        <p:nvSpPr>
          <p:cNvPr id="50767" name="RECTANGLE50767"/>
          <p:cNvSpPr/>
          <p:nvPr/>
        </p:nvSpPr>
        <p:spPr bwMode="auto">
          <a:xfrm>
            <a:off x="9756775" y="5933389"/>
            <a:ext cx="635000" cy="1842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68" name="RECTANGLE50768"/>
          <p:cNvSpPr/>
          <p:nvPr/>
        </p:nvSpPr>
        <p:spPr bwMode="auto">
          <a:xfrm>
            <a:off x="10053231" y="5980379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0771" name="LINE50771"/>
          <p:cNvSpPr/>
          <p:nvPr/>
        </p:nvSpPr>
        <p:spPr bwMode="auto">
          <a:xfrm flipH="1">
            <a:off x="9766300" y="4472000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72" name="LINE50772"/>
          <p:cNvSpPr/>
          <p:nvPr/>
        </p:nvSpPr>
        <p:spPr bwMode="auto">
          <a:xfrm flipH="1">
            <a:off x="9766300" y="593338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73" name="LINE50773"/>
          <p:cNvSpPr/>
          <p:nvPr/>
        </p:nvSpPr>
        <p:spPr bwMode="auto">
          <a:xfrm flipH="1">
            <a:off x="7378700" y="4472000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74" name="LINE50774"/>
          <p:cNvSpPr/>
          <p:nvPr/>
        </p:nvSpPr>
        <p:spPr bwMode="auto">
          <a:xfrm flipH="1">
            <a:off x="7378700" y="593338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75" name="LINE50775"/>
          <p:cNvSpPr/>
          <p:nvPr/>
        </p:nvSpPr>
        <p:spPr bwMode="auto">
          <a:xfrm flipH="1">
            <a:off x="9245600" y="4472000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76" name="LINE50776"/>
          <p:cNvSpPr/>
          <p:nvPr/>
        </p:nvSpPr>
        <p:spPr bwMode="auto">
          <a:xfrm flipH="1">
            <a:off x="9245600" y="593338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77" name="LINE50777"/>
          <p:cNvSpPr/>
          <p:nvPr/>
        </p:nvSpPr>
        <p:spPr bwMode="auto">
          <a:xfrm flipH="1">
            <a:off x="3009900" y="4472000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78" name="LINE50778"/>
          <p:cNvSpPr/>
          <p:nvPr/>
        </p:nvSpPr>
        <p:spPr bwMode="auto">
          <a:xfrm flipH="1">
            <a:off x="3009900" y="593338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79" name="LINE50779"/>
          <p:cNvSpPr/>
          <p:nvPr/>
        </p:nvSpPr>
        <p:spPr bwMode="auto">
          <a:xfrm flipH="1">
            <a:off x="8026400" y="4472000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80" name="LINE50780"/>
          <p:cNvSpPr/>
          <p:nvPr/>
        </p:nvSpPr>
        <p:spPr bwMode="auto">
          <a:xfrm flipH="1">
            <a:off x="8026400" y="593338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81" name="LINE50781"/>
          <p:cNvSpPr/>
          <p:nvPr/>
        </p:nvSpPr>
        <p:spPr bwMode="auto">
          <a:xfrm flipH="1">
            <a:off x="5295900" y="4472000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82" name="LINE50782"/>
          <p:cNvSpPr/>
          <p:nvPr/>
        </p:nvSpPr>
        <p:spPr bwMode="auto">
          <a:xfrm flipH="1">
            <a:off x="5295900" y="593338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83" name="LINE50783"/>
          <p:cNvSpPr/>
          <p:nvPr/>
        </p:nvSpPr>
        <p:spPr bwMode="auto">
          <a:xfrm flipH="1">
            <a:off x="8724900" y="4472000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84" name="LINE50784"/>
          <p:cNvSpPr/>
          <p:nvPr/>
        </p:nvSpPr>
        <p:spPr bwMode="auto">
          <a:xfrm flipH="1">
            <a:off x="8724900" y="593338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85" name="LINE50785"/>
          <p:cNvSpPr/>
          <p:nvPr/>
        </p:nvSpPr>
        <p:spPr bwMode="auto">
          <a:xfrm flipH="1">
            <a:off x="6731000" y="4472000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86" name="LINE50786"/>
          <p:cNvSpPr/>
          <p:nvPr/>
        </p:nvSpPr>
        <p:spPr bwMode="auto">
          <a:xfrm flipH="1">
            <a:off x="6731000" y="593338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87" name="LINE50787"/>
          <p:cNvSpPr/>
          <p:nvPr/>
        </p:nvSpPr>
        <p:spPr bwMode="auto">
          <a:xfrm flipH="1">
            <a:off x="3835400" y="4472000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88" name="LINE50788"/>
          <p:cNvSpPr/>
          <p:nvPr/>
        </p:nvSpPr>
        <p:spPr bwMode="auto">
          <a:xfrm flipH="1">
            <a:off x="3835400" y="593338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89" name="LINE50789"/>
          <p:cNvSpPr/>
          <p:nvPr/>
        </p:nvSpPr>
        <p:spPr bwMode="auto">
          <a:xfrm flipH="1">
            <a:off x="1273175" y="4472000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90" name="LINE50790"/>
          <p:cNvSpPr/>
          <p:nvPr/>
        </p:nvSpPr>
        <p:spPr bwMode="auto">
          <a:xfrm flipH="1">
            <a:off x="1273175" y="593338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91" name="LINE50791"/>
          <p:cNvSpPr/>
          <p:nvPr/>
        </p:nvSpPr>
        <p:spPr bwMode="auto">
          <a:xfrm flipH="1">
            <a:off x="6083300" y="4472000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92" name="LINE50792"/>
          <p:cNvSpPr/>
          <p:nvPr/>
        </p:nvSpPr>
        <p:spPr bwMode="auto">
          <a:xfrm flipH="1">
            <a:off x="6083300" y="593338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93" name="LINE50793"/>
          <p:cNvSpPr/>
          <p:nvPr/>
        </p:nvSpPr>
        <p:spPr bwMode="auto">
          <a:xfrm flipH="1">
            <a:off x="4660900" y="4472000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94" name="LINE50794"/>
          <p:cNvSpPr/>
          <p:nvPr/>
        </p:nvSpPr>
        <p:spPr bwMode="auto">
          <a:xfrm flipH="1">
            <a:off x="4660900" y="593338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95" name="LINE50795"/>
          <p:cNvSpPr/>
          <p:nvPr/>
        </p:nvSpPr>
        <p:spPr bwMode="auto">
          <a:xfrm flipH="1">
            <a:off x="10382250" y="4472000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96" name="LINE50796"/>
          <p:cNvSpPr/>
          <p:nvPr/>
        </p:nvSpPr>
        <p:spPr bwMode="auto">
          <a:xfrm flipH="1">
            <a:off x="10382250" y="593338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97" name="LINE50797"/>
          <p:cNvSpPr/>
          <p:nvPr/>
        </p:nvSpPr>
        <p:spPr bwMode="auto">
          <a:xfrm>
            <a:off x="1263650" y="4047871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98" name="LINE50798"/>
          <p:cNvSpPr/>
          <p:nvPr/>
        </p:nvSpPr>
        <p:spPr bwMode="auto">
          <a:xfrm>
            <a:off x="1263650" y="1474521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799" name="LINE50799"/>
          <p:cNvSpPr/>
          <p:nvPr/>
        </p:nvSpPr>
        <p:spPr bwMode="auto">
          <a:xfrm>
            <a:off x="1263650" y="2761196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00" name="LINE50800"/>
          <p:cNvSpPr/>
          <p:nvPr/>
        </p:nvSpPr>
        <p:spPr bwMode="auto">
          <a:xfrm>
            <a:off x="1263650" y="5509260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01" name="LINE50801"/>
          <p:cNvSpPr/>
          <p:nvPr/>
        </p:nvSpPr>
        <p:spPr bwMode="auto">
          <a:xfrm>
            <a:off x="1263650" y="2618232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02" name="LINE50802"/>
          <p:cNvSpPr/>
          <p:nvPr/>
        </p:nvSpPr>
        <p:spPr bwMode="auto">
          <a:xfrm>
            <a:off x="1263650" y="3904907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03" name="LINE50803"/>
          <p:cNvSpPr/>
          <p:nvPr/>
        </p:nvSpPr>
        <p:spPr bwMode="auto">
          <a:xfrm>
            <a:off x="1263650" y="5223332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04" name="LINE50804"/>
          <p:cNvSpPr/>
          <p:nvPr/>
        </p:nvSpPr>
        <p:spPr bwMode="auto">
          <a:xfrm>
            <a:off x="1263650" y="5366296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05" name="LINE50805"/>
          <p:cNvSpPr/>
          <p:nvPr/>
        </p:nvSpPr>
        <p:spPr bwMode="auto">
          <a:xfrm>
            <a:off x="1263650" y="2475268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06" name="LINE50806"/>
          <p:cNvSpPr/>
          <p:nvPr/>
        </p:nvSpPr>
        <p:spPr bwMode="auto">
          <a:xfrm>
            <a:off x="1263650" y="3761943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07" name="LINE50807"/>
          <p:cNvSpPr/>
          <p:nvPr/>
        </p:nvSpPr>
        <p:spPr bwMode="auto">
          <a:xfrm>
            <a:off x="1263650" y="5080368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08" name="LINE50808"/>
          <p:cNvSpPr/>
          <p:nvPr/>
        </p:nvSpPr>
        <p:spPr bwMode="auto">
          <a:xfrm>
            <a:off x="1263650" y="2332304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09" name="LINE50809"/>
          <p:cNvSpPr/>
          <p:nvPr/>
        </p:nvSpPr>
        <p:spPr bwMode="auto">
          <a:xfrm>
            <a:off x="1263650" y="4937404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10" name="LINE50810"/>
          <p:cNvSpPr/>
          <p:nvPr/>
        </p:nvSpPr>
        <p:spPr bwMode="auto">
          <a:xfrm>
            <a:off x="1263650" y="3618979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11" name="LINE50811"/>
          <p:cNvSpPr/>
          <p:nvPr/>
        </p:nvSpPr>
        <p:spPr bwMode="auto">
          <a:xfrm>
            <a:off x="1263650" y="3476015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12" name="LINE50812"/>
          <p:cNvSpPr/>
          <p:nvPr/>
        </p:nvSpPr>
        <p:spPr bwMode="auto">
          <a:xfrm>
            <a:off x="1263650" y="2189340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13" name="LINE50813"/>
          <p:cNvSpPr/>
          <p:nvPr/>
        </p:nvSpPr>
        <p:spPr bwMode="auto">
          <a:xfrm>
            <a:off x="1263650" y="4794441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14" name="LINE50814"/>
          <p:cNvSpPr/>
          <p:nvPr/>
        </p:nvSpPr>
        <p:spPr bwMode="auto">
          <a:xfrm>
            <a:off x="1263650" y="2046376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15" name="LINE50815"/>
          <p:cNvSpPr/>
          <p:nvPr/>
        </p:nvSpPr>
        <p:spPr bwMode="auto">
          <a:xfrm>
            <a:off x="1263650" y="3333052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16" name="LINE50816"/>
          <p:cNvSpPr/>
          <p:nvPr/>
        </p:nvSpPr>
        <p:spPr bwMode="auto">
          <a:xfrm>
            <a:off x="1263650" y="5942914"/>
            <a:ext cx="910907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17" name="LINE50817"/>
          <p:cNvSpPr/>
          <p:nvPr/>
        </p:nvSpPr>
        <p:spPr bwMode="auto">
          <a:xfrm>
            <a:off x="1263650" y="1903413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18" name="LINE50818"/>
          <p:cNvSpPr/>
          <p:nvPr/>
        </p:nvSpPr>
        <p:spPr bwMode="auto">
          <a:xfrm>
            <a:off x="1263650" y="4481525"/>
            <a:ext cx="910907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19" name="LINE50819"/>
          <p:cNvSpPr/>
          <p:nvPr/>
        </p:nvSpPr>
        <p:spPr bwMode="auto">
          <a:xfrm>
            <a:off x="1263650" y="3190088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20" name="LINE50820"/>
          <p:cNvSpPr/>
          <p:nvPr/>
        </p:nvSpPr>
        <p:spPr bwMode="auto">
          <a:xfrm>
            <a:off x="1263650" y="1760449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21" name="LINE50821"/>
          <p:cNvSpPr/>
          <p:nvPr/>
        </p:nvSpPr>
        <p:spPr bwMode="auto">
          <a:xfrm>
            <a:off x="1263650" y="3047124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22" name="LINE50822"/>
          <p:cNvSpPr/>
          <p:nvPr/>
        </p:nvSpPr>
        <p:spPr bwMode="auto">
          <a:xfrm>
            <a:off x="1263650" y="4333799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23" name="LINE50823"/>
          <p:cNvSpPr/>
          <p:nvPr/>
        </p:nvSpPr>
        <p:spPr bwMode="auto">
          <a:xfrm>
            <a:off x="1263650" y="5795188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24" name="LINE50824"/>
          <p:cNvSpPr/>
          <p:nvPr/>
        </p:nvSpPr>
        <p:spPr bwMode="auto">
          <a:xfrm>
            <a:off x="247650" y="4641952"/>
            <a:ext cx="10255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25" name="LINE50825"/>
          <p:cNvSpPr/>
          <p:nvPr/>
        </p:nvSpPr>
        <p:spPr bwMode="auto">
          <a:xfrm>
            <a:off x="1273175" y="4646714"/>
            <a:ext cx="90995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26" name="LINE50826"/>
          <p:cNvSpPr/>
          <p:nvPr/>
        </p:nvSpPr>
        <p:spPr bwMode="auto">
          <a:xfrm>
            <a:off x="1263650" y="2904160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27" name="LINE50827"/>
          <p:cNvSpPr/>
          <p:nvPr/>
        </p:nvSpPr>
        <p:spPr bwMode="auto">
          <a:xfrm>
            <a:off x="1263650" y="1617485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28" name="LINE50828"/>
          <p:cNvSpPr/>
          <p:nvPr/>
        </p:nvSpPr>
        <p:spPr bwMode="auto">
          <a:xfrm>
            <a:off x="247650" y="6103341"/>
            <a:ext cx="10350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29" name="LINE50829"/>
          <p:cNvSpPr/>
          <p:nvPr/>
        </p:nvSpPr>
        <p:spPr bwMode="auto">
          <a:xfrm>
            <a:off x="1263650" y="4190835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30" name="LINE50830"/>
          <p:cNvSpPr/>
          <p:nvPr/>
        </p:nvSpPr>
        <p:spPr bwMode="auto">
          <a:xfrm>
            <a:off x="1263650" y="5652224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31" name="LINE50831"/>
          <p:cNvSpPr/>
          <p:nvPr/>
        </p:nvSpPr>
        <p:spPr bwMode="auto">
          <a:xfrm>
            <a:off x="1263650" y="6108103"/>
            <a:ext cx="91281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32" name="RECTANGLE50832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0833" name="Picture 50833" descr="Picture 50833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50834" name="LINE50834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35" name="RECTANGLE50835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50838" name="RECTANGLE50838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39" name="RECTANGLE50839"/>
          <p:cNvSpPr/>
          <p:nvPr/>
        </p:nvSpPr>
        <p:spPr bwMode="auto">
          <a:xfrm>
            <a:off x="2962707" y="251460"/>
            <a:ext cx="4610074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SYNTHESE COMPAGNIES LOW COST</a:t>
            </a:r>
            <a:endParaRPr/>
          </a:p>
        </p:txBody>
      </p:sp>
      <p:sp>
        <p:nvSpPr>
          <p:cNvPr id="50842" name="RECTANGLE50842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43" name="RECTANGLE50843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50846" name="RECTANGLE50846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47" name="RECTANGLE50847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48" name="RECTANGLE50848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50851" name="RECTANGLE50851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52" name="RECTANGLE50852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53" name="RECTANGLE50853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50856" name="RECTANGLE50856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50859" name="LINE50859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60" name="RECTANGLE50860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50863" name="RECTANGLE50863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50866" name="LINE50866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67" name="RECTANGLE50867"/>
          <p:cNvSpPr/>
          <p:nvPr/>
        </p:nvSpPr>
        <p:spPr bwMode="auto">
          <a:xfrm>
            <a:off x="260350" y="1174750"/>
            <a:ext cx="990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68" name="RECTANGLE50868"/>
          <p:cNvSpPr/>
          <p:nvPr/>
        </p:nvSpPr>
        <p:spPr bwMode="auto">
          <a:xfrm>
            <a:off x="411124" y="1197610"/>
            <a:ext cx="70784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Compagnies</a:t>
            </a:r>
            <a:endParaRPr/>
          </a:p>
        </p:txBody>
      </p:sp>
      <p:sp>
        <p:nvSpPr>
          <p:cNvPr id="50871" name="RECTANGLE50871"/>
          <p:cNvSpPr/>
          <p:nvPr/>
        </p:nvSpPr>
        <p:spPr bwMode="auto">
          <a:xfrm>
            <a:off x="1276350" y="1174750"/>
            <a:ext cx="17113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72" name="RECTANGLE50872"/>
          <p:cNvSpPr/>
          <p:nvPr/>
        </p:nvSpPr>
        <p:spPr bwMode="auto">
          <a:xfrm>
            <a:off x="1770317" y="1197610"/>
            <a:ext cx="74218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Axes aériens</a:t>
            </a:r>
            <a:endParaRPr/>
          </a:p>
        </p:txBody>
      </p:sp>
      <p:sp>
        <p:nvSpPr>
          <p:cNvPr id="50875" name="RECTANGLE50875"/>
          <p:cNvSpPr/>
          <p:nvPr/>
        </p:nvSpPr>
        <p:spPr bwMode="auto">
          <a:xfrm>
            <a:off x="3013075" y="1174750"/>
            <a:ext cx="800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76" name="RECTANGLE50876"/>
          <p:cNvSpPr/>
          <p:nvPr/>
        </p:nvSpPr>
        <p:spPr bwMode="auto">
          <a:xfrm>
            <a:off x="3050311" y="11976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50879" name="RECTANGLE50879"/>
          <p:cNvSpPr/>
          <p:nvPr/>
        </p:nvSpPr>
        <p:spPr bwMode="auto">
          <a:xfrm>
            <a:off x="3838575" y="1174750"/>
            <a:ext cx="800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80" name="RECTANGLE50880"/>
          <p:cNvSpPr/>
          <p:nvPr/>
        </p:nvSpPr>
        <p:spPr bwMode="auto">
          <a:xfrm>
            <a:off x="3875811" y="11976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50883" name="RECTANGLE50883"/>
          <p:cNvSpPr/>
          <p:nvPr/>
        </p:nvSpPr>
        <p:spPr bwMode="auto">
          <a:xfrm>
            <a:off x="4664075" y="1174750"/>
            <a:ext cx="609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84" name="RECTANGLE50884"/>
          <p:cNvSpPr/>
          <p:nvPr/>
        </p:nvSpPr>
        <p:spPr bwMode="auto">
          <a:xfrm>
            <a:off x="4704461" y="1197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0887" name="RECTANGLE50887"/>
          <p:cNvSpPr/>
          <p:nvPr/>
        </p:nvSpPr>
        <p:spPr bwMode="auto">
          <a:xfrm>
            <a:off x="5299075" y="1174750"/>
            <a:ext cx="7620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88" name="RECTANGLE50888"/>
          <p:cNvSpPr/>
          <p:nvPr/>
        </p:nvSpPr>
        <p:spPr bwMode="auto">
          <a:xfrm>
            <a:off x="5325948" y="1197610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50891" name="RECTANGLE50891"/>
          <p:cNvSpPr/>
          <p:nvPr/>
        </p:nvSpPr>
        <p:spPr bwMode="auto">
          <a:xfrm>
            <a:off x="6086475" y="1174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92" name="RECTANGLE50892"/>
          <p:cNvSpPr/>
          <p:nvPr/>
        </p:nvSpPr>
        <p:spPr bwMode="auto">
          <a:xfrm>
            <a:off x="6107303" y="11976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50895" name="RECTANGLE50895"/>
          <p:cNvSpPr/>
          <p:nvPr/>
        </p:nvSpPr>
        <p:spPr bwMode="auto">
          <a:xfrm>
            <a:off x="6734175" y="1174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896" name="RECTANGLE50896"/>
          <p:cNvSpPr/>
          <p:nvPr/>
        </p:nvSpPr>
        <p:spPr bwMode="auto">
          <a:xfrm>
            <a:off x="6755003" y="11976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50899" name="RECTANGLE50899"/>
          <p:cNvSpPr/>
          <p:nvPr/>
        </p:nvSpPr>
        <p:spPr bwMode="auto">
          <a:xfrm>
            <a:off x="7381875" y="1174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900" name="RECTANGLE50900"/>
          <p:cNvSpPr/>
          <p:nvPr/>
        </p:nvSpPr>
        <p:spPr bwMode="auto">
          <a:xfrm>
            <a:off x="7428611" y="1197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0903" name="RECTANGLE50903"/>
          <p:cNvSpPr/>
          <p:nvPr/>
        </p:nvSpPr>
        <p:spPr bwMode="auto">
          <a:xfrm>
            <a:off x="8029575" y="1174750"/>
            <a:ext cx="673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904" name="RECTANGLE50904"/>
          <p:cNvSpPr/>
          <p:nvPr/>
        </p:nvSpPr>
        <p:spPr bwMode="auto">
          <a:xfrm>
            <a:off x="8084489" y="1197610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50907" name="RECTANGLE50907"/>
          <p:cNvSpPr/>
          <p:nvPr/>
        </p:nvSpPr>
        <p:spPr bwMode="auto">
          <a:xfrm>
            <a:off x="8728075" y="1174750"/>
            <a:ext cx="495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908" name="RECTANGLE50908"/>
          <p:cNvSpPr/>
          <p:nvPr/>
        </p:nvSpPr>
        <p:spPr bwMode="auto">
          <a:xfrm>
            <a:off x="8776995" y="11976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50911" name="RECTANGLE50911"/>
          <p:cNvSpPr/>
          <p:nvPr/>
        </p:nvSpPr>
        <p:spPr bwMode="auto">
          <a:xfrm>
            <a:off x="9248775" y="1174750"/>
            <a:ext cx="495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912" name="RECTANGLE50912"/>
          <p:cNvSpPr/>
          <p:nvPr/>
        </p:nvSpPr>
        <p:spPr bwMode="auto">
          <a:xfrm>
            <a:off x="9297695" y="11976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50915" name="RECTANGLE50915"/>
          <p:cNvSpPr/>
          <p:nvPr/>
        </p:nvSpPr>
        <p:spPr bwMode="auto">
          <a:xfrm>
            <a:off x="9769475" y="1174750"/>
            <a:ext cx="609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0916" name="RECTANGLE50916"/>
          <p:cNvSpPr/>
          <p:nvPr/>
        </p:nvSpPr>
        <p:spPr bwMode="auto">
          <a:xfrm>
            <a:off x="9809861" y="1197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0919" name="RECTANGLE50919"/>
          <p:cNvSpPr/>
          <p:nvPr/>
        </p:nvSpPr>
        <p:spPr bwMode="auto">
          <a:xfrm>
            <a:off x="326517" y="1367434"/>
            <a:ext cx="3963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EASYJET</a:t>
            </a:r>
            <a:endParaRPr/>
          </a:p>
        </p:txBody>
      </p:sp>
      <p:sp>
        <p:nvSpPr>
          <p:cNvPr id="50922" name="RECTANGLE50922"/>
          <p:cNvSpPr/>
          <p:nvPr/>
        </p:nvSpPr>
        <p:spPr bwMode="auto">
          <a:xfrm>
            <a:off x="1342517" y="1376959"/>
            <a:ext cx="129650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LYON (FR) / TOULOUSE (FR)</a:t>
            </a:r>
            <a:endParaRPr/>
          </a:p>
        </p:txBody>
      </p:sp>
      <p:sp>
        <p:nvSpPr>
          <p:cNvPr id="50925" name="RECTANGLE50925"/>
          <p:cNvSpPr/>
          <p:nvPr/>
        </p:nvSpPr>
        <p:spPr bwMode="auto">
          <a:xfrm>
            <a:off x="3519488" y="137695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420</a:t>
            </a:r>
            <a:endParaRPr/>
          </a:p>
        </p:txBody>
      </p:sp>
      <p:sp>
        <p:nvSpPr>
          <p:cNvPr id="50928" name="RECTANGLE50928"/>
          <p:cNvSpPr/>
          <p:nvPr/>
        </p:nvSpPr>
        <p:spPr bwMode="auto">
          <a:xfrm>
            <a:off x="4457891" y="137695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931" name="RECTANGLE50931"/>
          <p:cNvSpPr/>
          <p:nvPr/>
        </p:nvSpPr>
        <p:spPr bwMode="auto">
          <a:xfrm>
            <a:off x="4884331" y="137695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0934" name="RECTANGLE50934"/>
          <p:cNvSpPr/>
          <p:nvPr/>
        </p:nvSpPr>
        <p:spPr bwMode="auto">
          <a:xfrm>
            <a:off x="5784634" y="137695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50937" name="RECTANGLE50937"/>
          <p:cNvSpPr/>
          <p:nvPr/>
        </p:nvSpPr>
        <p:spPr bwMode="auto">
          <a:xfrm>
            <a:off x="6527991" y="137695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0940" name="RECTANGLE50940"/>
          <p:cNvSpPr/>
          <p:nvPr/>
        </p:nvSpPr>
        <p:spPr bwMode="auto">
          <a:xfrm>
            <a:off x="7175691" y="137695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943" name="RECTANGLE50943"/>
          <p:cNvSpPr/>
          <p:nvPr/>
        </p:nvSpPr>
        <p:spPr bwMode="auto">
          <a:xfrm>
            <a:off x="7614831" y="137695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0946" name="RECTANGLE50946"/>
          <p:cNvSpPr/>
          <p:nvPr/>
        </p:nvSpPr>
        <p:spPr bwMode="auto">
          <a:xfrm>
            <a:off x="8426234" y="137695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0949" name="RECTANGLE50949"/>
          <p:cNvSpPr/>
          <p:nvPr/>
        </p:nvSpPr>
        <p:spPr bwMode="auto">
          <a:xfrm>
            <a:off x="8929688" y="137695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210</a:t>
            </a:r>
            <a:endParaRPr/>
          </a:p>
        </p:txBody>
      </p:sp>
      <p:sp>
        <p:nvSpPr>
          <p:cNvPr id="50952" name="RECTANGLE50952"/>
          <p:cNvSpPr/>
          <p:nvPr/>
        </p:nvSpPr>
        <p:spPr bwMode="auto">
          <a:xfrm>
            <a:off x="9563291" y="137695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955" name="RECTANGLE50955"/>
          <p:cNvSpPr/>
          <p:nvPr/>
        </p:nvSpPr>
        <p:spPr bwMode="auto">
          <a:xfrm>
            <a:off x="9989731" y="137695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0958" name="RECTANGLE50958"/>
          <p:cNvSpPr/>
          <p:nvPr/>
        </p:nvSpPr>
        <p:spPr bwMode="auto">
          <a:xfrm>
            <a:off x="1342517" y="1519923"/>
            <a:ext cx="123267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KRAKOW (PL) / PARIS (FR)</a:t>
            </a:r>
            <a:endParaRPr/>
          </a:p>
        </p:txBody>
      </p:sp>
      <p:sp>
        <p:nvSpPr>
          <p:cNvPr id="50961" name="RECTANGLE50961"/>
          <p:cNvSpPr/>
          <p:nvPr/>
        </p:nvSpPr>
        <p:spPr bwMode="auto">
          <a:xfrm>
            <a:off x="3519488" y="151992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378</a:t>
            </a:r>
            <a:endParaRPr/>
          </a:p>
        </p:txBody>
      </p:sp>
      <p:sp>
        <p:nvSpPr>
          <p:cNvPr id="50964" name="RECTANGLE50964"/>
          <p:cNvSpPr/>
          <p:nvPr/>
        </p:nvSpPr>
        <p:spPr bwMode="auto">
          <a:xfrm>
            <a:off x="4457891" y="15199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967" name="RECTANGLE50967"/>
          <p:cNvSpPr/>
          <p:nvPr/>
        </p:nvSpPr>
        <p:spPr bwMode="auto">
          <a:xfrm>
            <a:off x="4884331" y="151992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0970" name="RECTANGLE50970"/>
          <p:cNvSpPr/>
          <p:nvPr/>
        </p:nvSpPr>
        <p:spPr bwMode="auto">
          <a:xfrm>
            <a:off x="5784634" y="151992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0973" name="RECTANGLE50973"/>
          <p:cNvSpPr/>
          <p:nvPr/>
        </p:nvSpPr>
        <p:spPr bwMode="auto">
          <a:xfrm>
            <a:off x="6527991" y="15199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50976" name="RECTANGLE50976"/>
          <p:cNvSpPr/>
          <p:nvPr/>
        </p:nvSpPr>
        <p:spPr bwMode="auto">
          <a:xfrm>
            <a:off x="7175691" y="15199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979" name="RECTANGLE50979"/>
          <p:cNvSpPr/>
          <p:nvPr/>
        </p:nvSpPr>
        <p:spPr bwMode="auto">
          <a:xfrm>
            <a:off x="7614831" y="151992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0982" name="RECTANGLE50982"/>
          <p:cNvSpPr/>
          <p:nvPr/>
        </p:nvSpPr>
        <p:spPr bwMode="auto">
          <a:xfrm>
            <a:off x="8426234" y="151992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50985" name="RECTANGLE50985"/>
          <p:cNvSpPr/>
          <p:nvPr/>
        </p:nvSpPr>
        <p:spPr bwMode="auto">
          <a:xfrm>
            <a:off x="8929688" y="151992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126</a:t>
            </a:r>
            <a:endParaRPr/>
          </a:p>
        </p:txBody>
      </p:sp>
      <p:sp>
        <p:nvSpPr>
          <p:cNvPr id="50988" name="RECTANGLE50988"/>
          <p:cNvSpPr/>
          <p:nvPr/>
        </p:nvSpPr>
        <p:spPr bwMode="auto">
          <a:xfrm>
            <a:off x="9563291" y="15199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0991" name="RECTANGLE50991"/>
          <p:cNvSpPr/>
          <p:nvPr/>
        </p:nvSpPr>
        <p:spPr bwMode="auto">
          <a:xfrm>
            <a:off x="9989731" y="151992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0994" name="RECTANGLE50994"/>
          <p:cNvSpPr/>
          <p:nvPr/>
        </p:nvSpPr>
        <p:spPr bwMode="auto">
          <a:xfrm>
            <a:off x="1342517" y="1662887"/>
            <a:ext cx="12212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CATANIA (IT) / PARIS (FR)</a:t>
            </a:r>
            <a:endParaRPr/>
          </a:p>
        </p:txBody>
      </p:sp>
      <p:sp>
        <p:nvSpPr>
          <p:cNvPr id="50997" name="RECTANGLE50997"/>
          <p:cNvSpPr/>
          <p:nvPr/>
        </p:nvSpPr>
        <p:spPr bwMode="auto">
          <a:xfrm>
            <a:off x="3519488" y="166288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360</a:t>
            </a:r>
            <a:endParaRPr/>
          </a:p>
        </p:txBody>
      </p:sp>
      <p:sp>
        <p:nvSpPr>
          <p:cNvPr id="51000" name="RECTANGLE51000"/>
          <p:cNvSpPr/>
          <p:nvPr/>
        </p:nvSpPr>
        <p:spPr bwMode="auto">
          <a:xfrm>
            <a:off x="4344988" y="166288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409</a:t>
            </a:r>
            <a:endParaRPr/>
          </a:p>
        </p:txBody>
      </p:sp>
      <p:sp>
        <p:nvSpPr>
          <p:cNvPr id="51003" name="RECTANGLE51003"/>
          <p:cNvSpPr/>
          <p:nvPr/>
        </p:nvSpPr>
        <p:spPr bwMode="auto">
          <a:xfrm>
            <a:off x="4900422" y="1662887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-12%</a:t>
            </a:r>
            <a:endParaRPr/>
          </a:p>
        </p:txBody>
      </p:sp>
      <p:sp>
        <p:nvSpPr>
          <p:cNvPr id="51006" name="RECTANGLE51006"/>
          <p:cNvSpPr/>
          <p:nvPr/>
        </p:nvSpPr>
        <p:spPr bwMode="auto">
          <a:xfrm>
            <a:off x="5784634" y="166288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1009" name="RECTANGLE51009"/>
          <p:cNvSpPr/>
          <p:nvPr/>
        </p:nvSpPr>
        <p:spPr bwMode="auto">
          <a:xfrm>
            <a:off x="6527991" y="166288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1012" name="RECTANGLE51012"/>
          <p:cNvSpPr/>
          <p:nvPr/>
        </p:nvSpPr>
        <p:spPr bwMode="auto">
          <a:xfrm>
            <a:off x="7175691" y="166288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1015" name="RECTANGLE51015"/>
          <p:cNvSpPr/>
          <p:nvPr/>
        </p:nvSpPr>
        <p:spPr bwMode="auto">
          <a:xfrm>
            <a:off x="7727734" y="166288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018" name="RECTANGLE51018"/>
          <p:cNvSpPr/>
          <p:nvPr/>
        </p:nvSpPr>
        <p:spPr bwMode="auto">
          <a:xfrm>
            <a:off x="8426234" y="166288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1021" name="RECTANGLE51021"/>
          <p:cNvSpPr/>
          <p:nvPr/>
        </p:nvSpPr>
        <p:spPr bwMode="auto">
          <a:xfrm>
            <a:off x="8929688" y="166288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360</a:t>
            </a:r>
            <a:endParaRPr/>
          </a:p>
        </p:txBody>
      </p:sp>
      <p:sp>
        <p:nvSpPr>
          <p:cNvPr id="51024" name="RECTANGLE51024"/>
          <p:cNvSpPr/>
          <p:nvPr/>
        </p:nvSpPr>
        <p:spPr bwMode="auto">
          <a:xfrm>
            <a:off x="9450388" y="166288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409</a:t>
            </a:r>
            <a:endParaRPr/>
          </a:p>
        </p:txBody>
      </p:sp>
      <p:sp>
        <p:nvSpPr>
          <p:cNvPr id="51027" name="RECTANGLE51027"/>
          <p:cNvSpPr/>
          <p:nvPr/>
        </p:nvSpPr>
        <p:spPr bwMode="auto">
          <a:xfrm>
            <a:off x="10005822" y="1662887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-12%</a:t>
            </a:r>
            <a:endParaRPr/>
          </a:p>
        </p:txBody>
      </p:sp>
      <p:sp>
        <p:nvSpPr>
          <p:cNvPr id="51030" name="RECTANGLE51030"/>
          <p:cNvSpPr/>
          <p:nvPr/>
        </p:nvSpPr>
        <p:spPr bwMode="auto">
          <a:xfrm>
            <a:off x="1342517" y="1805851"/>
            <a:ext cx="128912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LONDRES (GB) / PARIS (FR)</a:t>
            </a:r>
            <a:endParaRPr/>
          </a:p>
        </p:txBody>
      </p:sp>
      <p:sp>
        <p:nvSpPr>
          <p:cNvPr id="51033" name="RECTANGLE51033"/>
          <p:cNvSpPr/>
          <p:nvPr/>
        </p:nvSpPr>
        <p:spPr bwMode="auto">
          <a:xfrm>
            <a:off x="3519488" y="180585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359</a:t>
            </a:r>
            <a:endParaRPr/>
          </a:p>
        </p:txBody>
      </p:sp>
      <p:sp>
        <p:nvSpPr>
          <p:cNvPr id="51036" name="RECTANGLE51036"/>
          <p:cNvSpPr/>
          <p:nvPr/>
        </p:nvSpPr>
        <p:spPr bwMode="auto">
          <a:xfrm>
            <a:off x="4457891" y="18058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039" name="RECTANGLE51039"/>
          <p:cNvSpPr/>
          <p:nvPr/>
        </p:nvSpPr>
        <p:spPr bwMode="auto">
          <a:xfrm>
            <a:off x="4884331" y="180585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1042" name="RECTANGLE51042"/>
          <p:cNvSpPr/>
          <p:nvPr/>
        </p:nvSpPr>
        <p:spPr bwMode="auto">
          <a:xfrm>
            <a:off x="5784634" y="180585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1045" name="RECTANGLE51045"/>
          <p:cNvSpPr/>
          <p:nvPr/>
        </p:nvSpPr>
        <p:spPr bwMode="auto">
          <a:xfrm>
            <a:off x="6527991" y="18058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1048" name="RECTANGLE51048"/>
          <p:cNvSpPr/>
          <p:nvPr/>
        </p:nvSpPr>
        <p:spPr bwMode="auto">
          <a:xfrm>
            <a:off x="7175691" y="18058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051" name="RECTANGLE51051"/>
          <p:cNvSpPr/>
          <p:nvPr/>
        </p:nvSpPr>
        <p:spPr bwMode="auto">
          <a:xfrm>
            <a:off x="7614831" y="180585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1054" name="RECTANGLE51054"/>
          <p:cNvSpPr/>
          <p:nvPr/>
        </p:nvSpPr>
        <p:spPr bwMode="auto">
          <a:xfrm>
            <a:off x="8426234" y="180585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1057" name="RECTANGLE51057"/>
          <p:cNvSpPr/>
          <p:nvPr/>
        </p:nvSpPr>
        <p:spPr bwMode="auto">
          <a:xfrm>
            <a:off x="8929688" y="180585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359</a:t>
            </a:r>
            <a:endParaRPr/>
          </a:p>
        </p:txBody>
      </p:sp>
      <p:sp>
        <p:nvSpPr>
          <p:cNvPr id="51060" name="RECTANGLE51060"/>
          <p:cNvSpPr/>
          <p:nvPr/>
        </p:nvSpPr>
        <p:spPr bwMode="auto">
          <a:xfrm>
            <a:off x="9563291" y="18058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063" name="RECTANGLE51063"/>
          <p:cNvSpPr/>
          <p:nvPr/>
        </p:nvSpPr>
        <p:spPr bwMode="auto">
          <a:xfrm>
            <a:off x="9989731" y="180585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1066" name="RECTANGLE51066"/>
          <p:cNvSpPr/>
          <p:nvPr/>
        </p:nvSpPr>
        <p:spPr bwMode="auto">
          <a:xfrm>
            <a:off x="1342517" y="1948815"/>
            <a:ext cx="130939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BORDEAUX (FR) / LYON (FR)</a:t>
            </a:r>
            <a:endParaRPr/>
          </a:p>
        </p:txBody>
      </p:sp>
      <p:sp>
        <p:nvSpPr>
          <p:cNvPr id="51069" name="RECTANGLE51069"/>
          <p:cNvSpPr/>
          <p:nvPr/>
        </p:nvSpPr>
        <p:spPr bwMode="auto">
          <a:xfrm>
            <a:off x="3519488" y="194881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175</a:t>
            </a:r>
            <a:endParaRPr/>
          </a:p>
        </p:txBody>
      </p:sp>
      <p:sp>
        <p:nvSpPr>
          <p:cNvPr id="51072" name="RECTANGLE51072"/>
          <p:cNvSpPr/>
          <p:nvPr/>
        </p:nvSpPr>
        <p:spPr bwMode="auto">
          <a:xfrm>
            <a:off x="4457891" y="19488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075" name="RECTANGLE51075"/>
          <p:cNvSpPr/>
          <p:nvPr/>
        </p:nvSpPr>
        <p:spPr bwMode="auto">
          <a:xfrm>
            <a:off x="4884331" y="194881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1078" name="RECTANGLE51078"/>
          <p:cNvSpPr/>
          <p:nvPr/>
        </p:nvSpPr>
        <p:spPr bwMode="auto">
          <a:xfrm>
            <a:off x="5784634" y="194881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1081" name="RECTANGLE51081"/>
          <p:cNvSpPr/>
          <p:nvPr/>
        </p:nvSpPr>
        <p:spPr bwMode="auto">
          <a:xfrm>
            <a:off x="6527991" y="19488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1084" name="RECTANGLE51084"/>
          <p:cNvSpPr/>
          <p:nvPr/>
        </p:nvSpPr>
        <p:spPr bwMode="auto">
          <a:xfrm>
            <a:off x="7175691" y="19488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087" name="RECTANGLE51087"/>
          <p:cNvSpPr/>
          <p:nvPr/>
        </p:nvSpPr>
        <p:spPr bwMode="auto">
          <a:xfrm>
            <a:off x="7614831" y="194881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1090" name="RECTANGLE51090"/>
          <p:cNvSpPr/>
          <p:nvPr/>
        </p:nvSpPr>
        <p:spPr bwMode="auto">
          <a:xfrm>
            <a:off x="8426234" y="194881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1093" name="RECTANGLE51093"/>
          <p:cNvSpPr/>
          <p:nvPr/>
        </p:nvSpPr>
        <p:spPr bwMode="auto">
          <a:xfrm>
            <a:off x="8929688" y="194881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175</a:t>
            </a:r>
            <a:endParaRPr/>
          </a:p>
        </p:txBody>
      </p:sp>
      <p:sp>
        <p:nvSpPr>
          <p:cNvPr id="51096" name="RECTANGLE51096"/>
          <p:cNvSpPr/>
          <p:nvPr/>
        </p:nvSpPr>
        <p:spPr bwMode="auto">
          <a:xfrm>
            <a:off x="9563291" y="19488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099" name="RECTANGLE51099"/>
          <p:cNvSpPr/>
          <p:nvPr/>
        </p:nvSpPr>
        <p:spPr bwMode="auto">
          <a:xfrm>
            <a:off x="9989731" y="194881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1102" name="RECTANGLE51102"/>
          <p:cNvSpPr/>
          <p:nvPr/>
        </p:nvSpPr>
        <p:spPr bwMode="auto">
          <a:xfrm>
            <a:off x="1342517" y="2091779"/>
            <a:ext cx="148363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COPENHAGEN (DK) / PARIS (FR)</a:t>
            </a:r>
            <a:endParaRPr/>
          </a:p>
        </p:txBody>
      </p:sp>
      <p:sp>
        <p:nvSpPr>
          <p:cNvPr id="51105" name="RECTANGLE51105"/>
          <p:cNvSpPr/>
          <p:nvPr/>
        </p:nvSpPr>
        <p:spPr bwMode="auto">
          <a:xfrm>
            <a:off x="3519488" y="209177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142</a:t>
            </a:r>
            <a:endParaRPr/>
          </a:p>
        </p:txBody>
      </p:sp>
      <p:sp>
        <p:nvSpPr>
          <p:cNvPr id="51108" name="RECTANGLE51108"/>
          <p:cNvSpPr/>
          <p:nvPr/>
        </p:nvSpPr>
        <p:spPr bwMode="auto">
          <a:xfrm>
            <a:off x="4457891" y="20917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111" name="RECTANGLE51111"/>
          <p:cNvSpPr/>
          <p:nvPr/>
        </p:nvSpPr>
        <p:spPr bwMode="auto">
          <a:xfrm>
            <a:off x="4884331" y="209177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1114" name="RECTANGLE51114"/>
          <p:cNvSpPr/>
          <p:nvPr/>
        </p:nvSpPr>
        <p:spPr bwMode="auto">
          <a:xfrm>
            <a:off x="5784634" y="209177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1117" name="RECTANGLE51117"/>
          <p:cNvSpPr/>
          <p:nvPr/>
        </p:nvSpPr>
        <p:spPr bwMode="auto">
          <a:xfrm>
            <a:off x="6527991" y="20917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1120" name="RECTANGLE51120"/>
          <p:cNvSpPr/>
          <p:nvPr/>
        </p:nvSpPr>
        <p:spPr bwMode="auto">
          <a:xfrm>
            <a:off x="7175691" y="20917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123" name="RECTANGLE51123"/>
          <p:cNvSpPr/>
          <p:nvPr/>
        </p:nvSpPr>
        <p:spPr bwMode="auto">
          <a:xfrm>
            <a:off x="7614831" y="209177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1126" name="RECTANGLE51126"/>
          <p:cNvSpPr/>
          <p:nvPr/>
        </p:nvSpPr>
        <p:spPr bwMode="auto">
          <a:xfrm>
            <a:off x="8426234" y="209177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1129" name="RECTANGLE51129"/>
          <p:cNvSpPr/>
          <p:nvPr/>
        </p:nvSpPr>
        <p:spPr bwMode="auto">
          <a:xfrm>
            <a:off x="8986139" y="2091779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71</a:t>
            </a:r>
            <a:endParaRPr/>
          </a:p>
        </p:txBody>
      </p:sp>
      <p:sp>
        <p:nvSpPr>
          <p:cNvPr id="51132" name="RECTANGLE51132"/>
          <p:cNvSpPr/>
          <p:nvPr/>
        </p:nvSpPr>
        <p:spPr bwMode="auto">
          <a:xfrm>
            <a:off x="9563291" y="20917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135" name="RECTANGLE51135"/>
          <p:cNvSpPr/>
          <p:nvPr/>
        </p:nvSpPr>
        <p:spPr bwMode="auto">
          <a:xfrm>
            <a:off x="9989731" y="209177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1138" name="RECTANGLE51138"/>
          <p:cNvSpPr/>
          <p:nvPr/>
        </p:nvSpPr>
        <p:spPr bwMode="auto">
          <a:xfrm>
            <a:off x="1342517" y="2234743"/>
            <a:ext cx="110723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MILAN (IT) / PARIS (FR)</a:t>
            </a:r>
            <a:endParaRPr/>
          </a:p>
        </p:txBody>
      </p:sp>
      <p:sp>
        <p:nvSpPr>
          <p:cNvPr id="51141" name="RECTANGLE51141"/>
          <p:cNvSpPr/>
          <p:nvPr/>
        </p:nvSpPr>
        <p:spPr bwMode="auto">
          <a:xfrm>
            <a:off x="3519488" y="223474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129</a:t>
            </a:r>
            <a:endParaRPr/>
          </a:p>
        </p:txBody>
      </p:sp>
      <p:sp>
        <p:nvSpPr>
          <p:cNvPr id="51144" name="RECTANGLE51144"/>
          <p:cNvSpPr/>
          <p:nvPr/>
        </p:nvSpPr>
        <p:spPr bwMode="auto">
          <a:xfrm>
            <a:off x="4344988" y="223474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301</a:t>
            </a:r>
            <a:endParaRPr/>
          </a:p>
        </p:txBody>
      </p:sp>
      <p:sp>
        <p:nvSpPr>
          <p:cNvPr id="51147" name="RECTANGLE51147"/>
          <p:cNvSpPr/>
          <p:nvPr/>
        </p:nvSpPr>
        <p:spPr bwMode="auto">
          <a:xfrm>
            <a:off x="4900422" y="223474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-57%</a:t>
            </a:r>
            <a:endParaRPr/>
          </a:p>
        </p:txBody>
      </p:sp>
      <p:sp>
        <p:nvSpPr>
          <p:cNvPr id="51150" name="RECTANGLE51150"/>
          <p:cNvSpPr/>
          <p:nvPr/>
        </p:nvSpPr>
        <p:spPr bwMode="auto">
          <a:xfrm>
            <a:off x="5784634" y="223474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1153" name="RECTANGLE51153"/>
          <p:cNvSpPr/>
          <p:nvPr/>
        </p:nvSpPr>
        <p:spPr bwMode="auto">
          <a:xfrm>
            <a:off x="6527991" y="22347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1156" name="RECTANGLE51156"/>
          <p:cNvSpPr/>
          <p:nvPr/>
        </p:nvSpPr>
        <p:spPr bwMode="auto">
          <a:xfrm>
            <a:off x="7175691" y="22347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1159" name="RECTANGLE51159"/>
          <p:cNvSpPr/>
          <p:nvPr/>
        </p:nvSpPr>
        <p:spPr bwMode="auto">
          <a:xfrm>
            <a:off x="7727734" y="223474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162" name="RECTANGLE51162"/>
          <p:cNvSpPr/>
          <p:nvPr/>
        </p:nvSpPr>
        <p:spPr bwMode="auto">
          <a:xfrm>
            <a:off x="8426234" y="223474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1165" name="RECTANGLE51165"/>
          <p:cNvSpPr/>
          <p:nvPr/>
        </p:nvSpPr>
        <p:spPr bwMode="auto">
          <a:xfrm>
            <a:off x="8929688" y="223474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129</a:t>
            </a:r>
            <a:endParaRPr/>
          </a:p>
        </p:txBody>
      </p:sp>
      <p:sp>
        <p:nvSpPr>
          <p:cNvPr id="51168" name="RECTANGLE51168"/>
          <p:cNvSpPr/>
          <p:nvPr/>
        </p:nvSpPr>
        <p:spPr bwMode="auto">
          <a:xfrm>
            <a:off x="9450388" y="223474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301</a:t>
            </a:r>
            <a:endParaRPr/>
          </a:p>
        </p:txBody>
      </p:sp>
      <p:sp>
        <p:nvSpPr>
          <p:cNvPr id="51171" name="RECTANGLE51171"/>
          <p:cNvSpPr/>
          <p:nvPr/>
        </p:nvSpPr>
        <p:spPr bwMode="auto">
          <a:xfrm>
            <a:off x="10005822" y="223474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-57%</a:t>
            </a:r>
            <a:endParaRPr/>
          </a:p>
        </p:txBody>
      </p:sp>
      <p:sp>
        <p:nvSpPr>
          <p:cNvPr id="51174" name="RECTANGLE51174"/>
          <p:cNvSpPr/>
          <p:nvPr/>
        </p:nvSpPr>
        <p:spPr bwMode="auto">
          <a:xfrm>
            <a:off x="1342517" y="2377707"/>
            <a:ext cx="126494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LARNACA (CY) / PARIS (FR)</a:t>
            </a:r>
            <a:endParaRPr/>
          </a:p>
        </p:txBody>
      </p:sp>
      <p:sp>
        <p:nvSpPr>
          <p:cNvPr id="51177" name="RECTANGLE51177"/>
          <p:cNvSpPr/>
          <p:nvPr/>
        </p:nvSpPr>
        <p:spPr bwMode="auto">
          <a:xfrm>
            <a:off x="3632391" y="237770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180" name="RECTANGLE51180"/>
          <p:cNvSpPr/>
          <p:nvPr/>
        </p:nvSpPr>
        <p:spPr bwMode="auto">
          <a:xfrm>
            <a:off x="4344988" y="237770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837</a:t>
            </a:r>
            <a:endParaRPr/>
          </a:p>
        </p:txBody>
      </p:sp>
      <p:sp>
        <p:nvSpPr>
          <p:cNvPr id="51183" name="RECTANGLE51183"/>
          <p:cNvSpPr/>
          <p:nvPr/>
        </p:nvSpPr>
        <p:spPr bwMode="auto">
          <a:xfrm>
            <a:off x="4843971" y="2377707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186" name="RECTANGLE51186"/>
          <p:cNvSpPr/>
          <p:nvPr/>
        </p:nvSpPr>
        <p:spPr bwMode="auto">
          <a:xfrm>
            <a:off x="5784634" y="237770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189" name="RECTANGLE51189"/>
          <p:cNvSpPr/>
          <p:nvPr/>
        </p:nvSpPr>
        <p:spPr bwMode="auto">
          <a:xfrm>
            <a:off x="6527991" y="237770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192" name="RECTANGLE51192"/>
          <p:cNvSpPr/>
          <p:nvPr/>
        </p:nvSpPr>
        <p:spPr bwMode="auto">
          <a:xfrm>
            <a:off x="7175691" y="237770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51195" name="RECTANGLE51195"/>
          <p:cNvSpPr/>
          <p:nvPr/>
        </p:nvSpPr>
        <p:spPr bwMode="auto">
          <a:xfrm>
            <a:off x="7574470" y="2377707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198" name="RECTANGLE51198"/>
          <p:cNvSpPr/>
          <p:nvPr/>
        </p:nvSpPr>
        <p:spPr bwMode="auto">
          <a:xfrm>
            <a:off x="8426234" y="237770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201" name="RECTANGLE51201"/>
          <p:cNvSpPr/>
          <p:nvPr/>
        </p:nvSpPr>
        <p:spPr bwMode="auto">
          <a:xfrm>
            <a:off x="9042591" y="237770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204" name="RECTANGLE51204"/>
          <p:cNvSpPr/>
          <p:nvPr/>
        </p:nvSpPr>
        <p:spPr bwMode="auto">
          <a:xfrm>
            <a:off x="9450388" y="237770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209</a:t>
            </a:r>
            <a:endParaRPr/>
          </a:p>
        </p:txBody>
      </p:sp>
      <p:sp>
        <p:nvSpPr>
          <p:cNvPr id="51207" name="RECTANGLE51207"/>
          <p:cNvSpPr/>
          <p:nvPr/>
        </p:nvSpPr>
        <p:spPr bwMode="auto">
          <a:xfrm>
            <a:off x="9949370" y="2377707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210" name="RECTANGLE51210"/>
          <p:cNvSpPr/>
          <p:nvPr/>
        </p:nvSpPr>
        <p:spPr bwMode="auto">
          <a:xfrm>
            <a:off x="1342517" y="2520671"/>
            <a:ext cx="1179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LISBON (PT) / PARIS (FR)</a:t>
            </a:r>
            <a:endParaRPr/>
          </a:p>
        </p:txBody>
      </p:sp>
      <p:sp>
        <p:nvSpPr>
          <p:cNvPr id="51213" name="RECTANGLE51213"/>
          <p:cNvSpPr/>
          <p:nvPr/>
        </p:nvSpPr>
        <p:spPr bwMode="auto">
          <a:xfrm>
            <a:off x="3632391" y="252067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216" name="RECTANGLE51216"/>
          <p:cNvSpPr/>
          <p:nvPr/>
        </p:nvSpPr>
        <p:spPr bwMode="auto">
          <a:xfrm>
            <a:off x="4344988" y="252067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268</a:t>
            </a:r>
            <a:endParaRPr/>
          </a:p>
        </p:txBody>
      </p:sp>
      <p:sp>
        <p:nvSpPr>
          <p:cNvPr id="51219" name="RECTANGLE51219"/>
          <p:cNvSpPr/>
          <p:nvPr/>
        </p:nvSpPr>
        <p:spPr bwMode="auto">
          <a:xfrm>
            <a:off x="4843971" y="2520671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222" name="RECTANGLE51222"/>
          <p:cNvSpPr/>
          <p:nvPr/>
        </p:nvSpPr>
        <p:spPr bwMode="auto">
          <a:xfrm>
            <a:off x="5784634" y="252067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225" name="RECTANGLE51225"/>
          <p:cNvSpPr/>
          <p:nvPr/>
        </p:nvSpPr>
        <p:spPr bwMode="auto">
          <a:xfrm>
            <a:off x="6527991" y="252067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228" name="RECTANGLE51228"/>
          <p:cNvSpPr/>
          <p:nvPr/>
        </p:nvSpPr>
        <p:spPr bwMode="auto">
          <a:xfrm>
            <a:off x="7175691" y="252067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1231" name="RECTANGLE51231"/>
          <p:cNvSpPr/>
          <p:nvPr/>
        </p:nvSpPr>
        <p:spPr bwMode="auto">
          <a:xfrm>
            <a:off x="7574470" y="2520671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234" name="RECTANGLE51234"/>
          <p:cNvSpPr/>
          <p:nvPr/>
        </p:nvSpPr>
        <p:spPr bwMode="auto">
          <a:xfrm>
            <a:off x="8426234" y="252067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237" name="RECTANGLE51237"/>
          <p:cNvSpPr/>
          <p:nvPr/>
        </p:nvSpPr>
        <p:spPr bwMode="auto">
          <a:xfrm>
            <a:off x="9042591" y="252067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240" name="RECTANGLE51240"/>
          <p:cNvSpPr/>
          <p:nvPr/>
        </p:nvSpPr>
        <p:spPr bwMode="auto">
          <a:xfrm>
            <a:off x="9450388" y="252067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268</a:t>
            </a:r>
            <a:endParaRPr/>
          </a:p>
        </p:txBody>
      </p:sp>
      <p:sp>
        <p:nvSpPr>
          <p:cNvPr id="51243" name="RECTANGLE51243"/>
          <p:cNvSpPr/>
          <p:nvPr/>
        </p:nvSpPr>
        <p:spPr bwMode="auto">
          <a:xfrm>
            <a:off x="9949370" y="2520671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246" name="RECTANGLE51246"/>
          <p:cNvSpPr/>
          <p:nvPr/>
        </p:nvSpPr>
        <p:spPr bwMode="auto">
          <a:xfrm>
            <a:off x="1342517" y="2663635"/>
            <a:ext cx="115595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NAPOLI (IT) / PARIS (FR)</a:t>
            </a:r>
            <a:endParaRPr/>
          </a:p>
        </p:txBody>
      </p:sp>
      <p:sp>
        <p:nvSpPr>
          <p:cNvPr id="51249" name="RECTANGLE51249"/>
          <p:cNvSpPr/>
          <p:nvPr/>
        </p:nvSpPr>
        <p:spPr bwMode="auto">
          <a:xfrm>
            <a:off x="3632391" y="266363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252" name="RECTANGLE51252"/>
          <p:cNvSpPr/>
          <p:nvPr/>
        </p:nvSpPr>
        <p:spPr bwMode="auto">
          <a:xfrm>
            <a:off x="4344988" y="266363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514</a:t>
            </a:r>
            <a:endParaRPr/>
          </a:p>
        </p:txBody>
      </p:sp>
      <p:sp>
        <p:nvSpPr>
          <p:cNvPr id="51255" name="RECTANGLE51255"/>
          <p:cNvSpPr/>
          <p:nvPr/>
        </p:nvSpPr>
        <p:spPr bwMode="auto">
          <a:xfrm>
            <a:off x="4843971" y="2663635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258" name="RECTANGLE51258"/>
          <p:cNvSpPr/>
          <p:nvPr/>
        </p:nvSpPr>
        <p:spPr bwMode="auto">
          <a:xfrm>
            <a:off x="5784634" y="266363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261" name="RECTANGLE51261"/>
          <p:cNvSpPr/>
          <p:nvPr/>
        </p:nvSpPr>
        <p:spPr bwMode="auto">
          <a:xfrm>
            <a:off x="6527991" y="266363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264" name="RECTANGLE51264"/>
          <p:cNvSpPr/>
          <p:nvPr/>
        </p:nvSpPr>
        <p:spPr bwMode="auto">
          <a:xfrm>
            <a:off x="7175691" y="266363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1267" name="RECTANGLE51267"/>
          <p:cNvSpPr/>
          <p:nvPr/>
        </p:nvSpPr>
        <p:spPr bwMode="auto">
          <a:xfrm>
            <a:off x="7574470" y="2663635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270" name="RECTANGLE51270"/>
          <p:cNvSpPr/>
          <p:nvPr/>
        </p:nvSpPr>
        <p:spPr bwMode="auto">
          <a:xfrm>
            <a:off x="8426234" y="266363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273" name="RECTANGLE51273"/>
          <p:cNvSpPr/>
          <p:nvPr/>
        </p:nvSpPr>
        <p:spPr bwMode="auto">
          <a:xfrm>
            <a:off x="9042591" y="266363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276" name="RECTANGLE51276"/>
          <p:cNvSpPr/>
          <p:nvPr/>
        </p:nvSpPr>
        <p:spPr bwMode="auto">
          <a:xfrm>
            <a:off x="9450388" y="266363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514</a:t>
            </a:r>
            <a:endParaRPr/>
          </a:p>
        </p:txBody>
      </p:sp>
      <p:sp>
        <p:nvSpPr>
          <p:cNvPr id="51279" name="RECTANGLE51279"/>
          <p:cNvSpPr/>
          <p:nvPr/>
        </p:nvSpPr>
        <p:spPr bwMode="auto">
          <a:xfrm>
            <a:off x="9949370" y="2663635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282" name="RECTANGLE51282"/>
          <p:cNvSpPr/>
          <p:nvPr/>
        </p:nvSpPr>
        <p:spPr bwMode="auto">
          <a:xfrm>
            <a:off x="1342517" y="2806598"/>
            <a:ext cx="111328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PARIS (FR)</a:t>
            </a:r>
            <a:endParaRPr/>
          </a:p>
        </p:txBody>
      </p:sp>
      <p:sp>
        <p:nvSpPr>
          <p:cNvPr id="51285" name="RECTANGLE51285"/>
          <p:cNvSpPr/>
          <p:nvPr/>
        </p:nvSpPr>
        <p:spPr bwMode="auto">
          <a:xfrm>
            <a:off x="3632391" y="280659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288" name="RECTANGLE51288"/>
          <p:cNvSpPr/>
          <p:nvPr/>
        </p:nvSpPr>
        <p:spPr bwMode="auto">
          <a:xfrm>
            <a:off x="4457891" y="280659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291" name="RECTANGLE51291"/>
          <p:cNvSpPr/>
          <p:nvPr/>
        </p:nvSpPr>
        <p:spPr bwMode="auto">
          <a:xfrm>
            <a:off x="4997234" y="280659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294" name="RECTANGLE51294"/>
          <p:cNvSpPr/>
          <p:nvPr/>
        </p:nvSpPr>
        <p:spPr bwMode="auto">
          <a:xfrm>
            <a:off x="5784634" y="280659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297" name="RECTANGLE51297"/>
          <p:cNvSpPr/>
          <p:nvPr/>
        </p:nvSpPr>
        <p:spPr bwMode="auto">
          <a:xfrm>
            <a:off x="6527991" y="280659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300" name="RECTANGLE51300"/>
          <p:cNvSpPr/>
          <p:nvPr/>
        </p:nvSpPr>
        <p:spPr bwMode="auto">
          <a:xfrm>
            <a:off x="7175691" y="280659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303" name="RECTANGLE51303"/>
          <p:cNvSpPr/>
          <p:nvPr/>
        </p:nvSpPr>
        <p:spPr bwMode="auto">
          <a:xfrm>
            <a:off x="7727734" y="280659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306" name="RECTANGLE51306"/>
          <p:cNvSpPr/>
          <p:nvPr/>
        </p:nvSpPr>
        <p:spPr bwMode="auto">
          <a:xfrm>
            <a:off x="8426234" y="280659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309" name="RECTANGLE51309"/>
          <p:cNvSpPr/>
          <p:nvPr/>
        </p:nvSpPr>
        <p:spPr bwMode="auto">
          <a:xfrm>
            <a:off x="9042591" y="280659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312" name="RECTANGLE51312"/>
          <p:cNvSpPr/>
          <p:nvPr/>
        </p:nvSpPr>
        <p:spPr bwMode="auto">
          <a:xfrm>
            <a:off x="9563291" y="280659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315" name="RECTANGLE51315"/>
          <p:cNvSpPr/>
          <p:nvPr/>
        </p:nvSpPr>
        <p:spPr bwMode="auto">
          <a:xfrm>
            <a:off x="10102634" y="280659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318" name="RECTANGLE51318"/>
          <p:cNvSpPr/>
          <p:nvPr/>
        </p:nvSpPr>
        <p:spPr bwMode="auto">
          <a:xfrm>
            <a:off x="1342517" y="2949562"/>
            <a:ext cx="103078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PISA (IT)</a:t>
            </a:r>
            <a:endParaRPr/>
          </a:p>
        </p:txBody>
      </p:sp>
      <p:sp>
        <p:nvSpPr>
          <p:cNvPr id="51321" name="RECTANGLE51321"/>
          <p:cNvSpPr/>
          <p:nvPr/>
        </p:nvSpPr>
        <p:spPr bwMode="auto">
          <a:xfrm>
            <a:off x="3632391" y="294956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324" name="RECTANGLE51324"/>
          <p:cNvSpPr/>
          <p:nvPr/>
        </p:nvSpPr>
        <p:spPr bwMode="auto">
          <a:xfrm>
            <a:off x="4257332" y="2949562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1 223</a:t>
            </a:r>
            <a:endParaRPr/>
          </a:p>
        </p:txBody>
      </p:sp>
      <p:sp>
        <p:nvSpPr>
          <p:cNvPr id="51327" name="RECTANGLE51327"/>
          <p:cNvSpPr/>
          <p:nvPr/>
        </p:nvSpPr>
        <p:spPr bwMode="auto">
          <a:xfrm>
            <a:off x="4843971" y="2949562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330" name="RECTANGLE51330"/>
          <p:cNvSpPr/>
          <p:nvPr/>
        </p:nvSpPr>
        <p:spPr bwMode="auto">
          <a:xfrm>
            <a:off x="5784634" y="294956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333" name="RECTANGLE51333"/>
          <p:cNvSpPr/>
          <p:nvPr/>
        </p:nvSpPr>
        <p:spPr bwMode="auto">
          <a:xfrm>
            <a:off x="6527991" y="294956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336" name="RECTANGLE51336"/>
          <p:cNvSpPr/>
          <p:nvPr/>
        </p:nvSpPr>
        <p:spPr bwMode="auto">
          <a:xfrm>
            <a:off x="7175691" y="294956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51339" name="RECTANGLE51339"/>
          <p:cNvSpPr/>
          <p:nvPr/>
        </p:nvSpPr>
        <p:spPr bwMode="auto">
          <a:xfrm>
            <a:off x="7574470" y="2949562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342" name="RECTANGLE51342"/>
          <p:cNvSpPr/>
          <p:nvPr/>
        </p:nvSpPr>
        <p:spPr bwMode="auto">
          <a:xfrm>
            <a:off x="8426234" y="294956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345" name="RECTANGLE51345"/>
          <p:cNvSpPr/>
          <p:nvPr/>
        </p:nvSpPr>
        <p:spPr bwMode="auto">
          <a:xfrm>
            <a:off x="9042591" y="294956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348" name="RECTANGLE51348"/>
          <p:cNvSpPr/>
          <p:nvPr/>
        </p:nvSpPr>
        <p:spPr bwMode="auto">
          <a:xfrm>
            <a:off x="9450388" y="2949562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408</a:t>
            </a:r>
            <a:endParaRPr/>
          </a:p>
        </p:txBody>
      </p:sp>
      <p:sp>
        <p:nvSpPr>
          <p:cNvPr id="51351" name="RECTANGLE51351"/>
          <p:cNvSpPr/>
          <p:nvPr/>
        </p:nvSpPr>
        <p:spPr bwMode="auto">
          <a:xfrm>
            <a:off x="9949370" y="2949562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354" name="RECTANGLE51354"/>
          <p:cNvSpPr/>
          <p:nvPr/>
        </p:nvSpPr>
        <p:spPr bwMode="auto">
          <a:xfrm>
            <a:off x="1342517" y="3092526"/>
            <a:ext cx="108118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ROME (IT)</a:t>
            </a:r>
            <a:endParaRPr/>
          </a:p>
        </p:txBody>
      </p:sp>
      <p:sp>
        <p:nvSpPr>
          <p:cNvPr id="51357" name="RECTANGLE51357"/>
          <p:cNvSpPr/>
          <p:nvPr/>
        </p:nvSpPr>
        <p:spPr bwMode="auto">
          <a:xfrm>
            <a:off x="3632391" y="309252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360" name="RECTANGLE51360"/>
          <p:cNvSpPr/>
          <p:nvPr/>
        </p:nvSpPr>
        <p:spPr bwMode="auto">
          <a:xfrm>
            <a:off x="4344988" y="309252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392</a:t>
            </a:r>
            <a:endParaRPr/>
          </a:p>
        </p:txBody>
      </p:sp>
      <p:sp>
        <p:nvSpPr>
          <p:cNvPr id="51363" name="RECTANGLE51363"/>
          <p:cNvSpPr/>
          <p:nvPr/>
        </p:nvSpPr>
        <p:spPr bwMode="auto">
          <a:xfrm>
            <a:off x="4843971" y="309252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366" name="RECTANGLE51366"/>
          <p:cNvSpPr/>
          <p:nvPr/>
        </p:nvSpPr>
        <p:spPr bwMode="auto">
          <a:xfrm>
            <a:off x="5784634" y="309252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369" name="RECTANGLE51369"/>
          <p:cNvSpPr/>
          <p:nvPr/>
        </p:nvSpPr>
        <p:spPr bwMode="auto">
          <a:xfrm>
            <a:off x="6527991" y="309252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372" name="RECTANGLE51372"/>
          <p:cNvSpPr/>
          <p:nvPr/>
        </p:nvSpPr>
        <p:spPr bwMode="auto">
          <a:xfrm>
            <a:off x="7175691" y="309252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51375" name="RECTANGLE51375"/>
          <p:cNvSpPr/>
          <p:nvPr/>
        </p:nvSpPr>
        <p:spPr bwMode="auto">
          <a:xfrm>
            <a:off x="7574470" y="309252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378" name="RECTANGLE51378"/>
          <p:cNvSpPr/>
          <p:nvPr/>
        </p:nvSpPr>
        <p:spPr bwMode="auto">
          <a:xfrm>
            <a:off x="8426234" y="309252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381" name="RECTANGLE51381"/>
          <p:cNvSpPr/>
          <p:nvPr/>
        </p:nvSpPr>
        <p:spPr bwMode="auto">
          <a:xfrm>
            <a:off x="9042591" y="309252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384" name="RECTANGLE51384"/>
          <p:cNvSpPr/>
          <p:nvPr/>
        </p:nvSpPr>
        <p:spPr bwMode="auto">
          <a:xfrm>
            <a:off x="9450388" y="309252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131</a:t>
            </a:r>
            <a:endParaRPr/>
          </a:p>
        </p:txBody>
      </p:sp>
      <p:sp>
        <p:nvSpPr>
          <p:cNvPr id="51387" name="RECTANGLE51387"/>
          <p:cNvSpPr/>
          <p:nvPr/>
        </p:nvSpPr>
        <p:spPr bwMode="auto">
          <a:xfrm>
            <a:off x="9949370" y="309252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390" name="RECTANGLE51390"/>
          <p:cNvSpPr/>
          <p:nvPr/>
        </p:nvSpPr>
        <p:spPr bwMode="auto">
          <a:xfrm>
            <a:off x="1342517" y="3235490"/>
            <a:ext cx="133010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TOULOUSE (FR)</a:t>
            </a:r>
            <a:endParaRPr/>
          </a:p>
        </p:txBody>
      </p:sp>
      <p:sp>
        <p:nvSpPr>
          <p:cNvPr id="51393" name="RECTANGLE51393"/>
          <p:cNvSpPr/>
          <p:nvPr/>
        </p:nvSpPr>
        <p:spPr bwMode="auto">
          <a:xfrm>
            <a:off x="3632391" y="323549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396" name="RECTANGLE51396"/>
          <p:cNvSpPr/>
          <p:nvPr/>
        </p:nvSpPr>
        <p:spPr bwMode="auto">
          <a:xfrm>
            <a:off x="4344988" y="3235490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134</a:t>
            </a:r>
            <a:endParaRPr/>
          </a:p>
        </p:txBody>
      </p:sp>
      <p:sp>
        <p:nvSpPr>
          <p:cNvPr id="51399" name="RECTANGLE51399"/>
          <p:cNvSpPr/>
          <p:nvPr/>
        </p:nvSpPr>
        <p:spPr bwMode="auto">
          <a:xfrm>
            <a:off x="4843971" y="3235490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402" name="RECTANGLE51402"/>
          <p:cNvSpPr/>
          <p:nvPr/>
        </p:nvSpPr>
        <p:spPr bwMode="auto">
          <a:xfrm>
            <a:off x="5784634" y="323549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405" name="RECTANGLE51405"/>
          <p:cNvSpPr/>
          <p:nvPr/>
        </p:nvSpPr>
        <p:spPr bwMode="auto">
          <a:xfrm>
            <a:off x="6527991" y="323549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408" name="RECTANGLE51408"/>
          <p:cNvSpPr/>
          <p:nvPr/>
        </p:nvSpPr>
        <p:spPr bwMode="auto">
          <a:xfrm>
            <a:off x="7175691" y="323549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1411" name="RECTANGLE51411"/>
          <p:cNvSpPr/>
          <p:nvPr/>
        </p:nvSpPr>
        <p:spPr bwMode="auto">
          <a:xfrm>
            <a:off x="7574470" y="3235490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414" name="RECTANGLE51414"/>
          <p:cNvSpPr/>
          <p:nvPr/>
        </p:nvSpPr>
        <p:spPr bwMode="auto">
          <a:xfrm>
            <a:off x="8426234" y="323549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417" name="RECTANGLE51417"/>
          <p:cNvSpPr/>
          <p:nvPr/>
        </p:nvSpPr>
        <p:spPr bwMode="auto">
          <a:xfrm>
            <a:off x="9042591" y="323549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420" name="RECTANGLE51420"/>
          <p:cNvSpPr/>
          <p:nvPr/>
        </p:nvSpPr>
        <p:spPr bwMode="auto">
          <a:xfrm>
            <a:off x="9450388" y="3235490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134</a:t>
            </a:r>
            <a:endParaRPr/>
          </a:p>
        </p:txBody>
      </p:sp>
      <p:sp>
        <p:nvSpPr>
          <p:cNvPr id="51423" name="RECTANGLE51423"/>
          <p:cNvSpPr/>
          <p:nvPr/>
        </p:nvSpPr>
        <p:spPr bwMode="auto">
          <a:xfrm>
            <a:off x="9949370" y="3235490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426" name="RECTANGLE51426"/>
          <p:cNvSpPr/>
          <p:nvPr/>
        </p:nvSpPr>
        <p:spPr bwMode="auto">
          <a:xfrm>
            <a:off x="1263650" y="3347339"/>
            <a:ext cx="1736725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427" name="RECTANGLE51427"/>
          <p:cNvSpPr/>
          <p:nvPr/>
        </p:nvSpPr>
        <p:spPr bwMode="auto">
          <a:xfrm>
            <a:off x="2146236" y="3394329"/>
            <a:ext cx="72345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EASYJET</a:t>
            </a:r>
            <a:endParaRPr/>
          </a:p>
        </p:txBody>
      </p:sp>
      <p:sp>
        <p:nvSpPr>
          <p:cNvPr id="51430" name="RECTANGLE51430"/>
          <p:cNvSpPr/>
          <p:nvPr/>
        </p:nvSpPr>
        <p:spPr bwMode="auto">
          <a:xfrm>
            <a:off x="3000375" y="3347339"/>
            <a:ext cx="8255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431" name="RECTANGLE51431"/>
          <p:cNvSpPr/>
          <p:nvPr/>
        </p:nvSpPr>
        <p:spPr bwMode="auto">
          <a:xfrm>
            <a:off x="3399701" y="3394329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1 963</a:t>
            </a:r>
            <a:endParaRPr/>
          </a:p>
        </p:txBody>
      </p:sp>
      <p:sp>
        <p:nvSpPr>
          <p:cNvPr id="51434" name="RECTANGLE51434"/>
          <p:cNvSpPr/>
          <p:nvPr/>
        </p:nvSpPr>
        <p:spPr bwMode="auto">
          <a:xfrm>
            <a:off x="3825875" y="3347339"/>
            <a:ext cx="8255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435" name="RECTANGLE51435"/>
          <p:cNvSpPr/>
          <p:nvPr/>
        </p:nvSpPr>
        <p:spPr bwMode="auto">
          <a:xfrm>
            <a:off x="4225201" y="3394329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4 078</a:t>
            </a:r>
            <a:endParaRPr/>
          </a:p>
        </p:txBody>
      </p:sp>
      <p:sp>
        <p:nvSpPr>
          <p:cNvPr id="51438" name="RECTANGLE51438"/>
          <p:cNvSpPr/>
          <p:nvPr/>
        </p:nvSpPr>
        <p:spPr bwMode="auto">
          <a:xfrm>
            <a:off x="4651375" y="3347339"/>
            <a:ext cx="6350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439" name="RECTANGLE51439"/>
          <p:cNvSpPr/>
          <p:nvPr/>
        </p:nvSpPr>
        <p:spPr bwMode="auto">
          <a:xfrm>
            <a:off x="4861179" y="3394329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-52%</a:t>
            </a:r>
            <a:endParaRPr/>
          </a:p>
        </p:txBody>
      </p:sp>
      <p:sp>
        <p:nvSpPr>
          <p:cNvPr id="51442" name="RECTANGLE51442"/>
          <p:cNvSpPr/>
          <p:nvPr/>
        </p:nvSpPr>
        <p:spPr bwMode="auto">
          <a:xfrm>
            <a:off x="5286375" y="3347339"/>
            <a:ext cx="7874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443" name="RECTANGLE51443"/>
          <p:cNvSpPr/>
          <p:nvPr/>
        </p:nvSpPr>
        <p:spPr bwMode="auto">
          <a:xfrm>
            <a:off x="5691162" y="3394329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17%</a:t>
            </a:r>
            <a:endParaRPr/>
          </a:p>
        </p:txBody>
      </p:sp>
      <p:sp>
        <p:nvSpPr>
          <p:cNvPr id="51446" name="RECTANGLE51446"/>
          <p:cNvSpPr/>
          <p:nvPr/>
        </p:nvSpPr>
        <p:spPr bwMode="auto">
          <a:xfrm>
            <a:off x="6073775" y="3347339"/>
            <a:ext cx="647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447" name="RECTANGLE51447"/>
          <p:cNvSpPr/>
          <p:nvPr/>
        </p:nvSpPr>
        <p:spPr bwMode="auto">
          <a:xfrm>
            <a:off x="6451854" y="3394329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</a:t>
            </a:r>
            <a:endParaRPr/>
          </a:p>
        </p:txBody>
      </p:sp>
      <p:sp>
        <p:nvSpPr>
          <p:cNvPr id="51450" name="RECTANGLE51450"/>
          <p:cNvSpPr/>
          <p:nvPr/>
        </p:nvSpPr>
        <p:spPr bwMode="auto">
          <a:xfrm>
            <a:off x="6721475" y="3347339"/>
            <a:ext cx="647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451" name="RECTANGLE51451"/>
          <p:cNvSpPr/>
          <p:nvPr/>
        </p:nvSpPr>
        <p:spPr bwMode="auto">
          <a:xfrm>
            <a:off x="7099554" y="3394329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</a:t>
            </a:r>
            <a:endParaRPr/>
          </a:p>
        </p:txBody>
      </p:sp>
      <p:sp>
        <p:nvSpPr>
          <p:cNvPr id="51454" name="RECTANGLE51454"/>
          <p:cNvSpPr/>
          <p:nvPr/>
        </p:nvSpPr>
        <p:spPr bwMode="auto">
          <a:xfrm>
            <a:off x="7369175" y="3347339"/>
            <a:ext cx="647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455" name="RECTANGLE51455"/>
          <p:cNvSpPr/>
          <p:nvPr/>
        </p:nvSpPr>
        <p:spPr bwMode="auto">
          <a:xfrm>
            <a:off x="7591679" y="3394329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-27%</a:t>
            </a:r>
            <a:endParaRPr/>
          </a:p>
        </p:txBody>
      </p:sp>
      <p:sp>
        <p:nvSpPr>
          <p:cNvPr id="51458" name="RECTANGLE51458"/>
          <p:cNvSpPr/>
          <p:nvPr/>
        </p:nvSpPr>
        <p:spPr bwMode="auto">
          <a:xfrm>
            <a:off x="8016875" y="3347339"/>
            <a:ext cx="6985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459" name="RECTANGLE51459"/>
          <p:cNvSpPr/>
          <p:nvPr/>
        </p:nvSpPr>
        <p:spPr bwMode="auto">
          <a:xfrm>
            <a:off x="8332762" y="3394329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15%</a:t>
            </a:r>
            <a:endParaRPr/>
          </a:p>
        </p:txBody>
      </p:sp>
      <p:sp>
        <p:nvSpPr>
          <p:cNvPr id="51462" name="RECTANGLE51462"/>
          <p:cNvSpPr/>
          <p:nvPr/>
        </p:nvSpPr>
        <p:spPr bwMode="auto">
          <a:xfrm>
            <a:off x="8715375" y="3347339"/>
            <a:ext cx="520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463" name="RECTANGLE51463"/>
          <p:cNvSpPr/>
          <p:nvPr/>
        </p:nvSpPr>
        <p:spPr bwMode="auto">
          <a:xfrm>
            <a:off x="8903335" y="3394329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178</a:t>
            </a:r>
            <a:endParaRPr/>
          </a:p>
        </p:txBody>
      </p:sp>
      <p:sp>
        <p:nvSpPr>
          <p:cNvPr id="51466" name="RECTANGLE51466"/>
          <p:cNvSpPr/>
          <p:nvPr/>
        </p:nvSpPr>
        <p:spPr bwMode="auto">
          <a:xfrm>
            <a:off x="9236075" y="3347339"/>
            <a:ext cx="520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467" name="RECTANGLE51467"/>
          <p:cNvSpPr/>
          <p:nvPr/>
        </p:nvSpPr>
        <p:spPr bwMode="auto">
          <a:xfrm>
            <a:off x="9424035" y="3394329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272</a:t>
            </a:r>
            <a:endParaRPr/>
          </a:p>
        </p:txBody>
      </p:sp>
      <p:sp>
        <p:nvSpPr>
          <p:cNvPr id="51470" name="RECTANGLE51470"/>
          <p:cNvSpPr/>
          <p:nvPr/>
        </p:nvSpPr>
        <p:spPr bwMode="auto">
          <a:xfrm>
            <a:off x="9756775" y="3347339"/>
            <a:ext cx="6350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471" name="RECTANGLE51471"/>
          <p:cNvSpPr/>
          <p:nvPr/>
        </p:nvSpPr>
        <p:spPr bwMode="auto">
          <a:xfrm>
            <a:off x="9947529" y="3394329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-34%</a:t>
            </a:r>
            <a:endParaRPr/>
          </a:p>
        </p:txBody>
      </p:sp>
      <p:sp>
        <p:nvSpPr>
          <p:cNvPr id="51474" name="RECTANGLE51474"/>
          <p:cNvSpPr/>
          <p:nvPr/>
        </p:nvSpPr>
        <p:spPr bwMode="auto">
          <a:xfrm>
            <a:off x="326517" y="3543643"/>
            <a:ext cx="41621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RYANAIR</a:t>
            </a:r>
            <a:endParaRPr/>
          </a:p>
        </p:txBody>
      </p:sp>
      <p:sp>
        <p:nvSpPr>
          <p:cNvPr id="51477" name="RECTANGLE51477"/>
          <p:cNvSpPr/>
          <p:nvPr/>
        </p:nvSpPr>
        <p:spPr bwMode="auto">
          <a:xfrm>
            <a:off x="1342517" y="3553168"/>
            <a:ext cx="13803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LONDRES (GB) / NANTES (FR)</a:t>
            </a:r>
            <a:endParaRPr/>
          </a:p>
        </p:txBody>
      </p:sp>
      <p:sp>
        <p:nvSpPr>
          <p:cNvPr id="51480" name="RECTANGLE51480"/>
          <p:cNvSpPr/>
          <p:nvPr/>
        </p:nvSpPr>
        <p:spPr bwMode="auto">
          <a:xfrm>
            <a:off x="3632391" y="355316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483" name="RECTANGLE51483"/>
          <p:cNvSpPr/>
          <p:nvPr/>
        </p:nvSpPr>
        <p:spPr bwMode="auto">
          <a:xfrm>
            <a:off x="4457891" y="355316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486" name="RECTANGLE51486"/>
          <p:cNvSpPr/>
          <p:nvPr/>
        </p:nvSpPr>
        <p:spPr bwMode="auto">
          <a:xfrm>
            <a:off x="4997234" y="355316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489" name="RECTANGLE51489"/>
          <p:cNvSpPr/>
          <p:nvPr/>
        </p:nvSpPr>
        <p:spPr bwMode="auto">
          <a:xfrm>
            <a:off x="5784634" y="355316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492" name="RECTANGLE51492"/>
          <p:cNvSpPr/>
          <p:nvPr/>
        </p:nvSpPr>
        <p:spPr bwMode="auto">
          <a:xfrm>
            <a:off x="6527991" y="355316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495" name="RECTANGLE51495"/>
          <p:cNvSpPr/>
          <p:nvPr/>
        </p:nvSpPr>
        <p:spPr bwMode="auto">
          <a:xfrm>
            <a:off x="7175691" y="355316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498" name="RECTANGLE51498"/>
          <p:cNvSpPr/>
          <p:nvPr/>
        </p:nvSpPr>
        <p:spPr bwMode="auto">
          <a:xfrm>
            <a:off x="7727734" y="355316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501" name="RECTANGLE51501"/>
          <p:cNvSpPr/>
          <p:nvPr/>
        </p:nvSpPr>
        <p:spPr bwMode="auto">
          <a:xfrm>
            <a:off x="8426234" y="355316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504" name="RECTANGLE51504"/>
          <p:cNvSpPr/>
          <p:nvPr/>
        </p:nvSpPr>
        <p:spPr bwMode="auto">
          <a:xfrm>
            <a:off x="9042591" y="355316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507" name="RECTANGLE51507"/>
          <p:cNvSpPr/>
          <p:nvPr/>
        </p:nvSpPr>
        <p:spPr bwMode="auto">
          <a:xfrm>
            <a:off x="9563291" y="355316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510" name="RECTANGLE51510"/>
          <p:cNvSpPr/>
          <p:nvPr/>
        </p:nvSpPr>
        <p:spPr bwMode="auto">
          <a:xfrm>
            <a:off x="10102634" y="355316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513" name="RECTANGLE51513"/>
          <p:cNvSpPr/>
          <p:nvPr/>
        </p:nvSpPr>
        <p:spPr bwMode="auto">
          <a:xfrm>
            <a:off x="1342517" y="3696132"/>
            <a:ext cx="111328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PARIS (FR)</a:t>
            </a:r>
            <a:endParaRPr/>
          </a:p>
        </p:txBody>
      </p:sp>
      <p:sp>
        <p:nvSpPr>
          <p:cNvPr id="51516" name="RECTANGLE51516"/>
          <p:cNvSpPr/>
          <p:nvPr/>
        </p:nvSpPr>
        <p:spPr bwMode="auto">
          <a:xfrm>
            <a:off x="3632391" y="36961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519" name="RECTANGLE51519"/>
          <p:cNvSpPr/>
          <p:nvPr/>
        </p:nvSpPr>
        <p:spPr bwMode="auto">
          <a:xfrm>
            <a:off x="4457891" y="36961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522" name="RECTANGLE51522"/>
          <p:cNvSpPr/>
          <p:nvPr/>
        </p:nvSpPr>
        <p:spPr bwMode="auto">
          <a:xfrm>
            <a:off x="4997234" y="369613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525" name="RECTANGLE51525"/>
          <p:cNvSpPr/>
          <p:nvPr/>
        </p:nvSpPr>
        <p:spPr bwMode="auto">
          <a:xfrm>
            <a:off x="5784634" y="369613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528" name="RECTANGLE51528"/>
          <p:cNvSpPr/>
          <p:nvPr/>
        </p:nvSpPr>
        <p:spPr bwMode="auto">
          <a:xfrm>
            <a:off x="6527991" y="36961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531" name="RECTANGLE51531"/>
          <p:cNvSpPr/>
          <p:nvPr/>
        </p:nvSpPr>
        <p:spPr bwMode="auto">
          <a:xfrm>
            <a:off x="7175691" y="36961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534" name="RECTANGLE51534"/>
          <p:cNvSpPr/>
          <p:nvPr/>
        </p:nvSpPr>
        <p:spPr bwMode="auto">
          <a:xfrm>
            <a:off x="7727734" y="369613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537" name="RECTANGLE51537"/>
          <p:cNvSpPr/>
          <p:nvPr/>
        </p:nvSpPr>
        <p:spPr bwMode="auto">
          <a:xfrm>
            <a:off x="8426234" y="369613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540" name="RECTANGLE51540"/>
          <p:cNvSpPr/>
          <p:nvPr/>
        </p:nvSpPr>
        <p:spPr bwMode="auto">
          <a:xfrm>
            <a:off x="9042591" y="36961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543" name="RECTANGLE51543"/>
          <p:cNvSpPr/>
          <p:nvPr/>
        </p:nvSpPr>
        <p:spPr bwMode="auto">
          <a:xfrm>
            <a:off x="9563291" y="36961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546" name="RECTANGLE51546"/>
          <p:cNvSpPr/>
          <p:nvPr/>
        </p:nvSpPr>
        <p:spPr bwMode="auto">
          <a:xfrm>
            <a:off x="10102634" y="369613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549" name="RECTANGLE51549"/>
          <p:cNvSpPr/>
          <p:nvPr/>
        </p:nvSpPr>
        <p:spPr bwMode="auto">
          <a:xfrm>
            <a:off x="1342517" y="3839096"/>
            <a:ext cx="11607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RABAT (MA)</a:t>
            </a:r>
            <a:endParaRPr/>
          </a:p>
        </p:txBody>
      </p:sp>
      <p:sp>
        <p:nvSpPr>
          <p:cNvPr id="51552" name="RECTANGLE51552"/>
          <p:cNvSpPr/>
          <p:nvPr/>
        </p:nvSpPr>
        <p:spPr bwMode="auto">
          <a:xfrm>
            <a:off x="3632391" y="383909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555" name="RECTANGLE51555"/>
          <p:cNvSpPr/>
          <p:nvPr/>
        </p:nvSpPr>
        <p:spPr bwMode="auto">
          <a:xfrm>
            <a:off x="4344988" y="383909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135</a:t>
            </a:r>
            <a:endParaRPr/>
          </a:p>
        </p:txBody>
      </p:sp>
      <p:sp>
        <p:nvSpPr>
          <p:cNvPr id="51558" name="RECTANGLE51558"/>
          <p:cNvSpPr/>
          <p:nvPr/>
        </p:nvSpPr>
        <p:spPr bwMode="auto">
          <a:xfrm>
            <a:off x="4843971" y="383909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561" name="RECTANGLE51561"/>
          <p:cNvSpPr/>
          <p:nvPr/>
        </p:nvSpPr>
        <p:spPr bwMode="auto">
          <a:xfrm>
            <a:off x="5784634" y="383909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564" name="RECTANGLE51564"/>
          <p:cNvSpPr/>
          <p:nvPr/>
        </p:nvSpPr>
        <p:spPr bwMode="auto">
          <a:xfrm>
            <a:off x="6527991" y="383909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567" name="RECTANGLE51567"/>
          <p:cNvSpPr/>
          <p:nvPr/>
        </p:nvSpPr>
        <p:spPr bwMode="auto">
          <a:xfrm>
            <a:off x="7175691" y="383909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1570" name="RECTANGLE51570"/>
          <p:cNvSpPr/>
          <p:nvPr/>
        </p:nvSpPr>
        <p:spPr bwMode="auto">
          <a:xfrm>
            <a:off x="7574470" y="383909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573" name="RECTANGLE51573"/>
          <p:cNvSpPr/>
          <p:nvPr/>
        </p:nvSpPr>
        <p:spPr bwMode="auto">
          <a:xfrm>
            <a:off x="8426234" y="383909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576" name="RECTANGLE51576"/>
          <p:cNvSpPr/>
          <p:nvPr/>
        </p:nvSpPr>
        <p:spPr bwMode="auto">
          <a:xfrm>
            <a:off x="9042591" y="383909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579" name="RECTANGLE51579"/>
          <p:cNvSpPr/>
          <p:nvPr/>
        </p:nvSpPr>
        <p:spPr bwMode="auto">
          <a:xfrm>
            <a:off x="9450388" y="383909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135</a:t>
            </a:r>
            <a:endParaRPr/>
          </a:p>
        </p:txBody>
      </p:sp>
      <p:sp>
        <p:nvSpPr>
          <p:cNvPr id="51582" name="RECTANGLE51582"/>
          <p:cNvSpPr/>
          <p:nvPr/>
        </p:nvSpPr>
        <p:spPr bwMode="auto">
          <a:xfrm>
            <a:off x="9949370" y="383909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585" name="RECTANGLE51585"/>
          <p:cNvSpPr/>
          <p:nvPr/>
        </p:nvSpPr>
        <p:spPr bwMode="auto">
          <a:xfrm>
            <a:off x="1263650" y="3950944"/>
            <a:ext cx="1736725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586" name="RECTANGLE51586"/>
          <p:cNvSpPr/>
          <p:nvPr/>
        </p:nvSpPr>
        <p:spPr bwMode="auto">
          <a:xfrm>
            <a:off x="2108987" y="3997935"/>
            <a:ext cx="76070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RYANAIR</a:t>
            </a:r>
            <a:endParaRPr/>
          </a:p>
        </p:txBody>
      </p:sp>
      <p:sp>
        <p:nvSpPr>
          <p:cNvPr id="51589" name="RECTANGLE51589"/>
          <p:cNvSpPr/>
          <p:nvPr/>
        </p:nvSpPr>
        <p:spPr bwMode="auto">
          <a:xfrm>
            <a:off x="3000375" y="3950944"/>
            <a:ext cx="8255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590" name="RECTANGLE51590"/>
          <p:cNvSpPr/>
          <p:nvPr/>
        </p:nvSpPr>
        <p:spPr bwMode="auto">
          <a:xfrm>
            <a:off x="3619373" y="3997935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593" name="RECTANGLE51593"/>
          <p:cNvSpPr/>
          <p:nvPr/>
        </p:nvSpPr>
        <p:spPr bwMode="auto">
          <a:xfrm>
            <a:off x="3825875" y="3950944"/>
            <a:ext cx="8255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594" name="RECTANGLE51594"/>
          <p:cNvSpPr/>
          <p:nvPr/>
        </p:nvSpPr>
        <p:spPr bwMode="auto">
          <a:xfrm>
            <a:off x="4318635" y="3997935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135</a:t>
            </a:r>
            <a:endParaRPr/>
          </a:p>
        </p:txBody>
      </p:sp>
      <p:sp>
        <p:nvSpPr>
          <p:cNvPr id="51597" name="RECTANGLE51597"/>
          <p:cNvSpPr/>
          <p:nvPr/>
        </p:nvSpPr>
        <p:spPr bwMode="auto">
          <a:xfrm>
            <a:off x="4651375" y="3950944"/>
            <a:ext cx="6350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598" name="RECTANGLE51598"/>
          <p:cNvSpPr/>
          <p:nvPr/>
        </p:nvSpPr>
        <p:spPr bwMode="auto">
          <a:xfrm>
            <a:off x="4798060" y="3997935"/>
            <a:ext cx="35763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601" name="RECTANGLE51601"/>
          <p:cNvSpPr/>
          <p:nvPr/>
        </p:nvSpPr>
        <p:spPr bwMode="auto">
          <a:xfrm>
            <a:off x="5286375" y="3950944"/>
            <a:ext cx="7874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02" name="RECTANGLE51602"/>
          <p:cNvSpPr/>
          <p:nvPr/>
        </p:nvSpPr>
        <p:spPr bwMode="auto">
          <a:xfrm>
            <a:off x="5754281" y="399793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605" name="RECTANGLE51605"/>
          <p:cNvSpPr/>
          <p:nvPr/>
        </p:nvSpPr>
        <p:spPr bwMode="auto">
          <a:xfrm>
            <a:off x="6073775" y="3950944"/>
            <a:ext cx="647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06" name="RECTANGLE51606"/>
          <p:cNvSpPr/>
          <p:nvPr/>
        </p:nvSpPr>
        <p:spPr bwMode="auto">
          <a:xfrm>
            <a:off x="6514973" y="3997935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609" name="RECTANGLE51609"/>
          <p:cNvSpPr/>
          <p:nvPr/>
        </p:nvSpPr>
        <p:spPr bwMode="auto">
          <a:xfrm>
            <a:off x="6721475" y="3950944"/>
            <a:ext cx="647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10" name="RECTANGLE51610"/>
          <p:cNvSpPr/>
          <p:nvPr/>
        </p:nvSpPr>
        <p:spPr bwMode="auto">
          <a:xfrm>
            <a:off x="7162673" y="3997935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1613" name="RECTANGLE51613"/>
          <p:cNvSpPr/>
          <p:nvPr/>
        </p:nvSpPr>
        <p:spPr bwMode="auto">
          <a:xfrm>
            <a:off x="7369175" y="3950944"/>
            <a:ext cx="647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14" name="RECTANGLE51614"/>
          <p:cNvSpPr/>
          <p:nvPr/>
        </p:nvSpPr>
        <p:spPr bwMode="auto">
          <a:xfrm>
            <a:off x="7528560" y="3997935"/>
            <a:ext cx="35763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617" name="RECTANGLE51617"/>
          <p:cNvSpPr/>
          <p:nvPr/>
        </p:nvSpPr>
        <p:spPr bwMode="auto">
          <a:xfrm>
            <a:off x="8016875" y="3950944"/>
            <a:ext cx="6985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18" name="RECTANGLE51618"/>
          <p:cNvSpPr/>
          <p:nvPr/>
        </p:nvSpPr>
        <p:spPr bwMode="auto">
          <a:xfrm>
            <a:off x="8395881" y="399793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1621" name="RECTANGLE51621"/>
          <p:cNvSpPr/>
          <p:nvPr/>
        </p:nvSpPr>
        <p:spPr bwMode="auto">
          <a:xfrm>
            <a:off x="8715375" y="3950944"/>
            <a:ext cx="520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22" name="RECTANGLE51622"/>
          <p:cNvSpPr/>
          <p:nvPr/>
        </p:nvSpPr>
        <p:spPr bwMode="auto">
          <a:xfrm>
            <a:off x="9029573" y="3997935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625" name="RECTANGLE51625"/>
          <p:cNvSpPr/>
          <p:nvPr/>
        </p:nvSpPr>
        <p:spPr bwMode="auto">
          <a:xfrm>
            <a:off x="9236075" y="3950944"/>
            <a:ext cx="5207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26" name="RECTANGLE51626"/>
          <p:cNvSpPr/>
          <p:nvPr/>
        </p:nvSpPr>
        <p:spPr bwMode="auto">
          <a:xfrm>
            <a:off x="9424035" y="3997935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135</a:t>
            </a:r>
            <a:endParaRPr/>
          </a:p>
        </p:txBody>
      </p:sp>
      <p:sp>
        <p:nvSpPr>
          <p:cNvPr id="51629" name="RECTANGLE51629"/>
          <p:cNvSpPr/>
          <p:nvPr/>
        </p:nvSpPr>
        <p:spPr bwMode="auto">
          <a:xfrm>
            <a:off x="9756775" y="3950944"/>
            <a:ext cx="635000" cy="1651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30" name="RECTANGLE51630"/>
          <p:cNvSpPr/>
          <p:nvPr/>
        </p:nvSpPr>
        <p:spPr bwMode="auto">
          <a:xfrm>
            <a:off x="9884410" y="3997935"/>
            <a:ext cx="35763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1633" name="RECTANGLE51633"/>
          <p:cNvSpPr/>
          <p:nvPr/>
        </p:nvSpPr>
        <p:spPr bwMode="auto">
          <a:xfrm>
            <a:off x="247650" y="4116134"/>
            <a:ext cx="2752725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34" name="RECTANGLE51634"/>
          <p:cNvSpPr/>
          <p:nvPr/>
        </p:nvSpPr>
        <p:spPr bwMode="auto">
          <a:xfrm>
            <a:off x="1533449" y="4163123"/>
            <a:ext cx="133624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compagnies low cost</a:t>
            </a:r>
            <a:endParaRPr/>
          </a:p>
        </p:txBody>
      </p:sp>
      <p:sp>
        <p:nvSpPr>
          <p:cNvPr id="51637" name="RECTANGLE51637"/>
          <p:cNvSpPr/>
          <p:nvPr/>
        </p:nvSpPr>
        <p:spPr bwMode="auto">
          <a:xfrm>
            <a:off x="3000375" y="4116134"/>
            <a:ext cx="8255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38" name="RECTANGLE51638"/>
          <p:cNvSpPr/>
          <p:nvPr/>
        </p:nvSpPr>
        <p:spPr bwMode="auto">
          <a:xfrm>
            <a:off x="3336582" y="4163123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11 605</a:t>
            </a:r>
            <a:endParaRPr/>
          </a:p>
        </p:txBody>
      </p:sp>
      <p:sp>
        <p:nvSpPr>
          <p:cNvPr id="51641" name="RECTANGLE51641"/>
          <p:cNvSpPr/>
          <p:nvPr/>
        </p:nvSpPr>
        <p:spPr bwMode="auto">
          <a:xfrm>
            <a:off x="3825875" y="4116134"/>
            <a:ext cx="8255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42" name="RECTANGLE51642"/>
          <p:cNvSpPr/>
          <p:nvPr/>
        </p:nvSpPr>
        <p:spPr bwMode="auto">
          <a:xfrm>
            <a:off x="4162082" y="4163123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16 596</a:t>
            </a:r>
            <a:endParaRPr/>
          </a:p>
        </p:txBody>
      </p:sp>
      <p:sp>
        <p:nvSpPr>
          <p:cNvPr id="51645" name="RECTANGLE51645"/>
          <p:cNvSpPr/>
          <p:nvPr/>
        </p:nvSpPr>
        <p:spPr bwMode="auto">
          <a:xfrm>
            <a:off x="4651375" y="4116134"/>
            <a:ext cx="6350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46" name="RECTANGLE51646"/>
          <p:cNvSpPr/>
          <p:nvPr/>
        </p:nvSpPr>
        <p:spPr bwMode="auto">
          <a:xfrm>
            <a:off x="4861179" y="4163123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-30%</a:t>
            </a:r>
            <a:endParaRPr/>
          </a:p>
        </p:txBody>
      </p:sp>
      <p:sp>
        <p:nvSpPr>
          <p:cNvPr id="51649" name="RECTANGLE51649"/>
          <p:cNvSpPr/>
          <p:nvPr/>
        </p:nvSpPr>
        <p:spPr bwMode="auto">
          <a:xfrm>
            <a:off x="5286375" y="4116134"/>
            <a:ext cx="7874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50" name="RECTANGLE51650"/>
          <p:cNvSpPr/>
          <p:nvPr/>
        </p:nvSpPr>
        <p:spPr bwMode="auto">
          <a:xfrm>
            <a:off x="5628043" y="4163123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1653" name="RECTANGLE51653"/>
          <p:cNvSpPr/>
          <p:nvPr/>
        </p:nvSpPr>
        <p:spPr bwMode="auto">
          <a:xfrm>
            <a:off x="6073775" y="4116134"/>
            <a:ext cx="6477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54" name="RECTANGLE51654"/>
          <p:cNvSpPr/>
          <p:nvPr/>
        </p:nvSpPr>
        <p:spPr bwMode="auto">
          <a:xfrm>
            <a:off x="6451854" y="4163123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71</a:t>
            </a:r>
            <a:endParaRPr/>
          </a:p>
        </p:txBody>
      </p:sp>
      <p:sp>
        <p:nvSpPr>
          <p:cNvPr id="51657" name="RECTANGLE51657"/>
          <p:cNvSpPr/>
          <p:nvPr/>
        </p:nvSpPr>
        <p:spPr bwMode="auto">
          <a:xfrm>
            <a:off x="6721475" y="4116134"/>
            <a:ext cx="6477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58" name="RECTANGLE51658"/>
          <p:cNvSpPr/>
          <p:nvPr/>
        </p:nvSpPr>
        <p:spPr bwMode="auto">
          <a:xfrm>
            <a:off x="7099554" y="4163123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79</a:t>
            </a:r>
            <a:endParaRPr/>
          </a:p>
        </p:txBody>
      </p:sp>
      <p:sp>
        <p:nvSpPr>
          <p:cNvPr id="51661" name="RECTANGLE51661"/>
          <p:cNvSpPr/>
          <p:nvPr/>
        </p:nvSpPr>
        <p:spPr bwMode="auto">
          <a:xfrm>
            <a:off x="7369175" y="4116134"/>
            <a:ext cx="6477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62" name="RECTANGLE51662"/>
          <p:cNvSpPr/>
          <p:nvPr/>
        </p:nvSpPr>
        <p:spPr bwMode="auto">
          <a:xfrm>
            <a:off x="7591679" y="4163123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-10%</a:t>
            </a:r>
            <a:endParaRPr/>
          </a:p>
        </p:txBody>
      </p:sp>
      <p:sp>
        <p:nvSpPr>
          <p:cNvPr id="51665" name="RECTANGLE51665"/>
          <p:cNvSpPr/>
          <p:nvPr/>
        </p:nvSpPr>
        <p:spPr bwMode="auto">
          <a:xfrm>
            <a:off x="8016875" y="4116134"/>
            <a:ext cx="6985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66" name="RECTANGLE51666"/>
          <p:cNvSpPr/>
          <p:nvPr/>
        </p:nvSpPr>
        <p:spPr bwMode="auto">
          <a:xfrm>
            <a:off x="8269643" y="4163123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1669" name="RECTANGLE51669"/>
          <p:cNvSpPr/>
          <p:nvPr/>
        </p:nvSpPr>
        <p:spPr bwMode="auto">
          <a:xfrm>
            <a:off x="8715375" y="4116134"/>
            <a:ext cx="5207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70" name="RECTANGLE51670"/>
          <p:cNvSpPr/>
          <p:nvPr/>
        </p:nvSpPr>
        <p:spPr bwMode="auto">
          <a:xfrm>
            <a:off x="8903335" y="4163123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163</a:t>
            </a:r>
            <a:endParaRPr/>
          </a:p>
        </p:txBody>
      </p:sp>
      <p:sp>
        <p:nvSpPr>
          <p:cNvPr id="51673" name="RECTANGLE51673"/>
          <p:cNvSpPr/>
          <p:nvPr/>
        </p:nvSpPr>
        <p:spPr bwMode="auto">
          <a:xfrm>
            <a:off x="9236075" y="4116134"/>
            <a:ext cx="5207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74" name="RECTANGLE51674"/>
          <p:cNvSpPr/>
          <p:nvPr/>
        </p:nvSpPr>
        <p:spPr bwMode="auto">
          <a:xfrm>
            <a:off x="9424035" y="4163123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210</a:t>
            </a:r>
            <a:endParaRPr/>
          </a:p>
        </p:txBody>
      </p:sp>
      <p:sp>
        <p:nvSpPr>
          <p:cNvPr id="51677" name="RECTANGLE51677"/>
          <p:cNvSpPr/>
          <p:nvPr/>
        </p:nvSpPr>
        <p:spPr bwMode="auto">
          <a:xfrm>
            <a:off x="9756775" y="4116134"/>
            <a:ext cx="635000" cy="1842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78" name="RECTANGLE51678"/>
          <p:cNvSpPr/>
          <p:nvPr/>
        </p:nvSpPr>
        <p:spPr bwMode="auto">
          <a:xfrm>
            <a:off x="9947529" y="4163123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-22%</a:t>
            </a:r>
            <a:endParaRPr/>
          </a:p>
        </p:txBody>
      </p:sp>
      <p:sp>
        <p:nvSpPr>
          <p:cNvPr id="51681" name="LINE51681"/>
          <p:cNvSpPr/>
          <p:nvPr/>
        </p:nvSpPr>
        <p:spPr bwMode="auto">
          <a:xfrm flipH="1">
            <a:off x="9766300" y="334733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82" name="LINE51682"/>
          <p:cNvSpPr/>
          <p:nvPr/>
        </p:nvSpPr>
        <p:spPr bwMode="auto">
          <a:xfrm flipH="1">
            <a:off x="9766300" y="3950944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83" name="LINE51683"/>
          <p:cNvSpPr/>
          <p:nvPr/>
        </p:nvSpPr>
        <p:spPr bwMode="auto">
          <a:xfrm flipH="1">
            <a:off x="7378700" y="334733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84" name="LINE51684"/>
          <p:cNvSpPr/>
          <p:nvPr/>
        </p:nvSpPr>
        <p:spPr bwMode="auto">
          <a:xfrm flipH="1">
            <a:off x="7378700" y="3950944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85" name="LINE51685"/>
          <p:cNvSpPr/>
          <p:nvPr/>
        </p:nvSpPr>
        <p:spPr bwMode="auto">
          <a:xfrm flipH="1">
            <a:off x="9245600" y="334733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86" name="LINE51686"/>
          <p:cNvSpPr/>
          <p:nvPr/>
        </p:nvSpPr>
        <p:spPr bwMode="auto">
          <a:xfrm flipH="1">
            <a:off x="9245600" y="3950944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87" name="LINE51687"/>
          <p:cNvSpPr/>
          <p:nvPr/>
        </p:nvSpPr>
        <p:spPr bwMode="auto">
          <a:xfrm flipH="1">
            <a:off x="3009900" y="334733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88" name="LINE51688"/>
          <p:cNvSpPr/>
          <p:nvPr/>
        </p:nvSpPr>
        <p:spPr bwMode="auto">
          <a:xfrm flipH="1">
            <a:off x="3009900" y="3950944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89" name="LINE51689"/>
          <p:cNvSpPr/>
          <p:nvPr/>
        </p:nvSpPr>
        <p:spPr bwMode="auto">
          <a:xfrm flipH="1">
            <a:off x="8026400" y="334733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90" name="LINE51690"/>
          <p:cNvSpPr/>
          <p:nvPr/>
        </p:nvSpPr>
        <p:spPr bwMode="auto">
          <a:xfrm flipH="1">
            <a:off x="8026400" y="3950944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91" name="LINE51691"/>
          <p:cNvSpPr/>
          <p:nvPr/>
        </p:nvSpPr>
        <p:spPr bwMode="auto">
          <a:xfrm flipH="1">
            <a:off x="5295900" y="334733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92" name="LINE51692"/>
          <p:cNvSpPr/>
          <p:nvPr/>
        </p:nvSpPr>
        <p:spPr bwMode="auto">
          <a:xfrm flipH="1">
            <a:off x="5295900" y="3950944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93" name="LINE51693"/>
          <p:cNvSpPr/>
          <p:nvPr/>
        </p:nvSpPr>
        <p:spPr bwMode="auto">
          <a:xfrm flipH="1">
            <a:off x="8724900" y="334733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94" name="LINE51694"/>
          <p:cNvSpPr/>
          <p:nvPr/>
        </p:nvSpPr>
        <p:spPr bwMode="auto">
          <a:xfrm flipH="1">
            <a:off x="8724900" y="3950944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95" name="LINE51695"/>
          <p:cNvSpPr/>
          <p:nvPr/>
        </p:nvSpPr>
        <p:spPr bwMode="auto">
          <a:xfrm flipH="1">
            <a:off x="6731000" y="334733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96" name="LINE51696"/>
          <p:cNvSpPr/>
          <p:nvPr/>
        </p:nvSpPr>
        <p:spPr bwMode="auto">
          <a:xfrm flipH="1">
            <a:off x="6731000" y="3950944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97" name="LINE51697"/>
          <p:cNvSpPr/>
          <p:nvPr/>
        </p:nvSpPr>
        <p:spPr bwMode="auto">
          <a:xfrm flipH="1">
            <a:off x="3835400" y="334733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98" name="LINE51698"/>
          <p:cNvSpPr/>
          <p:nvPr/>
        </p:nvSpPr>
        <p:spPr bwMode="auto">
          <a:xfrm flipH="1">
            <a:off x="3835400" y="3950944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699" name="LINE51699"/>
          <p:cNvSpPr/>
          <p:nvPr/>
        </p:nvSpPr>
        <p:spPr bwMode="auto">
          <a:xfrm flipH="1">
            <a:off x="257175" y="4116134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00" name="LINE51700"/>
          <p:cNvSpPr/>
          <p:nvPr/>
        </p:nvSpPr>
        <p:spPr bwMode="auto">
          <a:xfrm flipH="1">
            <a:off x="1273175" y="334733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01" name="LINE51701"/>
          <p:cNvSpPr/>
          <p:nvPr/>
        </p:nvSpPr>
        <p:spPr bwMode="auto">
          <a:xfrm flipH="1">
            <a:off x="1273175" y="3950944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02" name="LINE51702"/>
          <p:cNvSpPr/>
          <p:nvPr/>
        </p:nvSpPr>
        <p:spPr bwMode="auto">
          <a:xfrm flipH="1">
            <a:off x="6083300" y="334733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03" name="LINE51703"/>
          <p:cNvSpPr/>
          <p:nvPr/>
        </p:nvSpPr>
        <p:spPr bwMode="auto">
          <a:xfrm flipH="1">
            <a:off x="6083300" y="3950944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04" name="LINE51704"/>
          <p:cNvSpPr/>
          <p:nvPr/>
        </p:nvSpPr>
        <p:spPr bwMode="auto">
          <a:xfrm flipH="1">
            <a:off x="4660900" y="334733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05" name="LINE51705"/>
          <p:cNvSpPr/>
          <p:nvPr/>
        </p:nvSpPr>
        <p:spPr bwMode="auto">
          <a:xfrm flipH="1">
            <a:off x="4660900" y="3950944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06" name="LINE51706"/>
          <p:cNvSpPr/>
          <p:nvPr/>
        </p:nvSpPr>
        <p:spPr bwMode="auto">
          <a:xfrm flipH="1">
            <a:off x="10382250" y="3347339"/>
            <a:ext cx="0" cy="1842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07" name="LINE51707"/>
          <p:cNvSpPr/>
          <p:nvPr/>
        </p:nvSpPr>
        <p:spPr bwMode="auto">
          <a:xfrm flipH="1">
            <a:off x="10382250" y="3950944"/>
            <a:ext cx="0" cy="3494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08" name="LINE51708"/>
          <p:cNvSpPr/>
          <p:nvPr/>
        </p:nvSpPr>
        <p:spPr bwMode="auto">
          <a:xfrm>
            <a:off x="1263650" y="2065426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09" name="LINE51709"/>
          <p:cNvSpPr/>
          <p:nvPr/>
        </p:nvSpPr>
        <p:spPr bwMode="auto">
          <a:xfrm>
            <a:off x="1263650" y="3356864"/>
            <a:ext cx="910907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10" name="LINE51710"/>
          <p:cNvSpPr/>
          <p:nvPr/>
        </p:nvSpPr>
        <p:spPr bwMode="auto">
          <a:xfrm>
            <a:off x="1263650" y="2637282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11" name="LINE51711"/>
          <p:cNvSpPr/>
          <p:nvPr/>
        </p:nvSpPr>
        <p:spPr bwMode="auto">
          <a:xfrm>
            <a:off x="1263650" y="1922463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12" name="LINE51712"/>
          <p:cNvSpPr/>
          <p:nvPr/>
        </p:nvSpPr>
        <p:spPr bwMode="auto">
          <a:xfrm>
            <a:off x="1263650" y="3960469"/>
            <a:ext cx="910907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13" name="LINE51713"/>
          <p:cNvSpPr/>
          <p:nvPr/>
        </p:nvSpPr>
        <p:spPr bwMode="auto">
          <a:xfrm>
            <a:off x="1263650" y="3209138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14" name="LINE51714"/>
          <p:cNvSpPr/>
          <p:nvPr/>
        </p:nvSpPr>
        <p:spPr bwMode="auto">
          <a:xfrm>
            <a:off x="1263650" y="2494318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15" name="LINE51715"/>
          <p:cNvSpPr/>
          <p:nvPr/>
        </p:nvSpPr>
        <p:spPr bwMode="auto">
          <a:xfrm>
            <a:off x="1263650" y="1779499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16" name="LINE51716"/>
          <p:cNvSpPr/>
          <p:nvPr/>
        </p:nvSpPr>
        <p:spPr bwMode="auto">
          <a:xfrm>
            <a:off x="1263650" y="2351354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17" name="LINE51717"/>
          <p:cNvSpPr/>
          <p:nvPr/>
        </p:nvSpPr>
        <p:spPr bwMode="auto">
          <a:xfrm>
            <a:off x="1263650" y="3066174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18" name="LINE51718"/>
          <p:cNvSpPr/>
          <p:nvPr/>
        </p:nvSpPr>
        <p:spPr bwMode="auto">
          <a:xfrm>
            <a:off x="1263650" y="3812743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19" name="LINE51719"/>
          <p:cNvSpPr/>
          <p:nvPr/>
        </p:nvSpPr>
        <p:spPr bwMode="auto">
          <a:xfrm>
            <a:off x="266700" y="3517290"/>
            <a:ext cx="10064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20" name="LINE51720"/>
          <p:cNvSpPr/>
          <p:nvPr/>
        </p:nvSpPr>
        <p:spPr bwMode="auto">
          <a:xfrm>
            <a:off x="1273175" y="3522053"/>
            <a:ext cx="90995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21" name="LINE51721"/>
          <p:cNvSpPr/>
          <p:nvPr/>
        </p:nvSpPr>
        <p:spPr bwMode="auto">
          <a:xfrm>
            <a:off x="1263650" y="2923210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22" name="LINE51722"/>
          <p:cNvSpPr/>
          <p:nvPr/>
        </p:nvSpPr>
        <p:spPr bwMode="auto">
          <a:xfrm>
            <a:off x="266700" y="1341082"/>
            <a:ext cx="10064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23" name="LINE51723"/>
          <p:cNvSpPr/>
          <p:nvPr/>
        </p:nvSpPr>
        <p:spPr bwMode="auto">
          <a:xfrm>
            <a:off x="1273175" y="1345844"/>
            <a:ext cx="90995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24" name="LINE51724"/>
          <p:cNvSpPr/>
          <p:nvPr/>
        </p:nvSpPr>
        <p:spPr bwMode="auto">
          <a:xfrm>
            <a:off x="1263650" y="1636535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25" name="LINE51725"/>
          <p:cNvSpPr/>
          <p:nvPr/>
        </p:nvSpPr>
        <p:spPr bwMode="auto">
          <a:xfrm>
            <a:off x="266700" y="4125659"/>
            <a:ext cx="101060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26" name="LINE51726"/>
          <p:cNvSpPr/>
          <p:nvPr/>
        </p:nvSpPr>
        <p:spPr bwMode="auto">
          <a:xfrm>
            <a:off x="1263650" y="2208390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27" name="LINE51727"/>
          <p:cNvSpPr/>
          <p:nvPr/>
        </p:nvSpPr>
        <p:spPr bwMode="auto">
          <a:xfrm>
            <a:off x="1263650" y="3669779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28" name="LINE51728"/>
          <p:cNvSpPr/>
          <p:nvPr/>
        </p:nvSpPr>
        <p:spPr bwMode="auto">
          <a:xfrm>
            <a:off x="1263650" y="1493571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29" name="LINE51729"/>
          <p:cNvSpPr/>
          <p:nvPr/>
        </p:nvSpPr>
        <p:spPr bwMode="auto">
          <a:xfrm>
            <a:off x="1263650" y="2780246"/>
            <a:ext cx="91090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30" name="LINE51730"/>
          <p:cNvSpPr/>
          <p:nvPr/>
        </p:nvSpPr>
        <p:spPr bwMode="auto">
          <a:xfrm>
            <a:off x="247650" y="4290847"/>
            <a:ext cx="101441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31" name="RECTANGLE51731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1732" name="Picture 51732" descr="Picture 51732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51733" name="LINE51733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34" name="RECTANGLE51734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51737" name="RECTANGLE51737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38" name="RECTANGLE51738"/>
          <p:cNvSpPr/>
          <p:nvPr/>
        </p:nvSpPr>
        <p:spPr bwMode="auto">
          <a:xfrm>
            <a:off x="3813099" y="251460"/>
            <a:ext cx="2909291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TOP COMPAGNIES AIR</a:t>
            </a:r>
            <a:endParaRPr/>
          </a:p>
        </p:txBody>
      </p:sp>
      <p:sp>
        <p:nvSpPr>
          <p:cNvPr id="51741" name="RECTANGLE51741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42" name="RECTANGLE51742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51745" name="RECTANGLE51745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46" name="RECTANGLE51746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47" name="RECTANGLE51747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51750" name="RECTANGLE51750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51" name="RECTANGLE51751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52" name="RECTANGLE51752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51755" name="RECTANGLE51755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51758" name="LINE51758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59" name="RECTANGLE51759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51762" name="RECTANGLE51762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51765" name="LINE51765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1766" name="Picture 51766" descr="Picture 51766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247650" y="1162050"/>
            <a:ext cx="4286250" cy="2381250"/>
          </a:xfrm>
          <a:prstGeom prst="rect">
            <a:avLst/>
          </a:prstGeom>
          <a:noFill/>
        </p:spPr>
      </p:pic>
      <p:pic>
        <p:nvPicPr>
          <p:cNvPr id="51767" name="Picture 51767" descr="Picture 51767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4535450" y="1162050"/>
            <a:ext cx="5715000" cy="2381250"/>
          </a:xfrm>
          <a:prstGeom prst="rect">
            <a:avLst/>
          </a:prstGeom>
          <a:noFill/>
        </p:spPr>
      </p:pic>
      <p:sp>
        <p:nvSpPr>
          <p:cNvPr id="51768" name="RECTANGLE51768"/>
          <p:cNvSpPr/>
          <p:nvPr/>
        </p:nvSpPr>
        <p:spPr bwMode="auto">
          <a:xfrm>
            <a:off x="841248" y="3674110"/>
            <a:ext cx="130007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TOP COMPAGNIES AIR</a:t>
            </a:r>
            <a:endParaRPr/>
          </a:p>
        </p:txBody>
      </p:sp>
      <p:sp>
        <p:nvSpPr>
          <p:cNvPr id="51771" name="RECTANGLE51771"/>
          <p:cNvSpPr/>
          <p:nvPr/>
        </p:nvSpPr>
        <p:spPr bwMode="auto">
          <a:xfrm>
            <a:off x="266700" y="3850919"/>
            <a:ext cx="406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72" name="RECTANGLE51772"/>
          <p:cNvSpPr/>
          <p:nvPr/>
        </p:nvSpPr>
        <p:spPr bwMode="auto">
          <a:xfrm>
            <a:off x="327660" y="3873779"/>
            <a:ext cx="30327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Rang</a:t>
            </a:r>
            <a:endParaRPr/>
          </a:p>
        </p:txBody>
      </p:sp>
      <p:sp>
        <p:nvSpPr>
          <p:cNvPr id="51775" name="RECTANGLE51775"/>
          <p:cNvSpPr/>
          <p:nvPr/>
        </p:nvSpPr>
        <p:spPr bwMode="auto">
          <a:xfrm>
            <a:off x="711200" y="3850919"/>
            <a:ext cx="18605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76" name="RECTANGLE51776"/>
          <p:cNvSpPr/>
          <p:nvPr/>
        </p:nvSpPr>
        <p:spPr bwMode="auto">
          <a:xfrm>
            <a:off x="999515" y="3873779"/>
            <a:ext cx="130271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Compagnies aériennes</a:t>
            </a:r>
            <a:endParaRPr/>
          </a:p>
        </p:txBody>
      </p:sp>
      <p:sp>
        <p:nvSpPr>
          <p:cNvPr id="51779" name="RECTANGLE51779"/>
          <p:cNvSpPr/>
          <p:nvPr/>
        </p:nvSpPr>
        <p:spPr bwMode="auto">
          <a:xfrm>
            <a:off x="2609850" y="3850919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80" name="RECTANGLE51780"/>
          <p:cNvSpPr/>
          <p:nvPr/>
        </p:nvSpPr>
        <p:spPr bwMode="auto">
          <a:xfrm>
            <a:off x="2640736" y="3873779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51783" name="RECTANGLE51783"/>
          <p:cNvSpPr/>
          <p:nvPr/>
        </p:nvSpPr>
        <p:spPr bwMode="auto">
          <a:xfrm>
            <a:off x="3435350" y="3850919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84" name="RECTANGLE51784"/>
          <p:cNvSpPr/>
          <p:nvPr/>
        </p:nvSpPr>
        <p:spPr bwMode="auto">
          <a:xfrm>
            <a:off x="3466236" y="3873779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51787" name="RECTANGLE51787"/>
          <p:cNvSpPr/>
          <p:nvPr/>
        </p:nvSpPr>
        <p:spPr bwMode="auto">
          <a:xfrm>
            <a:off x="4260850" y="3850919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88" name="RECTANGLE51788"/>
          <p:cNvSpPr/>
          <p:nvPr/>
        </p:nvSpPr>
        <p:spPr bwMode="auto">
          <a:xfrm>
            <a:off x="4326636" y="3873779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1791" name="RECTANGLE51791"/>
          <p:cNvSpPr/>
          <p:nvPr/>
        </p:nvSpPr>
        <p:spPr bwMode="auto">
          <a:xfrm>
            <a:off x="4959350" y="3850919"/>
            <a:ext cx="7747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92" name="RECTANGLE51792"/>
          <p:cNvSpPr/>
          <p:nvPr/>
        </p:nvSpPr>
        <p:spPr bwMode="auto">
          <a:xfrm>
            <a:off x="4992573" y="3873779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51795" name="RECTANGLE51795"/>
          <p:cNvSpPr/>
          <p:nvPr/>
        </p:nvSpPr>
        <p:spPr bwMode="auto">
          <a:xfrm>
            <a:off x="5772150" y="3850919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796" name="RECTANGLE51796"/>
          <p:cNvSpPr/>
          <p:nvPr/>
        </p:nvSpPr>
        <p:spPr bwMode="auto">
          <a:xfrm>
            <a:off x="5812028" y="3873779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51799" name="RECTANGLE51799"/>
          <p:cNvSpPr/>
          <p:nvPr/>
        </p:nvSpPr>
        <p:spPr bwMode="auto">
          <a:xfrm>
            <a:off x="6470650" y="3850919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800" name="RECTANGLE51800"/>
          <p:cNvSpPr/>
          <p:nvPr/>
        </p:nvSpPr>
        <p:spPr bwMode="auto">
          <a:xfrm>
            <a:off x="6510528" y="3873779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51803" name="RECTANGLE51803"/>
          <p:cNvSpPr/>
          <p:nvPr/>
        </p:nvSpPr>
        <p:spPr bwMode="auto">
          <a:xfrm>
            <a:off x="7169150" y="3850919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804" name="RECTANGLE51804"/>
          <p:cNvSpPr/>
          <p:nvPr/>
        </p:nvSpPr>
        <p:spPr bwMode="auto">
          <a:xfrm>
            <a:off x="7203186" y="3873779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1807" name="RECTANGLE51807"/>
          <p:cNvSpPr/>
          <p:nvPr/>
        </p:nvSpPr>
        <p:spPr bwMode="auto">
          <a:xfrm>
            <a:off x="7804150" y="3850919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808" name="RECTANGLE51808"/>
          <p:cNvSpPr/>
          <p:nvPr/>
        </p:nvSpPr>
        <p:spPr bwMode="auto">
          <a:xfrm>
            <a:off x="7852714" y="3873779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51811" name="RECTANGLE51811"/>
          <p:cNvSpPr/>
          <p:nvPr/>
        </p:nvSpPr>
        <p:spPr bwMode="auto">
          <a:xfrm>
            <a:off x="8502650" y="3850919"/>
            <a:ext cx="5842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812" name="RECTANGLE51812"/>
          <p:cNvSpPr/>
          <p:nvPr/>
        </p:nvSpPr>
        <p:spPr bwMode="auto">
          <a:xfrm>
            <a:off x="8596020" y="3873779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51815" name="RECTANGLE51815"/>
          <p:cNvSpPr/>
          <p:nvPr/>
        </p:nvSpPr>
        <p:spPr bwMode="auto">
          <a:xfrm>
            <a:off x="9124950" y="3850919"/>
            <a:ext cx="5842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816" name="RECTANGLE51816"/>
          <p:cNvSpPr/>
          <p:nvPr/>
        </p:nvSpPr>
        <p:spPr bwMode="auto">
          <a:xfrm>
            <a:off x="9218320" y="3873779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51819" name="RECTANGLE51819"/>
          <p:cNvSpPr/>
          <p:nvPr/>
        </p:nvSpPr>
        <p:spPr bwMode="auto">
          <a:xfrm>
            <a:off x="9747250" y="3850919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1820" name="RECTANGLE51820"/>
          <p:cNvSpPr/>
          <p:nvPr/>
        </p:nvSpPr>
        <p:spPr bwMode="auto">
          <a:xfrm>
            <a:off x="9781286" y="3873779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1823" name="RECTANGLE51823"/>
          <p:cNvSpPr/>
          <p:nvPr/>
        </p:nvSpPr>
        <p:spPr bwMode="auto">
          <a:xfrm>
            <a:off x="440690" y="404169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1826" name="RECTANGLE51826"/>
          <p:cNvSpPr/>
          <p:nvPr/>
        </p:nvSpPr>
        <p:spPr bwMode="auto">
          <a:xfrm>
            <a:off x="771398" y="4041699"/>
            <a:ext cx="64048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FRANCE</a:t>
            </a:r>
            <a:endParaRPr/>
          </a:p>
        </p:txBody>
      </p:sp>
      <p:sp>
        <p:nvSpPr>
          <p:cNvPr id="51829" name="RECTANGLE51829"/>
          <p:cNvSpPr/>
          <p:nvPr/>
        </p:nvSpPr>
        <p:spPr bwMode="auto">
          <a:xfrm>
            <a:off x="2920390" y="4041699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158 809</a:t>
            </a:r>
            <a:endParaRPr/>
          </a:p>
        </p:txBody>
      </p:sp>
      <p:sp>
        <p:nvSpPr>
          <p:cNvPr id="51832" name="RECTANGLE51832"/>
          <p:cNvSpPr/>
          <p:nvPr/>
        </p:nvSpPr>
        <p:spPr bwMode="auto">
          <a:xfrm>
            <a:off x="3745890" y="4041699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155 246</a:t>
            </a:r>
            <a:endParaRPr/>
          </a:p>
        </p:txBody>
      </p:sp>
      <p:sp>
        <p:nvSpPr>
          <p:cNvPr id="51835" name="RECTANGLE51835"/>
          <p:cNvSpPr/>
          <p:nvPr/>
        </p:nvSpPr>
        <p:spPr bwMode="auto">
          <a:xfrm>
            <a:off x="4693310" y="404169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1838" name="RECTANGLE51838"/>
          <p:cNvSpPr/>
          <p:nvPr/>
        </p:nvSpPr>
        <p:spPr bwMode="auto">
          <a:xfrm>
            <a:off x="5441594" y="4041699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68%</a:t>
            </a:r>
            <a:endParaRPr/>
          </a:p>
        </p:txBody>
      </p:sp>
      <p:sp>
        <p:nvSpPr>
          <p:cNvPr id="51841" name="RECTANGLE51841"/>
          <p:cNvSpPr/>
          <p:nvPr/>
        </p:nvSpPr>
        <p:spPr bwMode="auto">
          <a:xfrm>
            <a:off x="6184900" y="404169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180</a:t>
            </a:r>
            <a:endParaRPr/>
          </a:p>
        </p:txBody>
      </p:sp>
      <p:sp>
        <p:nvSpPr>
          <p:cNvPr id="51844" name="RECTANGLE51844"/>
          <p:cNvSpPr/>
          <p:nvPr/>
        </p:nvSpPr>
        <p:spPr bwMode="auto">
          <a:xfrm>
            <a:off x="6883400" y="404169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187</a:t>
            </a:r>
            <a:endParaRPr/>
          </a:p>
        </p:txBody>
      </p:sp>
      <p:sp>
        <p:nvSpPr>
          <p:cNvPr id="51847" name="RECTANGLE51847"/>
          <p:cNvSpPr/>
          <p:nvPr/>
        </p:nvSpPr>
        <p:spPr bwMode="auto">
          <a:xfrm>
            <a:off x="7491984" y="4041699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-4%</a:t>
            </a:r>
            <a:endParaRPr/>
          </a:p>
        </p:txBody>
      </p:sp>
      <p:sp>
        <p:nvSpPr>
          <p:cNvPr id="51850" name="RECTANGLE51850"/>
          <p:cNvSpPr/>
          <p:nvPr/>
        </p:nvSpPr>
        <p:spPr bwMode="auto">
          <a:xfrm>
            <a:off x="8172094" y="4041699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46%</a:t>
            </a:r>
            <a:endParaRPr/>
          </a:p>
        </p:txBody>
      </p:sp>
      <p:sp>
        <p:nvSpPr>
          <p:cNvPr id="51853" name="RECTANGLE51853"/>
          <p:cNvSpPr/>
          <p:nvPr/>
        </p:nvSpPr>
        <p:spPr bwMode="auto">
          <a:xfrm>
            <a:off x="8839200" y="404169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882</a:t>
            </a:r>
            <a:endParaRPr/>
          </a:p>
        </p:txBody>
      </p:sp>
      <p:sp>
        <p:nvSpPr>
          <p:cNvPr id="51856" name="RECTANGLE51856"/>
          <p:cNvSpPr/>
          <p:nvPr/>
        </p:nvSpPr>
        <p:spPr bwMode="auto">
          <a:xfrm>
            <a:off x="9461500" y="404169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830</a:t>
            </a:r>
            <a:endParaRPr/>
          </a:p>
        </p:txBody>
      </p:sp>
      <p:sp>
        <p:nvSpPr>
          <p:cNvPr id="51859" name="RECTANGLE51859"/>
          <p:cNvSpPr/>
          <p:nvPr/>
        </p:nvSpPr>
        <p:spPr bwMode="auto">
          <a:xfrm>
            <a:off x="10116210" y="404169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51862" name="RECTANGLE51862"/>
          <p:cNvSpPr/>
          <p:nvPr/>
        </p:nvSpPr>
        <p:spPr bwMode="auto">
          <a:xfrm>
            <a:off x="440690" y="420009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1865" name="RECTANGLE51865"/>
          <p:cNvSpPr/>
          <p:nvPr/>
        </p:nvSpPr>
        <p:spPr bwMode="auto">
          <a:xfrm>
            <a:off x="771398" y="4200093"/>
            <a:ext cx="6248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LUFTHANSA</a:t>
            </a:r>
            <a:endParaRPr/>
          </a:p>
        </p:txBody>
      </p:sp>
      <p:sp>
        <p:nvSpPr>
          <p:cNvPr id="51868" name="RECTANGLE51868"/>
          <p:cNvSpPr/>
          <p:nvPr/>
        </p:nvSpPr>
        <p:spPr bwMode="auto">
          <a:xfrm>
            <a:off x="3049422" y="4200093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7 850</a:t>
            </a:r>
            <a:endParaRPr/>
          </a:p>
        </p:txBody>
      </p:sp>
      <p:sp>
        <p:nvSpPr>
          <p:cNvPr id="51871" name="RECTANGLE51871"/>
          <p:cNvSpPr/>
          <p:nvPr/>
        </p:nvSpPr>
        <p:spPr bwMode="auto">
          <a:xfrm>
            <a:off x="3810407" y="4200093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13 699</a:t>
            </a:r>
            <a:endParaRPr/>
          </a:p>
        </p:txBody>
      </p:sp>
      <p:sp>
        <p:nvSpPr>
          <p:cNvPr id="51874" name="RECTANGLE51874"/>
          <p:cNvSpPr/>
          <p:nvPr/>
        </p:nvSpPr>
        <p:spPr bwMode="auto">
          <a:xfrm>
            <a:off x="4582668" y="4200093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-43%</a:t>
            </a:r>
            <a:endParaRPr/>
          </a:p>
        </p:txBody>
      </p:sp>
      <p:sp>
        <p:nvSpPr>
          <p:cNvPr id="51877" name="RECTANGLE51877"/>
          <p:cNvSpPr/>
          <p:nvPr/>
        </p:nvSpPr>
        <p:spPr bwMode="auto">
          <a:xfrm>
            <a:off x="5506110" y="420009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1880" name="RECTANGLE51880"/>
          <p:cNvSpPr/>
          <p:nvPr/>
        </p:nvSpPr>
        <p:spPr bwMode="auto">
          <a:xfrm>
            <a:off x="6249416" y="420009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</a:t>
            </a:r>
            <a:endParaRPr/>
          </a:p>
        </p:txBody>
      </p:sp>
      <p:sp>
        <p:nvSpPr>
          <p:cNvPr id="51883" name="RECTANGLE51883"/>
          <p:cNvSpPr/>
          <p:nvPr/>
        </p:nvSpPr>
        <p:spPr bwMode="auto">
          <a:xfrm>
            <a:off x="6947916" y="420009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</a:t>
            </a:r>
            <a:endParaRPr/>
          </a:p>
        </p:txBody>
      </p:sp>
      <p:sp>
        <p:nvSpPr>
          <p:cNvPr id="51886" name="RECTANGLE51886"/>
          <p:cNvSpPr/>
          <p:nvPr/>
        </p:nvSpPr>
        <p:spPr bwMode="auto">
          <a:xfrm>
            <a:off x="7427468" y="4200093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-41%</a:t>
            </a:r>
            <a:endParaRPr/>
          </a:p>
        </p:txBody>
      </p:sp>
      <p:sp>
        <p:nvSpPr>
          <p:cNvPr id="51889" name="RECTANGLE51889"/>
          <p:cNvSpPr/>
          <p:nvPr/>
        </p:nvSpPr>
        <p:spPr bwMode="auto">
          <a:xfrm>
            <a:off x="8236610" y="420009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51892" name="RECTANGLE51892"/>
          <p:cNvSpPr/>
          <p:nvPr/>
        </p:nvSpPr>
        <p:spPr bwMode="auto">
          <a:xfrm>
            <a:off x="8839200" y="4200093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491</a:t>
            </a:r>
            <a:endParaRPr/>
          </a:p>
        </p:txBody>
      </p:sp>
      <p:sp>
        <p:nvSpPr>
          <p:cNvPr id="51895" name="RECTANGLE51895"/>
          <p:cNvSpPr/>
          <p:nvPr/>
        </p:nvSpPr>
        <p:spPr bwMode="auto">
          <a:xfrm>
            <a:off x="9461500" y="4200093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507</a:t>
            </a:r>
            <a:endParaRPr/>
          </a:p>
        </p:txBody>
      </p:sp>
      <p:sp>
        <p:nvSpPr>
          <p:cNvPr id="51898" name="RECTANGLE51898"/>
          <p:cNvSpPr/>
          <p:nvPr/>
        </p:nvSpPr>
        <p:spPr bwMode="auto">
          <a:xfrm>
            <a:off x="10070084" y="4200093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51901" name="RECTANGLE51901"/>
          <p:cNvSpPr/>
          <p:nvPr/>
        </p:nvSpPr>
        <p:spPr bwMode="auto">
          <a:xfrm>
            <a:off x="440690" y="4358487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51904" name="RECTANGLE51904"/>
          <p:cNvSpPr/>
          <p:nvPr/>
        </p:nvSpPr>
        <p:spPr bwMode="auto">
          <a:xfrm>
            <a:off x="771398" y="4358487"/>
            <a:ext cx="114787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ALL NIPPON AIRWAYS</a:t>
            </a:r>
            <a:endParaRPr/>
          </a:p>
        </p:txBody>
      </p:sp>
      <p:sp>
        <p:nvSpPr>
          <p:cNvPr id="51907" name="RECTANGLE51907"/>
          <p:cNvSpPr/>
          <p:nvPr/>
        </p:nvSpPr>
        <p:spPr bwMode="auto">
          <a:xfrm>
            <a:off x="3049422" y="4358487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5 595</a:t>
            </a:r>
            <a:endParaRPr/>
          </a:p>
        </p:txBody>
      </p:sp>
      <p:sp>
        <p:nvSpPr>
          <p:cNvPr id="51910" name="RECTANGLE51910"/>
          <p:cNvSpPr/>
          <p:nvPr/>
        </p:nvSpPr>
        <p:spPr bwMode="auto">
          <a:xfrm>
            <a:off x="4104132" y="4358487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913" name="RECTANGLE51913"/>
          <p:cNvSpPr/>
          <p:nvPr/>
        </p:nvSpPr>
        <p:spPr bwMode="auto">
          <a:xfrm>
            <a:off x="4564278" y="4358487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1916" name="RECTANGLE51916"/>
          <p:cNvSpPr/>
          <p:nvPr/>
        </p:nvSpPr>
        <p:spPr bwMode="auto">
          <a:xfrm>
            <a:off x="5506110" y="4358487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1919" name="RECTANGLE51919"/>
          <p:cNvSpPr/>
          <p:nvPr/>
        </p:nvSpPr>
        <p:spPr bwMode="auto">
          <a:xfrm>
            <a:off x="6313932" y="4358487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51922" name="RECTANGLE51922"/>
          <p:cNvSpPr/>
          <p:nvPr/>
        </p:nvSpPr>
        <p:spPr bwMode="auto">
          <a:xfrm>
            <a:off x="7012432" y="4358487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925" name="RECTANGLE51925"/>
          <p:cNvSpPr/>
          <p:nvPr/>
        </p:nvSpPr>
        <p:spPr bwMode="auto">
          <a:xfrm>
            <a:off x="7409079" y="4358487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1928" name="RECTANGLE51928"/>
          <p:cNvSpPr/>
          <p:nvPr/>
        </p:nvSpPr>
        <p:spPr bwMode="auto">
          <a:xfrm>
            <a:off x="8236610" y="4358487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1931" name="RECTANGLE51931"/>
          <p:cNvSpPr/>
          <p:nvPr/>
        </p:nvSpPr>
        <p:spPr bwMode="auto">
          <a:xfrm>
            <a:off x="8739022" y="4358487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1 865</a:t>
            </a:r>
            <a:endParaRPr/>
          </a:p>
        </p:txBody>
      </p:sp>
      <p:sp>
        <p:nvSpPr>
          <p:cNvPr id="51934" name="RECTANGLE51934"/>
          <p:cNvSpPr/>
          <p:nvPr/>
        </p:nvSpPr>
        <p:spPr bwMode="auto">
          <a:xfrm>
            <a:off x="9590532" y="4358487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1937" name="RECTANGLE51937"/>
          <p:cNvSpPr/>
          <p:nvPr/>
        </p:nvSpPr>
        <p:spPr bwMode="auto">
          <a:xfrm>
            <a:off x="9987179" y="4358487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1940" name="RECTANGLE51940"/>
          <p:cNvSpPr/>
          <p:nvPr/>
        </p:nvSpPr>
        <p:spPr bwMode="auto">
          <a:xfrm>
            <a:off x="440690" y="451688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51943" name="RECTANGLE51943"/>
          <p:cNvSpPr/>
          <p:nvPr/>
        </p:nvSpPr>
        <p:spPr bwMode="auto">
          <a:xfrm>
            <a:off x="771398" y="4516882"/>
            <a:ext cx="6115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TRANSAVIA</a:t>
            </a:r>
            <a:endParaRPr/>
          </a:p>
        </p:txBody>
      </p:sp>
      <p:sp>
        <p:nvSpPr>
          <p:cNvPr id="51946" name="RECTANGLE51946"/>
          <p:cNvSpPr/>
          <p:nvPr/>
        </p:nvSpPr>
        <p:spPr bwMode="auto">
          <a:xfrm>
            <a:off x="3049422" y="4516882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5 237</a:t>
            </a:r>
            <a:endParaRPr/>
          </a:p>
        </p:txBody>
      </p:sp>
      <p:sp>
        <p:nvSpPr>
          <p:cNvPr id="51949" name="RECTANGLE51949"/>
          <p:cNvSpPr/>
          <p:nvPr/>
        </p:nvSpPr>
        <p:spPr bwMode="auto">
          <a:xfrm>
            <a:off x="3874922" y="4516882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8 535</a:t>
            </a:r>
            <a:endParaRPr/>
          </a:p>
        </p:txBody>
      </p:sp>
      <p:sp>
        <p:nvSpPr>
          <p:cNvPr id="51952" name="RECTANGLE51952"/>
          <p:cNvSpPr/>
          <p:nvPr/>
        </p:nvSpPr>
        <p:spPr bwMode="auto">
          <a:xfrm>
            <a:off x="4582668" y="4516882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-39%</a:t>
            </a:r>
            <a:endParaRPr/>
          </a:p>
        </p:txBody>
      </p:sp>
      <p:sp>
        <p:nvSpPr>
          <p:cNvPr id="51955" name="RECTANGLE51955"/>
          <p:cNvSpPr/>
          <p:nvPr/>
        </p:nvSpPr>
        <p:spPr bwMode="auto">
          <a:xfrm>
            <a:off x="5506110" y="451688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1958" name="RECTANGLE51958"/>
          <p:cNvSpPr/>
          <p:nvPr/>
        </p:nvSpPr>
        <p:spPr bwMode="auto">
          <a:xfrm>
            <a:off x="6249416" y="451688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</a:t>
            </a:r>
            <a:endParaRPr/>
          </a:p>
        </p:txBody>
      </p:sp>
      <p:sp>
        <p:nvSpPr>
          <p:cNvPr id="51961" name="RECTANGLE51961"/>
          <p:cNvSpPr/>
          <p:nvPr/>
        </p:nvSpPr>
        <p:spPr bwMode="auto">
          <a:xfrm>
            <a:off x="6947916" y="451688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41</a:t>
            </a:r>
            <a:endParaRPr/>
          </a:p>
        </p:txBody>
      </p:sp>
      <p:sp>
        <p:nvSpPr>
          <p:cNvPr id="51964" name="RECTANGLE51964"/>
          <p:cNvSpPr/>
          <p:nvPr/>
        </p:nvSpPr>
        <p:spPr bwMode="auto">
          <a:xfrm>
            <a:off x="7427468" y="4516882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-17%</a:t>
            </a:r>
            <a:endParaRPr/>
          </a:p>
        </p:txBody>
      </p:sp>
      <p:sp>
        <p:nvSpPr>
          <p:cNvPr id="51967" name="RECTANGLE51967"/>
          <p:cNvSpPr/>
          <p:nvPr/>
        </p:nvSpPr>
        <p:spPr bwMode="auto">
          <a:xfrm>
            <a:off x="8236610" y="451688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9%</a:t>
            </a:r>
            <a:endParaRPr/>
          </a:p>
        </p:txBody>
      </p:sp>
      <p:sp>
        <p:nvSpPr>
          <p:cNvPr id="51970" name="RECTANGLE51970"/>
          <p:cNvSpPr/>
          <p:nvPr/>
        </p:nvSpPr>
        <p:spPr bwMode="auto">
          <a:xfrm>
            <a:off x="8839200" y="4516882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154</a:t>
            </a:r>
            <a:endParaRPr/>
          </a:p>
        </p:txBody>
      </p:sp>
      <p:sp>
        <p:nvSpPr>
          <p:cNvPr id="51973" name="RECTANGLE51973"/>
          <p:cNvSpPr/>
          <p:nvPr/>
        </p:nvSpPr>
        <p:spPr bwMode="auto">
          <a:xfrm>
            <a:off x="9461500" y="4516882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208</a:t>
            </a:r>
            <a:endParaRPr/>
          </a:p>
        </p:txBody>
      </p:sp>
      <p:sp>
        <p:nvSpPr>
          <p:cNvPr id="51976" name="RECTANGLE51976"/>
          <p:cNvSpPr/>
          <p:nvPr/>
        </p:nvSpPr>
        <p:spPr bwMode="auto">
          <a:xfrm>
            <a:off x="10005568" y="4516882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-26%</a:t>
            </a:r>
            <a:endParaRPr/>
          </a:p>
        </p:txBody>
      </p:sp>
      <p:sp>
        <p:nvSpPr>
          <p:cNvPr id="51979" name="RECTANGLE51979"/>
          <p:cNvSpPr/>
          <p:nvPr/>
        </p:nvSpPr>
        <p:spPr bwMode="auto">
          <a:xfrm>
            <a:off x="440690" y="467527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51982" name="RECTANGLE51982"/>
          <p:cNvSpPr/>
          <p:nvPr/>
        </p:nvSpPr>
        <p:spPr bwMode="auto">
          <a:xfrm>
            <a:off x="771398" y="4675276"/>
            <a:ext cx="100157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VUELING AIRLINES</a:t>
            </a:r>
            <a:endParaRPr/>
          </a:p>
        </p:txBody>
      </p:sp>
      <p:sp>
        <p:nvSpPr>
          <p:cNvPr id="51985" name="RECTANGLE51985"/>
          <p:cNvSpPr/>
          <p:nvPr/>
        </p:nvSpPr>
        <p:spPr bwMode="auto">
          <a:xfrm>
            <a:off x="3049422" y="467527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4 402</a:t>
            </a:r>
            <a:endParaRPr/>
          </a:p>
        </p:txBody>
      </p:sp>
      <p:sp>
        <p:nvSpPr>
          <p:cNvPr id="51988" name="RECTANGLE51988"/>
          <p:cNvSpPr/>
          <p:nvPr/>
        </p:nvSpPr>
        <p:spPr bwMode="auto">
          <a:xfrm>
            <a:off x="3874922" y="467527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7 911</a:t>
            </a:r>
            <a:endParaRPr/>
          </a:p>
        </p:txBody>
      </p:sp>
      <p:sp>
        <p:nvSpPr>
          <p:cNvPr id="51991" name="RECTANGLE51991"/>
          <p:cNvSpPr/>
          <p:nvPr/>
        </p:nvSpPr>
        <p:spPr bwMode="auto">
          <a:xfrm>
            <a:off x="4582668" y="4675276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-44%</a:t>
            </a:r>
            <a:endParaRPr/>
          </a:p>
        </p:txBody>
      </p:sp>
      <p:sp>
        <p:nvSpPr>
          <p:cNvPr id="51994" name="RECTANGLE51994"/>
          <p:cNvSpPr/>
          <p:nvPr/>
        </p:nvSpPr>
        <p:spPr bwMode="auto">
          <a:xfrm>
            <a:off x="5506110" y="467527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1997" name="RECTANGLE51997"/>
          <p:cNvSpPr/>
          <p:nvPr/>
        </p:nvSpPr>
        <p:spPr bwMode="auto">
          <a:xfrm>
            <a:off x="6249416" y="4675276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26</a:t>
            </a:r>
            <a:endParaRPr/>
          </a:p>
        </p:txBody>
      </p:sp>
      <p:sp>
        <p:nvSpPr>
          <p:cNvPr id="52000" name="RECTANGLE52000"/>
          <p:cNvSpPr/>
          <p:nvPr/>
        </p:nvSpPr>
        <p:spPr bwMode="auto">
          <a:xfrm>
            <a:off x="6947916" y="4675276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</a:t>
            </a:r>
            <a:endParaRPr/>
          </a:p>
        </p:txBody>
      </p:sp>
      <p:sp>
        <p:nvSpPr>
          <p:cNvPr id="52003" name="RECTANGLE52003"/>
          <p:cNvSpPr/>
          <p:nvPr/>
        </p:nvSpPr>
        <p:spPr bwMode="auto">
          <a:xfrm>
            <a:off x="7427468" y="4675276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-35%</a:t>
            </a:r>
            <a:endParaRPr/>
          </a:p>
        </p:txBody>
      </p:sp>
      <p:sp>
        <p:nvSpPr>
          <p:cNvPr id="52006" name="RECTANGLE52006"/>
          <p:cNvSpPr/>
          <p:nvPr/>
        </p:nvSpPr>
        <p:spPr bwMode="auto">
          <a:xfrm>
            <a:off x="8236610" y="467527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7%</a:t>
            </a:r>
            <a:endParaRPr/>
          </a:p>
        </p:txBody>
      </p:sp>
      <p:sp>
        <p:nvSpPr>
          <p:cNvPr id="52009" name="RECTANGLE52009"/>
          <p:cNvSpPr/>
          <p:nvPr/>
        </p:nvSpPr>
        <p:spPr bwMode="auto">
          <a:xfrm>
            <a:off x="8839200" y="467527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169</a:t>
            </a:r>
            <a:endParaRPr/>
          </a:p>
        </p:txBody>
      </p:sp>
      <p:sp>
        <p:nvSpPr>
          <p:cNvPr id="52012" name="RECTANGLE52012"/>
          <p:cNvSpPr/>
          <p:nvPr/>
        </p:nvSpPr>
        <p:spPr bwMode="auto">
          <a:xfrm>
            <a:off x="9461500" y="467527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198</a:t>
            </a:r>
            <a:endParaRPr/>
          </a:p>
        </p:txBody>
      </p:sp>
      <p:sp>
        <p:nvSpPr>
          <p:cNvPr id="52015" name="RECTANGLE52015"/>
          <p:cNvSpPr/>
          <p:nvPr/>
        </p:nvSpPr>
        <p:spPr bwMode="auto">
          <a:xfrm>
            <a:off x="10005568" y="4675276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-14%</a:t>
            </a:r>
            <a:endParaRPr/>
          </a:p>
        </p:txBody>
      </p:sp>
      <p:sp>
        <p:nvSpPr>
          <p:cNvPr id="52018" name="RECTANGLE52018"/>
          <p:cNvSpPr/>
          <p:nvPr/>
        </p:nvSpPr>
        <p:spPr bwMode="auto">
          <a:xfrm>
            <a:off x="440690" y="483367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</a:t>
            </a:r>
            <a:endParaRPr/>
          </a:p>
        </p:txBody>
      </p:sp>
      <p:sp>
        <p:nvSpPr>
          <p:cNvPr id="52021" name="RECTANGLE52021"/>
          <p:cNvSpPr/>
          <p:nvPr/>
        </p:nvSpPr>
        <p:spPr bwMode="auto">
          <a:xfrm>
            <a:off x="771398" y="4833671"/>
            <a:ext cx="60269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BALTIC</a:t>
            </a:r>
            <a:endParaRPr/>
          </a:p>
        </p:txBody>
      </p:sp>
      <p:sp>
        <p:nvSpPr>
          <p:cNvPr id="52024" name="RECTANGLE52024"/>
          <p:cNvSpPr/>
          <p:nvPr/>
        </p:nvSpPr>
        <p:spPr bwMode="auto">
          <a:xfrm>
            <a:off x="3049422" y="4833671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4 143</a:t>
            </a:r>
            <a:endParaRPr/>
          </a:p>
        </p:txBody>
      </p:sp>
      <p:sp>
        <p:nvSpPr>
          <p:cNvPr id="52027" name="RECTANGLE52027"/>
          <p:cNvSpPr/>
          <p:nvPr/>
        </p:nvSpPr>
        <p:spPr bwMode="auto">
          <a:xfrm>
            <a:off x="3975100" y="4833671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658</a:t>
            </a:r>
            <a:endParaRPr/>
          </a:p>
        </p:txBody>
      </p:sp>
      <p:sp>
        <p:nvSpPr>
          <p:cNvPr id="52030" name="RECTANGLE52030"/>
          <p:cNvSpPr/>
          <p:nvPr/>
        </p:nvSpPr>
        <p:spPr bwMode="auto">
          <a:xfrm>
            <a:off x="4564278" y="4833671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530%</a:t>
            </a:r>
            <a:endParaRPr/>
          </a:p>
        </p:txBody>
      </p:sp>
      <p:sp>
        <p:nvSpPr>
          <p:cNvPr id="52033" name="RECTANGLE52033"/>
          <p:cNvSpPr/>
          <p:nvPr/>
        </p:nvSpPr>
        <p:spPr bwMode="auto">
          <a:xfrm>
            <a:off x="5506110" y="483367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2036" name="RECTANGLE52036"/>
          <p:cNvSpPr/>
          <p:nvPr/>
        </p:nvSpPr>
        <p:spPr bwMode="auto">
          <a:xfrm>
            <a:off x="6249416" y="4833671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</a:t>
            </a:r>
            <a:endParaRPr/>
          </a:p>
        </p:txBody>
      </p:sp>
      <p:sp>
        <p:nvSpPr>
          <p:cNvPr id="52039" name="RECTANGLE52039"/>
          <p:cNvSpPr/>
          <p:nvPr/>
        </p:nvSpPr>
        <p:spPr bwMode="auto">
          <a:xfrm>
            <a:off x="7012432" y="483367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2042" name="RECTANGLE52042"/>
          <p:cNvSpPr/>
          <p:nvPr/>
        </p:nvSpPr>
        <p:spPr bwMode="auto">
          <a:xfrm>
            <a:off x="7344563" y="4833671"/>
            <a:ext cx="38008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1400%</a:t>
            </a:r>
            <a:endParaRPr/>
          </a:p>
        </p:txBody>
      </p:sp>
      <p:sp>
        <p:nvSpPr>
          <p:cNvPr id="52045" name="RECTANGLE52045"/>
          <p:cNvSpPr/>
          <p:nvPr/>
        </p:nvSpPr>
        <p:spPr bwMode="auto">
          <a:xfrm>
            <a:off x="8236610" y="483367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52048" name="RECTANGLE52048"/>
          <p:cNvSpPr/>
          <p:nvPr/>
        </p:nvSpPr>
        <p:spPr bwMode="auto">
          <a:xfrm>
            <a:off x="8839200" y="4833671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276</a:t>
            </a:r>
            <a:endParaRPr/>
          </a:p>
        </p:txBody>
      </p:sp>
      <p:sp>
        <p:nvSpPr>
          <p:cNvPr id="52051" name="RECTANGLE52051"/>
          <p:cNvSpPr/>
          <p:nvPr/>
        </p:nvSpPr>
        <p:spPr bwMode="auto">
          <a:xfrm>
            <a:off x="9461500" y="4833671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658</a:t>
            </a:r>
            <a:endParaRPr/>
          </a:p>
        </p:txBody>
      </p:sp>
      <p:sp>
        <p:nvSpPr>
          <p:cNvPr id="52054" name="RECTANGLE52054"/>
          <p:cNvSpPr/>
          <p:nvPr/>
        </p:nvSpPr>
        <p:spPr bwMode="auto">
          <a:xfrm>
            <a:off x="10005568" y="4833671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-58%</a:t>
            </a:r>
            <a:endParaRPr/>
          </a:p>
        </p:txBody>
      </p:sp>
      <p:sp>
        <p:nvSpPr>
          <p:cNvPr id="52057" name="RECTANGLE52057"/>
          <p:cNvSpPr/>
          <p:nvPr/>
        </p:nvSpPr>
        <p:spPr bwMode="auto">
          <a:xfrm>
            <a:off x="440690" y="499206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</a:t>
            </a:r>
            <a:endParaRPr/>
          </a:p>
        </p:txBody>
      </p:sp>
      <p:sp>
        <p:nvSpPr>
          <p:cNvPr id="52060" name="RECTANGLE52060"/>
          <p:cNvSpPr/>
          <p:nvPr/>
        </p:nvSpPr>
        <p:spPr bwMode="auto">
          <a:xfrm>
            <a:off x="771398" y="4992065"/>
            <a:ext cx="10831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BRUSSELS AIRLINES</a:t>
            </a:r>
            <a:endParaRPr/>
          </a:p>
        </p:txBody>
      </p:sp>
      <p:sp>
        <p:nvSpPr>
          <p:cNvPr id="52063" name="RECTANGLE52063"/>
          <p:cNvSpPr/>
          <p:nvPr/>
        </p:nvSpPr>
        <p:spPr bwMode="auto">
          <a:xfrm>
            <a:off x="3049422" y="4992065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3 498</a:t>
            </a:r>
            <a:endParaRPr/>
          </a:p>
        </p:txBody>
      </p:sp>
      <p:sp>
        <p:nvSpPr>
          <p:cNvPr id="52066" name="RECTANGLE52066"/>
          <p:cNvSpPr/>
          <p:nvPr/>
        </p:nvSpPr>
        <p:spPr bwMode="auto">
          <a:xfrm>
            <a:off x="3874922" y="4992065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2 134</a:t>
            </a:r>
            <a:endParaRPr/>
          </a:p>
        </p:txBody>
      </p:sp>
      <p:sp>
        <p:nvSpPr>
          <p:cNvPr id="52069" name="RECTANGLE52069"/>
          <p:cNvSpPr/>
          <p:nvPr/>
        </p:nvSpPr>
        <p:spPr bwMode="auto">
          <a:xfrm>
            <a:off x="4628794" y="4992065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64%</a:t>
            </a:r>
            <a:endParaRPr/>
          </a:p>
        </p:txBody>
      </p:sp>
      <p:sp>
        <p:nvSpPr>
          <p:cNvPr id="52072" name="RECTANGLE52072"/>
          <p:cNvSpPr/>
          <p:nvPr/>
        </p:nvSpPr>
        <p:spPr bwMode="auto">
          <a:xfrm>
            <a:off x="5506110" y="4992065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2075" name="RECTANGLE52075"/>
          <p:cNvSpPr/>
          <p:nvPr/>
        </p:nvSpPr>
        <p:spPr bwMode="auto">
          <a:xfrm>
            <a:off x="6313932" y="499206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</a:t>
            </a:r>
            <a:endParaRPr/>
          </a:p>
        </p:txBody>
      </p:sp>
      <p:sp>
        <p:nvSpPr>
          <p:cNvPr id="52078" name="RECTANGLE52078"/>
          <p:cNvSpPr/>
          <p:nvPr/>
        </p:nvSpPr>
        <p:spPr bwMode="auto">
          <a:xfrm>
            <a:off x="7012432" y="499206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52081" name="RECTANGLE52081"/>
          <p:cNvSpPr/>
          <p:nvPr/>
        </p:nvSpPr>
        <p:spPr bwMode="auto">
          <a:xfrm>
            <a:off x="7473594" y="4992065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20%</a:t>
            </a:r>
            <a:endParaRPr/>
          </a:p>
        </p:txBody>
      </p:sp>
      <p:sp>
        <p:nvSpPr>
          <p:cNvPr id="52084" name="RECTANGLE52084"/>
          <p:cNvSpPr/>
          <p:nvPr/>
        </p:nvSpPr>
        <p:spPr bwMode="auto">
          <a:xfrm>
            <a:off x="8236610" y="4992065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2087" name="RECTANGLE52087"/>
          <p:cNvSpPr/>
          <p:nvPr/>
        </p:nvSpPr>
        <p:spPr bwMode="auto">
          <a:xfrm>
            <a:off x="8839200" y="499206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583</a:t>
            </a:r>
            <a:endParaRPr/>
          </a:p>
        </p:txBody>
      </p:sp>
      <p:sp>
        <p:nvSpPr>
          <p:cNvPr id="52090" name="RECTANGLE52090"/>
          <p:cNvSpPr/>
          <p:nvPr/>
        </p:nvSpPr>
        <p:spPr bwMode="auto">
          <a:xfrm>
            <a:off x="9461500" y="499206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427</a:t>
            </a:r>
            <a:endParaRPr/>
          </a:p>
        </p:txBody>
      </p:sp>
      <p:sp>
        <p:nvSpPr>
          <p:cNvPr id="52093" name="RECTANGLE52093"/>
          <p:cNvSpPr/>
          <p:nvPr/>
        </p:nvSpPr>
        <p:spPr bwMode="auto">
          <a:xfrm>
            <a:off x="10051694" y="4992065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37%</a:t>
            </a:r>
            <a:endParaRPr/>
          </a:p>
        </p:txBody>
      </p:sp>
      <p:sp>
        <p:nvSpPr>
          <p:cNvPr id="52096" name="RECTANGLE52096"/>
          <p:cNvSpPr/>
          <p:nvPr/>
        </p:nvSpPr>
        <p:spPr bwMode="auto">
          <a:xfrm>
            <a:off x="440690" y="515046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52099" name="RECTANGLE52099"/>
          <p:cNvSpPr/>
          <p:nvPr/>
        </p:nvSpPr>
        <p:spPr bwMode="auto">
          <a:xfrm>
            <a:off x="771398" y="5150460"/>
            <a:ext cx="8281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ALITALIA S.P.A.</a:t>
            </a:r>
            <a:endParaRPr/>
          </a:p>
        </p:txBody>
      </p:sp>
      <p:sp>
        <p:nvSpPr>
          <p:cNvPr id="52102" name="RECTANGLE52102"/>
          <p:cNvSpPr/>
          <p:nvPr/>
        </p:nvSpPr>
        <p:spPr bwMode="auto">
          <a:xfrm>
            <a:off x="3049422" y="5150460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3 378</a:t>
            </a:r>
            <a:endParaRPr/>
          </a:p>
        </p:txBody>
      </p:sp>
      <p:sp>
        <p:nvSpPr>
          <p:cNvPr id="52105" name="RECTANGLE52105"/>
          <p:cNvSpPr/>
          <p:nvPr/>
        </p:nvSpPr>
        <p:spPr bwMode="auto">
          <a:xfrm>
            <a:off x="3975100" y="515046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235</a:t>
            </a:r>
            <a:endParaRPr/>
          </a:p>
        </p:txBody>
      </p:sp>
      <p:sp>
        <p:nvSpPr>
          <p:cNvPr id="52108" name="RECTANGLE52108"/>
          <p:cNvSpPr/>
          <p:nvPr/>
        </p:nvSpPr>
        <p:spPr bwMode="auto">
          <a:xfrm>
            <a:off x="4499763" y="5150460"/>
            <a:ext cx="38008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1336%</a:t>
            </a:r>
            <a:endParaRPr/>
          </a:p>
        </p:txBody>
      </p:sp>
      <p:sp>
        <p:nvSpPr>
          <p:cNvPr id="52111" name="RECTANGLE52111"/>
          <p:cNvSpPr/>
          <p:nvPr/>
        </p:nvSpPr>
        <p:spPr bwMode="auto">
          <a:xfrm>
            <a:off x="5506110" y="5150460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2114" name="RECTANGLE52114"/>
          <p:cNvSpPr/>
          <p:nvPr/>
        </p:nvSpPr>
        <p:spPr bwMode="auto">
          <a:xfrm>
            <a:off x="6249416" y="5150460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52117" name="RECTANGLE52117"/>
          <p:cNvSpPr/>
          <p:nvPr/>
        </p:nvSpPr>
        <p:spPr bwMode="auto">
          <a:xfrm>
            <a:off x="7012432" y="515046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2120" name="RECTANGLE52120"/>
          <p:cNvSpPr/>
          <p:nvPr/>
        </p:nvSpPr>
        <p:spPr bwMode="auto">
          <a:xfrm>
            <a:off x="7409079" y="5150460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900%</a:t>
            </a:r>
            <a:endParaRPr/>
          </a:p>
        </p:txBody>
      </p:sp>
      <p:sp>
        <p:nvSpPr>
          <p:cNvPr id="52123" name="RECTANGLE52123"/>
          <p:cNvSpPr/>
          <p:nvPr/>
        </p:nvSpPr>
        <p:spPr bwMode="auto">
          <a:xfrm>
            <a:off x="8236610" y="5150460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2126" name="RECTANGLE52126"/>
          <p:cNvSpPr/>
          <p:nvPr/>
        </p:nvSpPr>
        <p:spPr bwMode="auto">
          <a:xfrm>
            <a:off x="8839200" y="515046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338</a:t>
            </a:r>
            <a:endParaRPr/>
          </a:p>
        </p:txBody>
      </p:sp>
      <p:sp>
        <p:nvSpPr>
          <p:cNvPr id="52129" name="RECTANGLE52129"/>
          <p:cNvSpPr/>
          <p:nvPr/>
        </p:nvSpPr>
        <p:spPr bwMode="auto">
          <a:xfrm>
            <a:off x="9461500" y="515046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235</a:t>
            </a:r>
            <a:endParaRPr/>
          </a:p>
        </p:txBody>
      </p:sp>
      <p:sp>
        <p:nvSpPr>
          <p:cNvPr id="52132" name="RECTANGLE52132"/>
          <p:cNvSpPr/>
          <p:nvPr/>
        </p:nvSpPr>
        <p:spPr bwMode="auto">
          <a:xfrm>
            <a:off x="10051694" y="5150460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44%</a:t>
            </a:r>
            <a:endParaRPr/>
          </a:p>
        </p:txBody>
      </p:sp>
      <p:sp>
        <p:nvSpPr>
          <p:cNvPr id="52135" name="RECTANGLE52135"/>
          <p:cNvSpPr/>
          <p:nvPr/>
        </p:nvSpPr>
        <p:spPr bwMode="auto">
          <a:xfrm>
            <a:off x="440690" y="53088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</a:t>
            </a:r>
            <a:endParaRPr/>
          </a:p>
        </p:txBody>
      </p:sp>
      <p:sp>
        <p:nvSpPr>
          <p:cNvPr id="52138" name="RECTANGLE52138"/>
          <p:cNvSpPr/>
          <p:nvPr/>
        </p:nvSpPr>
        <p:spPr bwMode="auto">
          <a:xfrm>
            <a:off x="771398" y="5308854"/>
            <a:ext cx="38079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TAROM</a:t>
            </a:r>
            <a:endParaRPr/>
          </a:p>
        </p:txBody>
      </p:sp>
      <p:sp>
        <p:nvSpPr>
          <p:cNvPr id="52141" name="RECTANGLE52141"/>
          <p:cNvSpPr/>
          <p:nvPr/>
        </p:nvSpPr>
        <p:spPr bwMode="auto">
          <a:xfrm>
            <a:off x="3049422" y="5308854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3 353</a:t>
            </a:r>
            <a:endParaRPr/>
          </a:p>
        </p:txBody>
      </p:sp>
      <p:sp>
        <p:nvSpPr>
          <p:cNvPr id="52144" name="RECTANGLE52144"/>
          <p:cNvSpPr/>
          <p:nvPr/>
        </p:nvSpPr>
        <p:spPr bwMode="auto">
          <a:xfrm>
            <a:off x="3874922" y="5308854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8 077</a:t>
            </a:r>
            <a:endParaRPr/>
          </a:p>
        </p:txBody>
      </p:sp>
      <p:sp>
        <p:nvSpPr>
          <p:cNvPr id="52147" name="RECTANGLE52147"/>
          <p:cNvSpPr/>
          <p:nvPr/>
        </p:nvSpPr>
        <p:spPr bwMode="auto">
          <a:xfrm>
            <a:off x="4582668" y="5308854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-58%</a:t>
            </a:r>
            <a:endParaRPr/>
          </a:p>
        </p:txBody>
      </p:sp>
      <p:sp>
        <p:nvSpPr>
          <p:cNvPr id="52150" name="RECTANGLE52150"/>
          <p:cNvSpPr/>
          <p:nvPr/>
        </p:nvSpPr>
        <p:spPr bwMode="auto">
          <a:xfrm>
            <a:off x="5506110" y="530885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2153" name="RECTANGLE52153"/>
          <p:cNvSpPr/>
          <p:nvPr/>
        </p:nvSpPr>
        <p:spPr bwMode="auto">
          <a:xfrm>
            <a:off x="6313932" y="53088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52156" name="RECTANGLE52156"/>
          <p:cNvSpPr/>
          <p:nvPr/>
        </p:nvSpPr>
        <p:spPr bwMode="auto">
          <a:xfrm>
            <a:off x="6947916" y="5308854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</a:t>
            </a:r>
            <a:endParaRPr/>
          </a:p>
        </p:txBody>
      </p:sp>
      <p:sp>
        <p:nvSpPr>
          <p:cNvPr id="52159" name="RECTANGLE52159"/>
          <p:cNvSpPr/>
          <p:nvPr/>
        </p:nvSpPr>
        <p:spPr bwMode="auto">
          <a:xfrm>
            <a:off x="7427468" y="5308854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-55%</a:t>
            </a:r>
            <a:endParaRPr/>
          </a:p>
        </p:txBody>
      </p:sp>
      <p:sp>
        <p:nvSpPr>
          <p:cNvPr id="52162" name="RECTANGLE52162"/>
          <p:cNvSpPr/>
          <p:nvPr/>
        </p:nvSpPr>
        <p:spPr bwMode="auto">
          <a:xfrm>
            <a:off x="8236610" y="530885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2165" name="RECTANGLE52165"/>
          <p:cNvSpPr/>
          <p:nvPr/>
        </p:nvSpPr>
        <p:spPr bwMode="auto">
          <a:xfrm>
            <a:off x="8839200" y="5308854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671</a:t>
            </a:r>
            <a:endParaRPr/>
          </a:p>
        </p:txBody>
      </p:sp>
      <p:sp>
        <p:nvSpPr>
          <p:cNvPr id="52168" name="RECTANGLE52168"/>
          <p:cNvSpPr/>
          <p:nvPr/>
        </p:nvSpPr>
        <p:spPr bwMode="auto">
          <a:xfrm>
            <a:off x="9461500" y="5308854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734</a:t>
            </a:r>
            <a:endParaRPr/>
          </a:p>
        </p:txBody>
      </p:sp>
      <p:sp>
        <p:nvSpPr>
          <p:cNvPr id="52171" name="RECTANGLE52171"/>
          <p:cNvSpPr/>
          <p:nvPr/>
        </p:nvSpPr>
        <p:spPr bwMode="auto">
          <a:xfrm>
            <a:off x="10070084" y="5308854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-9%</a:t>
            </a:r>
            <a:endParaRPr/>
          </a:p>
        </p:txBody>
      </p:sp>
      <p:sp>
        <p:nvSpPr>
          <p:cNvPr id="52174" name="RECTANGLE52174"/>
          <p:cNvSpPr/>
          <p:nvPr/>
        </p:nvSpPr>
        <p:spPr bwMode="auto">
          <a:xfrm>
            <a:off x="408432" y="546724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52177" name="RECTANGLE52177"/>
          <p:cNvSpPr/>
          <p:nvPr/>
        </p:nvSpPr>
        <p:spPr bwMode="auto">
          <a:xfrm>
            <a:off x="771398" y="5467248"/>
            <a:ext cx="90637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DELTA AIR LINES</a:t>
            </a:r>
            <a:endParaRPr/>
          </a:p>
        </p:txBody>
      </p:sp>
      <p:sp>
        <p:nvSpPr>
          <p:cNvPr id="52180" name="RECTANGLE52180"/>
          <p:cNvSpPr/>
          <p:nvPr/>
        </p:nvSpPr>
        <p:spPr bwMode="auto">
          <a:xfrm>
            <a:off x="3049422" y="5467248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2 723</a:t>
            </a:r>
            <a:endParaRPr/>
          </a:p>
        </p:txBody>
      </p:sp>
      <p:sp>
        <p:nvSpPr>
          <p:cNvPr id="52183" name="RECTANGLE52183"/>
          <p:cNvSpPr/>
          <p:nvPr/>
        </p:nvSpPr>
        <p:spPr bwMode="auto">
          <a:xfrm>
            <a:off x="3975100" y="546724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736</a:t>
            </a:r>
            <a:endParaRPr/>
          </a:p>
        </p:txBody>
      </p:sp>
      <p:sp>
        <p:nvSpPr>
          <p:cNvPr id="52186" name="RECTANGLE52186"/>
          <p:cNvSpPr/>
          <p:nvPr/>
        </p:nvSpPr>
        <p:spPr bwMode="auto">
          <a:xfrm>
            <a:off x="4564278" y="5467248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270%</a:t>
            </a:r>
            <a:endParaRPr/>
          </a:p>
        </p:txBody>
      </p:sp>
      <p:sp>
        <p:nvSpPr>
          <p:cNvPr id="52189" name="RECTANGLE52189"/>
          <p:cNvSpPr/>
          <p:nvPr/>
        </p:nvSpPr>
        <p:spPr bwMode="auto">
          <a:xfrm>
            <a:off x="5506110" y="546724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2192" name="RECTANGLE52192"/>
          <p:cNvSpPr/>
          <p:nvPr/>
        </p:nvSpPr>
        <p:spPr bwMode="auto">
          <a:xfrm>
            <a:off x="6313932" y="54672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2195" name="RECTANGLE52195"/>
          <p:cNvSpPr/>
          <p:nvPr/>
        </p:nvSpPr>
        <p:spPr bwMode="auto">
          <a:xfrm>
            <a:off x="7012432" y="54672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2198" name="RECTANGLE52198"/>
          <p:cNvSpPr/>
          <p:nvPr/>
        </p:nvSpPr>
        <p:spPr bwMode="auto">
          <a:xfrm>
            <a:off x="7409079" y="5467248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2201" name="RECTANGLE52201"/>
          <p:cNvSpPr/>
          <p:nvPr/>
        </p:nvSpPr>
        <p:spPr bwMode="auto">
          <a:xfrm>
            <a:off x="8236610" y="546724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2204" name="RECTANGLE52204"/>
          <p:cNvSpPr/>
          <p:nvPr/>
        </p:nvSpPr>
        <p:spPr bwMode="auto">
          <a:xfrm>
            <a:off x="8739022" y="5467248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1 361</a:t>
            </a:r>
            <a:endParaRPr/>
          </a:p>
        </p:txBody>
      </p:sp>
      <p:sp>
        <p:nvSpPr>
          <p:cNvPr id="52207" name="RECTANGLE52207"/>
          <p:cNvSpPr/>
          <p:nvPr/>
        </p:nvSpPr>
        <p:spPr bwMode="auto">
          <a:xfrm>
            <a:off x="9461500" y="546724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736</a:t>
            </a:r>
            <a:endParaRPr/>
          </a:p>
        </p:txBody>
      </p:sp>
      <p:sp>
        <p:nvSpPr>
          <p:cNvPr id="52210" name="RECTANGLE52210"/>
          <p:cNvSpPr/>
          <p:nvPr/>
        </p:nvSpPr>
        <p:spPr bwMode="auto">
          <a:xfrm>
            <a:off x="10051694" y="5467248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85%</a:t>
            </a:r>
            <a:endParaRPr/>
          </a:p>
        </p:txBody>
      </p:sp>
      <p:sp>
        <p:nvSpPr>
          <p:cNvPr id="52213" name="RECTANGLE52213"/>
          <p:cNvSpPr/>
          <p:nvPr/>
        </p:nvSpPr>
        <p:spPr bwMode="auto">
          <a:xfrm>
            <a:off x="692150" y="5593258"/>
            <a:ext cx="189865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214" name="RECTANGLE52214"/>
          <p:cNvSpPr/>
          <p:nvPr/>
        </p:nvSpPr>
        <p:spPr bwMode="auto">
          <a:xfrm>
            <a:off x="1181811" y="5635168"/>
            <a:ext cx="52181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top</a:t>
            </a:r>
            <a:endParaRPr/>
          </a:p>
        </p:txBody>
      </p:sp>
      <p:sp>
        <p:nvSpPr>
          <p:cNvPr id="52217" name="RECTANGLE52217"/>
          <p:cNvSpPr/>
          <p:nvPr/>
        </p:nvSpPr>
        <p:spPr bwMode="auto">
          <a:xfrm>
            <a:off x="1716329" y="5635168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52220" name="RECTANGLE52220"/>
          <p:cNvSpPr/>
          <p:nvPr/>
        </p:nvSpPr>
        <p:spPr bwMode="auto">
          <a:xfrm>
            <a:off x="1886001" y="5635168"/>
            <a:ext cx="70784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Compagnies</a:t>
            </a:r>
            <a:endParaRPr/>
          </a:p>
        </p:txBody>
      </p:sp>
      <p:sp>
        <p:nvSpPr>
          <p:cNvPr id="52223" name="RECTANGLE52223"/>
          <p:cNvSpPr/>
          <p:nvPr/>
        </p:nvSpPr>
        <p:spPr bwMode="auto">
          <a:xfrm>
            <a:off x="2590800" y="5593258"/>
            <a:ext cx="825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224" name="RECTANGLE52224"/>
          <p:cNvSpPr/>
          <p:nvPr/>
        </p:nvSpPr>
        <p:spPr bwMode="auto">
          <a:xfrm>
            <a:off x="2875686" y="5635168"/>
            <a:ext cx="4801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198 988</a:t>
            </a:r>
            <a:endParaRPr/>
          </a:p>
        </p:txBody>
      </p:sp>
      <p:sp>
        <p:nvSpPr>
          <p:cNvPr id="52227" name="RECTANGLE52227"/>
          <p:cNvSpPr/>
          <p:nvPr/>
        </p:nvSpPr>
        <p:spPr bwMode="auto">
          <a:xfrm>
            <a:off x="3416300" y="5593258"/>
            <a:ext cx="825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228" name="RECTANGLE52228"/>
          <p:cNvSpPr/>
          <p:nvPr/>
        </p:nvSpPr>
        <p:spPr bwMode="auto">
          <a:xfrm>
            <a:off x="3701186" y="5635168"/>
            <a:ext cx="4801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197 230</a:t>
            </a:r>
            <a:endParaRPr/>
          </a:p>
        </p:txBody>
      </p:sp>
      <p:sp>
        <p:nvSpPr>
          <p:cNvPr id="52231" name="RECTANGLE52231"/>
          <p:cNvSpPr/>
          <p:nvPr/>
        </p:nvSpPr>
        <p:spPr bwMode="auto">
          <a:xfrm>
            <a:off x="4241800" y="5593258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232" name="RECTANGLE52232"/>
          <p:cNvSpPr/>
          <p:nvPr/>
        </p:nvSpPr>
        <p:spPr bwMode="auto">
          <a:xfrm>
            <a:off x="4665878" y="5635168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2235" name="RECTANGLE52235"/>
          <p:cNvSpPr/>
          <p:nvPr/>
        </p:nvSpPr>
        <p:spPr bwMode="auto">
          <a:xfrm>
            <a:off x="4940300" y="5593258"/>
            <a:ext cx="8128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236" name="RECTANGLE52236"/>
          <p:cNvSpPr/>
          <p:nvPr/>
        </p:nvSpPr>
        <p:spPr bwMode="auto">
          <a:xfrm>
            <a:off x="5406542" y="5635168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86%</a:t>
            </a:r>
            <a:endParaRPr/>
          </a:p>
        </p:txBody>
      </p:sp>
      <p:sp>
        <p:nvSpPr>
          <p:cNvPr id="52239" name="RECTANGLE52239"/>
          <p:cNvSpPr/>
          <p:nvPr/>
        </p:nvSpPr>
        <p:spPr bwMode="auto">
          <a:xfrm>
            <a:off x="5753100" y="5593258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240" name="RECTANGLE52240"/>
          <p:cNvSpPr/>
          <p:nvPr/>
        </p:nvSpPr>
        <p:spPr bwMode="auto">
          <a:xfrm>
            <a:off x="6162040" y="5635168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297</a:t>
            </a:r>
            <a:endParaRPr/>
          </a:p>
        </p:txBody>
      </p:sp>
      <p:sp>
        <p:nvSpPr>
          <p:cNvPr id="52243" name="RECTANGLE52243"/>
          <p:cNvSpPr/>
          <p:nvPr/>
        </p:nvSpPr>
        <p:spPr bwMode="auto">
          <a:xfrm>
            <a:off x="6451600" y="5593258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244" name="RECTANGLE52244"/>
          <p:cNvSpPr/>
          <p:nvPr/>
        </p:nvSpPr>
        <p:spPr bwMode="auto">
          <a:xfrm>
            <a:off x="6860540" y="5635168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314</a:t>
            </a:r>
            <a:endParaRPr/>
          </a:p>
        </p:txBody>
      </p:sp>
      <p:sp>
        <p:nvSpPr>
          <p:cNvPr id="52247" name="RECTANGLE52247"/>
          <p:cNvSpPr/>
          <p:nvPr/>
        </p:nvSpPr>
        <p:spPr bwMode="auto">
          <a:xfrm>
            <a:off x="7150100" y="5593258"/>
            <a:ext cx="6350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248" name="RECTANGLE52248"/>
          <p:cNvSpPr/>
          <p:nvPr/>
        </p:nvSpPr>
        <p:spPr bwMode="auto">
          <a:xfrm>
            <a:off x="7462012" y="5635168"/>
            <a:ext cx="262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-5%</a:t>
            </a:r>
            <a:endParaRPr/>
          </a:p>
        </p:txBody>
      </p:sp>
      <p:sp>
        <p:nvSpPr>
          <p:cNvPr id="52251" name="RECTANGLE52251"/>
          <p:cNvSpPr/>
          <p:nvPr/>
        </p:nvSpPr>
        <p:spPr bwMode="auto">
          <a:xfrm>
            <a:off x="7785100" y="5593258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252" name="RECTANGLE52252"/>
          <p:cNvSpPr/>
          <p:nvPr/>
        </p:nvSpPr>
        <p:spPr bwMode="auto">
          <a:xfrm>
            <a:off x="8137042" y="5635168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76%</a:t>
            </a:r>
            <a:endParaRPr/>
          </a:p>
        </p:txBody>
      </p:sp>
      <p:sp>
        <p:nvSpPr>
          <p:cNvPr id="52255" name="RECTANGLE52255"/>
          <p:cNvSpPr/>
          <p:nvPr/>
        </p:nvSpPr>
        <p:spPr bwMode="auto">
          <a:xfrm>
            <a:off x="8483600" y="5593258"/>
            <a:ext cx="6223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256" name="RECTANGLE52256"/>
          <p:cNvSpPr/>
          <p:nvPr/>
        </p:nvSpPr>
        <p:spPr bwMode="auto">
          <a:xfrm>
            <a:off x="8816340" y="5635168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670</a:t>
            </a:r>
            <a:endParaRPr/>
          </a:p>
        </p:txBody>
      </p:sp>
      <p:sp>
        <p:nvSpPr>
          <p:cNvPr id="52259" name="RECTANGLE52259"/>
          <p:cNvSpPr/>
          <p:nvPr/>
        </p:nvSpPr>
        <p:spPr bwMode="auto">
          <a:xfrm>
            <a:off x="9105900" y="5593258"/>
            <a:ext cx="6223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260" name="RECTANGLE52260"/>
          <p:cNvSpPr/>
          <p:nvPr/>
        </p:nvSpPr>
        <p:spPr bwMode="auto">
          <a:xfrm>
            <a:off x="9438640" y="5635168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628</a:t>
            </a:r>
            <a:endParaRPr/>
          </a:p>
        </p:txBody>
      </p:sp>
      <p:sp>
        <p:nvSpPr>
          <p:cNvPr id="52263" name="RECTANGLE52263"/>
          <p:cNvSpPr/>
          <p:nvPr/>
        </p:nvSpPr>
        <p:spPr bwMode="auto">
          <a:xfrm>
            <a:off x="9728200" y="5593258"/>
            <a:ext cx="6350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264" name="RECTANGLE52264"/>
          <p:cNvSpPr/>
          <p:nvPr/>
        </p:nvSpPr>
        <p:spPr bwMode="auto">
          <a:xfrm>
            <a:off x="10069729" y="5635168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7%</a:t>
            </a:r>
            <a:endParaRPr/>
          </a:p>
        </p:txBody>
      </p:sp>
      <p:sp>
        <p:nvSpPr>
          <p:cNvPr id="52267" name="RECTANGLE52267"/>
          <p:cNvSpPr/>
          <p:nvPr/>
        </p:nvSpPr>
        <p:spPr bwMode="auto">
          <a:xfrm>
            <a:off x="1392326" y="5803087"/>
            <a:ext cx="12015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autres companies</a:t>
            </a:r>
            <a:endParaRPr/>
          </a:p>
        </p:txBody>
      </p:sp>
      <p:sp>
        <p:nvSpPr>
          <p:cNvPr id="52270" name="RECTANGLE52270"/>
          <p:cNvSpPr/>
          <p:nvPr/>
        </p:nvSpPr>
        <p:spPr bwMode="auto">
          <a:xfrm>
            <a:off x="2984906" y="5803087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32 856</a:t>
            </a:r>
            <a:endParaRPr/>
          </a:p>
        </p:txBody>
      </p:sp>
      <p:sp>
        <p:nvSpPr>
          <p:cNvPr id="52273" name="RECTANGLE52273"/>
          <p:cNvSpPr/>
          <p:nvPr/>
        </p:nvSpPr>
        <p:spPr bwMode="auto">
          <a:xfrm>
            <a:off x="3810407" y="5803087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48 994</a:t>
            </a:r>
            <a:endParaRPr/>
          </a:p>
        </p:txBody>
      </p:sp>
      <p:sp>
        <p:nvSpPr>
          <p:cNvPr id="52276" name="RECTANGLE52276"/>
          <p:cNvSpPr/>
          <p:nvPr/>
        </p:nvSpPr>
        <p:spPr bwMode="auto">
          <a:xfrm>
            <a:off x="4582668" y="5803087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-33%</a:t>
            </a:r>
            <a:endParaRPr/>
          </a:p>
        </p:txBody>
      </p:sp>
      <p:sp>
        <p:nvSpPr>
          <p:cNvPr id="52279" name="RECTANGLE52279"/>
          <p:cNvSpPr/>
          <p:nvPr/>
        </p:nvSpPr>
        <p:spPr bwMode="auto">
          <a:xfrm>
            <a:off x="5441594" y="5803087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14%</a:t>
            </a:r>
            <a:endParaRPr/>
          </a:p>
        </p:txBody>
      </p:sp>
      <p:sp>
        <p:nvSpPr>
          <p:cNvPr id="52282" name="RECTANGLE52282"/>
          <p:cNvSpPr/>
          <p:nvPr/>
        </p:nvSpPr>
        <p:spPr bwMode="auto">
          <a:xfrm>
            <a:off x="6249416" y="5803087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93</a:t>
            </a:r>
            <a:endParaRPr/>
          </a:p>
        </p:txBody>
      </p:sp>
      <p:sp>
        <p:nvSpPr>
          <p:cNvPr id="52285" name="RECTANGLE52285"/>
          <p:cNvSpPr/>
          <p:nvPr/>
        </p:nvSpPr>
        <p:spPr bwMode="auto">
          <a:xfrm>
            <a:off x="6947916" y="5803087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86</a:t>
            </a:r>
            <a:endParaRPr/>
          </a:p>
        </p:txBody>
      </p:sp>
      <p:sp>
        <p:nvSpPr>
          <p:cNvPr id="52288" name="RECTANGLE52288"/>
          <p:cNvSpPr/>
          <p:nvPr/>
        </p:nvSpPr>
        <p:spPr bwMode="auto">
          <a:xfrm>
            <a:off x="7538110" y="5803087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8%</a:t>
            </a:r>
            <a:endParaRPr/>
          </a:p>
        </p:txBody>
      </p:sp>
      <p:sp>
        <p:nvSpPr>
          <p:cNvPr id="52291" name="RECTANGLE52291"/>
          <p:cNvSpPr/>
          <p:nvPr/>
        </p:nvSpPr>
        <p:spPr bwMode="auto">
          <a:xfrm>
            <a:off x="8172094" y="5803087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24%</a:t>
            </a:r>
            <a:endParaRPr/>
          </a:p>
        </p:txBody>
      </p:sp>
      <p:sp>
        <p:nvSpPr>
          <p:cNvPr id="52294" name="RECTANGLE52294"/>
          <p:cNvSpPr/>
          <p:nvPr/>
        </p:nvSpPr>
        <p:spPr bwMode="auto">
          <a:xfrm>
            <a:off x="8839200" y="5803087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353</a:t>
            </a:r>
            <a:endParaRPr/>
          </a:p>
        </p:txBody>
      </p:sp>
      <p:sp>
        <p:nvSpPr>
          <p:cNvPr id="52297" name="RECTANGLE52297"/>
          <p:cNvSpPr/>
          <p:nvPr/>
        </p:nvSpPr>
        <p:spPr bwMode="auto">
          <a:xfrm>
            <a:off x="9461500" y="5803087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570</a:t>
            </a:r>
            <a:endParaRPr/>
          </a:p>
        </p:txBody>
      </p:sp>
      <p:sp>
        <p:nvSpPr>
          <p:cNvPr id="52300" name="RECTANGLE52300"/>
          <p:cNvSpPr/>
          <p:nvPr/>
        </p:nvSpPr>
        <p:spPr bwMode="auto">
          <a:xfrm>
            <a:off x="10005568" y="5803087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-38%</a:t>
            </a:r>
            <a:endParaRPr/>
          </a:p>
        </p:txBody>
      </p:sp>
      <p:sp>
        <p:nvSpPr>
          <p:cNvPr id="52303" name="RECTANGLE52303"/>
          <p:cNvSpPr/>
          <p:nvPr/>
        </p:nvSpPr>
        <p:spPr bwMode="auto">
          <a:xfrm>
            <a:off x="692150" y="5929097"/>
            <a:ext cx="189865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04" name="RECTANGLE52304"/>
          <p:cNvSpPr/>
          <p:nvPr/>
        </p:nvSpPr>
        <p:spPr bwMode="auto">
          <a:xfrm>
            <a:off x="1577543" y="5971006"/>
            <a:ext cx="101630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compagnies</a:t>
            </a:r>
            <a:endParaRPr/>
          </a:p>
        </p:txBody>
      </p:sp>
      <p:sp>
        <p:nvSpPr>
          <p:cNvPr id="52307" name="RECTANGLE52307"/>
          <p:cNvSpPr/>
          <p:nvPr/>
        </p:nvSpPr>
        <p:spPr bwMode="auto">
          <a:xfrm>
            <a:off x="2590800" y="5929097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08" name="RECTANGLE52308"/>
          <p:cNvSpPr/>
          <p:nvPr/>
        </p:nvSpPr>
        <p:spPr bwMode="auto">
          <a:xfrm>
            <a:off x="2875686" y="5971006"/>
            <a:ext cx="4801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231 844</a:t>
            </a:r>
            <a:endParaRPr/>
          </a:p>
        </p:txBody>
      </p:sp>
      <p:sp>
        <p:nvSpPr>
          <p:cNvPr id="52311" name="RECTANGLE52311"/>
          <p:cNvSpPr/>
          <p:nvPr/>
        </p:nvSpPr>
        <p:spPr bwMode="auto">
          <a:xfrm>
            <a:off x="3416300" y="5929097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12" name="RECTANGLE52312"/>
          <p:cNvSpPr/>
          <p:nvPr/>
        </p:nvSpPr>
        <p:spPr bwMode="auto">
          <a:xfrm>
            <a:off x="3701186" y="5971006"/>
            <a:ext cx="4801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246 224</a:t>
            </a:r>
            <a:endParaRPr/>
          </a:p>
        </p:txBody>
      </p:sp>
      <p:sp>
        <p:nvSpPr>
          <p:cNvPr id="52315" name="RECTANGLE52315"/>
          <p:cNvSpPr/>
          <p:nvPr/>
        </p:nvSpPr>
        <p:spPr bwMode="auto">
          <a:xfrm>
            <a:off x="4241800" y="5929097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16" name="RECTANGLE52316"/>
          <p:cNvSpPr/>
          <p:nvPr/>
        </p:nvSpPr>
        <p:spPr bwMode="auto">
          <a:xfrm>
            <a:off x="4617212" y="5971006"/>
            <a:ext cx="262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-6%</a:t>
            </a:r>
            <a:endParaRPr/>
          </a:p>
        </p:txBody>
      </p:sp>
      <p:sp>
        <p:nvSpPr>
          <p:cNvPr id="52319" name="RECTANGLE52319"/>
          <p:cNvSpPr/>
          <p:nvPr/>
        </p:nvSpPr>
        <p:spPr bwMode="auto">
          <a:xfrm>
            <a:off x="4940300" y="5929097"/>
            <a:ext cx="8128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20" name="RECTANGLE52320"/>
          <p:cNvSpPr/>
          <p:nvPr/>
        </p:nvSpPr>
        <p:spPr bwMode="auto">
          <a:xfrm>
            <a:off x="5334407" y="5971006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2323" name="RECTANGLE52323"/>
          <p:cNvSpPr/>
          <p:nvPr/>
        </p:nvSpPr>
        <p:spPr bwMode="auto">
          <a:xfrm>
            <a:off x="5753100" y="5929097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24" name="RECTANGLE52324"/>
          <p:cNvSpPr/>
          <p:nvPr/>
        </p:nvSpPr>
        <p:spPr bwMode="auto">
          <a:xfrm>
            <a:off x="6162040" y="5971006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390</a:t>
            </a:r>
            <a:endParaRPr/>
          </a:p>
        </p:txBody>
      </p:sp>
      <p:sp>
        <p:nvSpPr>
          <p:cNvPr id="52327" name="RECTANGLE52327"/>
          <p:cNvSpPr/>
          <p:nvPr/>
        </p:nvSpPr>
        <p:spPr bwMode="auto">
          <a:xfrm>
            <a:off x="6451600" y="5929097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28" name="RECTANGLE52328"/>
          <p:cNvSpPr/>
          <p:nvPr/>
        </p:nvSpPr>
        <p:spPr bwMode="auto">
          <a:xfrm>
            <a:off x="6860540" y="5971006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400</a:t>
            </a:r>
            <a:endParaRPr/>
          </a:p>
        </p:txBody>
      </p:sp>
      <p:sp>
        <p:nvSpPr>
          <p:cNvPr id="52331" name="RECTANGLE52331"/>
          <p:cNvSpPr/>
          <p:nvPr/>
        </p:nvSpPr>
        <p:spPr bwMode="auto">
          <a:xfrm>
            <a:off x="7150100" y="5929097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32" name="RECTANGLE52332"/>
          <p:cNvSpPr/>
          <p:nvPr/>
        </p:nvSpPr>
        <p:spPr bwMode="auto">
          <a:xfrm>
            <a:off x="7462012" y="5971006"/>
            <a:ext cx="262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52335" name="RECTANGLE52335"/>
          <p:cNvSpPr/>
          <p:nvPr/>
        </p:nvSpPr>
        <p:spPr bwMode="auto">
          <a:xfrm>
            <a:off x="7785100" y="5929097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36" name="RECTANGLE52336"/>
          <p:cNvSpPr/>
          <p:nvPr/>
        </p:nvSpPr>
        <p:spPr bwMode="auto">
          <a:xfrm>
            <a:off x="8064906" y="5971006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2339" name="RECTANGLE52339"/>
          <p:cNvSpPr/>
          <p:nvPr/>
        </p:nvSpPr>
        <p:spPr bwMode="auto">
          <a:xfrm>
            <a:off x="8483600" y="5929097"/>
            <a:ext cx="6223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40" name="RECTANGLE52340"/>
          <p:cNvSpPr/>
          <p:nvPr/>
        </p:nvSpPr>
        <p:spPr bwMode="auto">
          <a:xfrm>
            <a:off x="8816340" y="5971006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594</a:t>
            </a:r>
            <a:endParaRPr/>
          </a:p>
        </p:txBody>
      </p:sp>
      <p:sp>
        <p:nvSpPr>
          <p:cNvPr id="52343" name="RECTANGLE52343"/>
          <p:cNvSpPr/>
          <p:nvPr/>
        </p:nvSpPr>
        <p:spPr bwMode="auto">
          <a:xfrm>
            <a:off x="9105900" y="5929097"/>
            <a:ext cx="6223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44" name="RECTANGLE52344"/>
          <p:cNvSpPr/>
          <p:nvPr/>
        </p:nvSpPr>
        <p:spPr bwMode="auto">
          <a:xfrm>
            <a:off x="9438640" y="5971006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616</a:t>
            </a:r>
            <a:endParaRPr/>
          </a:p>
        </p:txBody>
      </p:sp>
      <p:sp>
        <p:nvSpPr>
          <p:cNvPr id="52347" name="RECTANGLE52347"/>
          <p:cNvSpPr/>
          <p:nvPr/>
        </p:nvSpPr>
        <p:spPr bwMode="auto">
          <a:xfrm>
            <a:off x="9728200" y="5929097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48" name="RECTANGLE52348"/>
          <p:cNvSpPr/>
          <p:nvPr/>
        </p:nvSpPr>
        <p:spPr bwMode="auto">
          <a:xfrm>
            <a:off x="10021062" y="5971006"/>
            <a:ext cx="262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52351" name="LINE52351"/>
          <p:cNvSpPr/>
          <p:nvPr/>
        </p:nvSpPr>
        <p:spPr bwMode="auto">
          <a:xfrm flipH="1">
            <a:off x="71596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52" name="LINE52352"/>
          <p:cNvSpPr/>
          <p:nvPr/>
        </p:nvSpPr>
        <p:spPr bwMode="auto">
          <a:xfrm flipH="1">
            <a:off x="71596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53" name="LINE52353"/>
          <p:cNvSpPr/>
          <p:nvPr/>
        </p:nvSpPr>
        <p:spPr bwMode="auto">
          <a:xfrm flipH="1">
            <a:off x="42513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54" name="LINE52354"/>
          <p:cNvSpPr/>
          <p:nvPr/>
        </p:nvSpPr>
        <p:spPr bwMode="auto">
          <a:xfrm flipH="1">
            <a:off x="42513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55" name="LINE52355"/>
          <p:cNvSpPr/>
          <p:nvPr/>
        </p:nvSpPr>
        <p:spPr bwMode="auto">
          <a:xfrm flipH="1">
            <a:off x="97377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56" name="LINE52356"/>
          <p:cNvSpPr/>
          <p:nvPr/>
        </p:nvSpPr>
        <p:spPr bwMode="auto">
          <a:xfrm flipH="1">
            <a:off x="97377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57" name="LINE52357"/>
          <p:cNvSpPr/>
          <p:nvPr/>
        </p:nvSpPr>
        <p:spPr bwMode="auto">
          <a:xfrm flipH="1">
            <a:off x="77946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58" name="LINE52358"/>
          <p:cNvSpPr/>
          <p:nvPr/>
        </p:nvSpPr>
        <p:spPr bwMode="auto">
          <a:xfrm flipH="1">
            <a:off x="77946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59" name="LINE52359"/>
          <p:cNvSpPr/>
          <p:nvPr/>
        </p:nvSpPr>
        <p:spPr bwMode="auto">
          <a:xfrm flipH="1">
            <a:off x="26003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60" name="LINE52360"/>
          <p:cNvSpPr/>
          <p:nvPr/>
        </p:nvSpPr>
        <p:spPr bwMode="auto">
          <a:xfrm flipH="1">
            <a:off x="26003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61" name="LINE52361"/>
          <p:cNvSpPr/>
          <p:nvPr/>
        </p:nvSpPr>
        <p:spPr bwMode="auto">
          <a:xfrm flipH="1">
            <a:off x="91154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62" name="LINE52362"/>
          <p:cNvSpPr/>
          <p:nvPr/>
        </p:nvSpPr>
        <p:spPr bwMode="auto">
          <a:xfrm flipH="1">
            <a:off x="91154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63" name="LINE52363"/>
          <p:cNvSpPr/>
          <p:nvPr/>
        </p:nvSpPr>
        <p:spPr bwMode="auto">
          <a:xfrm flipH="1">
            <a:off x="70167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64" name="LINE52364"/>
          <p:cNvSpPr/>
          <p:nvPr/>
        </p:nvSpPr>
        <p:spPr bwMode="auto">
          <a:xfrm flipH="1">
            <a:off x="70167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65" name="LINE52365"/>
          <p:cNvSpPr/>
          <p:nvPr/>
        </p:nvSpPr>
        <p:spPr bwMode="auto">
          <a:xfrm flipH="1">
            <a:off x="64611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66" name="LINE52366"/>
          <p:cNvSpPr/>
          <p:nvPr/>
        </p:nvSpPr>
        <p:spPr bwMode="auto">
          <a:xfrm flipH="1">
            <a:off x="64611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67" name="LINE52367"/>
          <p:cNvSpPr/>
          <p:nvPr/>
        </p:nvSpPr>
        <p:spPr bwMode="auto">
          <a:xfrm flipH="1">
            <a:off x="84931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68" name="LINE52368"/>
          <p:cNvSpPr/>
          <p:nvPr/>
        </p:nvSpPr>
        <p:spPr bwMode="auto">
          <a:xfrm flipH="1">
            <a:off x="84931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69" name="LINE52369"/>
          <p:cNvSpPr/>
          <p:nvPr/>
        </p:nvSpPr>
        <p:spPr bwMode="auto">
          <a:xfrm flipH="1">
            <a:off x="34258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70" name="LINE52370"/>
          <p:cNvSpPr/>
          <p:nvPr/>
        </p:nvSpPr>
        <p:spPr bwMode="auto">
          <a:xfrm flipH="1">
            <a:off x="34258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71" name="LINE52371"/>
          <p:cNvSpPr/>
          <p:nvPr/>
        </p:nvSpPr>
        <p:spPr bwMode="auto">
          <a:xfrm flipH="1">
            <a:off x="49498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72" name="LINE52372"/>
          <p:cNvSpPr/>
          <p:nvPr/>
        </p:nvSpPr>
        <p:spPr bwMode="auto">
          <a:xfrm flipH="1">
            <a:off x="49498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73" name="LINE52373"/>
          <p:cNvSpPr/>
          <p:nvPr/>
        </p:nvSpPr>
        <p:spPr bwMode="auto">
          <a:xfrm flipH="1">
            <a:off x="57626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74" name="LINE52374"/>
          <p:cNvSpPr/>
          <p:nvPr/>
        </p:nvSpPr>
        <p:spPr bwMode="auto">
          <a:xfrm flipH="1">
            <a:off x="57626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75" name="LINE52375"/>
          <p:cNvSpPr/>
          <p:nvPr/>
        </p:nvSpPr>
        <p:spPr bwMode="auto">
          <a:xfrm flipH="1">
            <a:off x="1035367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76" name="LINE52376"/>
          <p:cNvSpPr/>
          <p:nvPr/>
        </p:nvSpPr>
        <p:spPr bwMode="auto">
          <a:xfrm flipH="1">
            <a:off x="1035367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77" name="LINE52377"/>
          <p:cNvSpPr/>
          <p:nvPr/>
        </p:nvSpPr>
        <p:spPr bwMode="auto">
          <a:xfrm>
            <a:off x="247650" y="4489259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78" name="LINE52378"/>
          <p:cNvSpPr/>
          <p:nvPr/>
        </p:nvSpPr>
        <p:spPr bwMode="auto">
          <a:xfrm>
            <a:off x="247650" y="5122837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79" name="LINE52379"/>
          <p:cNvSpPr/>
          <p:nvPr/>
        </p:nvSpPr>
        <p:spPr bwMode="auto">
          <a:xfrm>
            <a:off x="247650" y="5598020"/>
            <a:ext cx="4540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80" name="LINE52380"/>
          <p:cNvSpPr/>
          <p:nvPr/>
        </p:nvSpPr>
        <p:spPr bwMode="auto">
          <a:xfrm>
            <a:off x="701675" y="5602783"/>
            <a:ext cx="964247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81" name="LINE52381"/>
          <p:cNvSpPr/>
          <p:nvPr/>
        </p:nvSpPr>
        <p:spPr bwMode="auto">
          <a:xfrm>
            <a:off x="247650" y="4330865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82" name="LINE52382"/>
          <p:cNvSpPr/>
          <p:nvPr/>
        </p:nvSpPr>
        <p:spPr bwMode="auto">
          <a:xfrm>
            <a:off x="247650" y="4964443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83" name="LINE52383"/>
          <p:cNvSpPr/>
          <p:nvPr/>
        </p:nvSpPr>
        <p:spPr bwMode="auto">
          <a:xfrm>
            <a:off x="247650" y="5439626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84" name="LINE52384"/>
          <p:cNvSpPr/>
          <p:nvPr/>
        </p:nvSpPr>
        <p:spPr bwMode="auto">
          <a:xfrm>
            <a:off x="247650" y="4172471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85" name="LINE52385"/>
          <p:cNvSpPr/>
          <p:nvPr/>
        </p:nvSpPr>
        <p:spPr bwMode="auto">
          <a:xfrm>
            <a:off x="692150" y="5770702"/>
            <a:ext cx="96520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86" name="LINE52386"/>
          <p:cNvSpPr/>
          <p:nvPr/>
        </p:nvSpPr>
        <p:spPr bwMode="auto">
          <a:xfrm>
            <a:off x="247650" y="4806048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87" name="LINE52387"/>
          <p:cNvSpPr/>
          <p:nvPr/>
        </p:nvSpPr>
        <p:spPr bwMode="auto">
          <a:xfrm>
            <a:off x="692150" y="5938622"/>
            <a:ext cx="96520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88" name="LINE52388"/>
          <p:cNvSpPr/>
          <p:nvPr/>
        </p:nvSpPr>
        <p:spPr bwMode="auto">
          <a:xfrm>
            <a:off x="247650" y="5281232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89" name="LINE52389"/>
          <p:cNvSpPr/>
          <p:nvPr/>
        </p:nvSpPr>
        <p:spPr bwMode="auto">
          <a:xfrm>
            <a:off x="247650" y="4647654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90" name="LINE52390"/>
          <p:cNvSpPr/>
          <p:nvPr/>
        </p:nvSpPr>
        <p:spPr bwMode="auto">
          <a:xfrm>
            <a:off x="692150" y="6106541"/>
            <a:ext cx="96710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91" name="RECTANGLE52391"/>
          <p:cNvSpPr/>
          <p:nvPr/>
        </p:nvSpPr>
        <p:spPr bwMode="auto">
          <a:xfrm>
            <a:off x="228600" y="228600"/>
            <a:ext cx="1828800" cy="791985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2392" name="Picture 52392" descr="Picture 52392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70129"/>
            <a:ext cx="1828800" cy="575920"/>
          </a:xfrm>
          <a:prstGeom prst="rect">
            <a:avLst/>
          </a:prstGeom>
          <a:noFill/>
        </p:spPr>
      </p:pic>
      <p:sp>
        <p:nvSpPr>
          <p:cNvPr id="52393" name="LINE52393"/>
          <p:cNvSpPr/>
          <p:nvPr/>
        </p:nvSpPr>
        <p:spPr bwMode="auto">
          <a:xfrm>
            <a:off x="228600" y="850811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94" name="RECTANGLE52394"/>
          <p:cNvSpPr/>
          <p:nvPr/>
        </p:nvSpPr>
        <p:spPr bwMode="auto">
          <a:xfrm>
            <a:off x="499364" y="865734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52397" name="RECTANGLE52397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398" name="RECTANGLE52398"/>
          <p:cNvSpPr/>
          <p:nvPr/>
        </p:nvSpPr>
        <p:spPr bwMode="auto">
          <a:xfrm>
            <a:off x="3376016" y="251460"/>
            <a:ext cx="3783457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ANALYSE ANTICIPATION AIR</a:t>
            </a:r>
            <a:endParaRPr/>
          </a:p>
        </p:txBody>
      </p:sp>
      <p:sp>
        <p:nvSpPr>
          <p:cNvPr id="52401" name="RECTANGLE52401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402" name="RECTANGLE52402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52405" name="RECTANGLE52405"/>
          <p:cNvSpPr/>
          <p:nvPr/>
        </p:nvSpPr>
        <p:spPr bwMode="auto">
          <a:xfrm>
            <a:off x="2057400" y="588594"/>
            <a:ext cx="914400" cy="43199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406" name="RECTANGLE52406"/>
          <p:cNvSpPr/>
          <p:nvPr/>
        </p:nvSpPr>
        <p:spPr bwMode="auto">
          <a:xfrm>
            <a:off x="2971800" y="588594"/>
            <a:ext cx="4565485" cy="43199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407" name="RECTANGLE52407"/>
          <p:cNvSpPr/>
          <p:nvPr/>
        </p:nvSpPr>
        <p:spPr bwMode="auto">
          <a:xfrm>
            <a:off x="4829594" y="719087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52410" name="RECTANGLE52410"/>
          <p:cNvSpPr/>
          <p:nvPr/>
        </p:nvSpPr>
        <p:spPr bwMode="auto">
          <a:xfrm>
            <a:off x="7537285" y="588594"/>
            <a:ext cx="914400" cy="43199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411" name="RECTANGLE52411"/>
          <p:cNvSpPr/>
          <p:nvPr/>
        </p:nvSpPr>
        <p:spPr bwMode="auto">
          <a:xfrm>
            <a:off x="8451685" y="588594"/>
            <a:ext cx="2011680" cy="43199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412" name="RECTANGLE52412"/>
          <p:cNvSpPr/>
          <p:nvPr/>
        </p:nvSpPr>
        <p:spPr bwMode="auto">
          <a:xfrm>
            <a:off x="8592248" y="611454"/>
            <a:ext cx="174934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 : 01/01/2024 - 31/12/2024</a:t>
            </a:r>
            <a:endParaRPr/>
          </a:p>
        </p:txBody>
      </p:sp>
      <p:sp>
        <p:nvSpPr>
          <p:cNvPr id="52415" name="LINE52415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416" name="RECTANGLE52416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52419" name="RECTANGLE52419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52422" name="LINE52422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423" name="RECTANGLE52423"/>
          <p:cNvSpPr/>
          <p:nvPr/>
        </p:nvSpPr>
        <p:spPr bwMode="auto">
          <a:xfrm>
            <a:off x="279400" y="1193800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424" name="RECTANGLE52424"/>
          <p:cNvSpPr/>
          <p:nvPr/>
        </p:nvSpPr>
        <p:spPr bwMode="auto">
          <a:xfrm>
            <a:off x="502285" y="1216660"/>
            <a:ext cx="56093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Catégorie</a:t>
            </a:r>
            <a:endParaRPr/>
          </a:p>
        </p:txBody>
      </p:sp>
      <p:sp>
        <p:nvSpPr>
          <p:cNvPr id="52427" name="RECTANGLE52427"/>
          <p:cNvSpPr/>
          <p:nvPr/>
        </p:nvSpPr>
        <p:spPr bwMode="auto">
          <a:xfrm>
            <a:off x="1292708" y="1193800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428" name="RECTANGLE52428"/>
          <p:cNvSpPr/>
          <p:nvPr/>
        </p:nvSpPr>
        <p:spPr bwMode="auto">
          <a:xfrm>
            <a:off x="1645285" y="1216660"/>
            <a:ext cx="30154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Délai</a:t>
            </a:r>
            <a:endParaRPr/>
          </a:p>
        </p:txBody>
      </p:sp>
      <p:sp>
        <p:nvSpPr>
          <p:cNvPr id="52431" name="RECTANGLE52431"/>
          <p:cNvSpPr/>
          <p:nvPr/>
        </p:nvSpPr>
        <p:spPr bwMode="auto">
          <a:xfrm>
            <a:off x="2306015" y="1193800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432" name="RECTANGLE52432"/>
          <p:cNvSpPr/>
          <p:nvPr/>
        </p:nvSpPr>
        <p:spPr bwMode="auto">
          <a:xfrm>
            <a:off x="2600223" y="1216660"/>
            <a:ext cx="4182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</a:t>
            </a:r>
            <a:endParaRPr/>
          </a:p>
        </p:txBody>
      </p:sp>
      <p:sp>
        <p:nvSpPr>
          <p:cNvPr id="52435" name="RECTANGLE52435"/>
          <p:cNvSpPr/>
          <p:nvPr/>
        </p:nvSpPr>
        <p:spPr bwMode="auto">
          <a:xfrm>
            <a:off x="3319323" y="1193800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436" name="RECTANGLE52436"/>
          <p:cNvSpPr/>
          <p:nvPr/>
        </p:nvSpPr>
        <p:spPr bwMode="auto">
          <a:xfrm>
            <a:off x="3531641" y="1216660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52439" name="RECTANGLE52439"/>
          <p:cNvSpPr/>
          <p:nvPr/>
        </p:nvSpPr>
        <p:spPr bwMode="auto">
          <a:xfrm>
            <a:off x="4332631" y="1193800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440" name="RECTANGLE52440"/>
          <p:cNvSpPr/>
          <p:nvPr/>
        </p:nvSpPr>
        <p:spPr bwMode="auto">
          <a:xfrm>
            <a:off x="4554347" y="1216660"/>
            <a:ext cx="5632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</a:t>
            </a:r>
            <a:endParaRPr/>
          </a:p>
        </p:txBody>
      </p:sp>
      <p:sp>
        <p:nvSpPr>
          <p:cNvPr id="52443" name="RECTANGLE52443"/>
          <p:cNvSpPr/>
          <p:nvPr/>
        </p:nvSpPr>
        <p:spPr bwMode="auto">
          <a:xfrm>
            <a:off x="5345938" y="1193800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444" name="RECTANGLE52444"/>
          <p:cNvSpPr/>
          <p:nvPr/>
        </p:nvSpPr>
        <p:spPr bwMode="auto">
          <a:xfrm>
            <a:off x="5485765" y="1216660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52447" name="RECTANGLE52447"/>
          <p:cNvSpPr/>
          <p:nvPr/>
        </p:nvSpPr>
        <p:spPr bwMode="auto">
          <a:xfrm>
            <a:off x="640359" y="1390929"/>
            <a:ext cx="2847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 1</a:t>
            </a:r>
            <a:endParaRPr/>
          </a:p>
        </p:txBody>
      </p:sp>
      <p:sp>
        <p:nvSpPr>
          <p:cNvPr id="52450" name="RECTANGLE52450"/>
          <p:cNvSpPr/>
          <p:nvPr/>
        </p:nvSpPr>
        <p:spPr bwMode="auto">
          <a:xfrm>
            <a:off x="1752498" y="1390929"/>
            <a:ext cx="48036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0-3 jours</a:t>
            </a:r>
            <a:endParaRPr/>
          </a:p>
        </p:txBody>
      </p:sp>
      <p:sp>
        <p:nvSpPr>
          <p:cNvPr id="52453" name="RECTANGLE52453"/>
          <p:cNvSpPr/>
          <p:nvPr/>
        </p:nvSpPr>
        <p:spPr bwMode="auto">
          <a:xfrm>
            <a:off x="3168955" y="139092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2456" name="RECTANGLE52456"/>
          <p:cNvSpPr/>
          <p:nvPr/>
        </p:nvSpPr>
        <p:spPr bwMode="auto">
          <a:xfrm>
            <a:off x="4072941" y="139092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2459" name="RECTANGLE52459"/>
          <p:cNvSpPr/>
          <p:nvPr/>
        </p:nvSpPr>
        <p:spPr bwMode="auto">
          <a:xfrm>
            <a:off x="4966360" y="1390929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4 565</a:t>
            </a:r>
            <a:endParaRPr/>
          </a:p>
        </p:txBody>
      </p:sp>
      <p:sp>
        <p:nvSpPr>
          <p:cNvPr id="52462" name="RECTANGLE52462"/>
          <p:cNvSpPr/>
          <p:nvPr/>
        </p:nvSpPr>
        <p:spPr bwMode="auto">
          <a:xfrm>
            <a:off x="6099556" y="139092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2465" name="RECTANGLE52465"/>
          <p:cNvSpPr/>
          <p:nvPr/>
        </p:nvSpPr>
        <p:spPr bwMode="auto">
          <a:xfrm>
            <a:off x="266700" y="1529639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466" name="RECTANGLE52466"/>
          <p:cNvSpPr/>
          <p:nvPr/>
        </p:nvSpPr>
        <p:spPr bwMode="auto">
          <a:xfrm>
            <a:off x="640359" y="1574724"/>
            <a:ext cx="2847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 2</a:t>
            </a:r>
            <a:endParaRPr/>
          </a:p>
        </p:txBody>
      </p:sp>
      <p:sp>
        <p:nvSpPr>
          <p:cNvPr id="52469" name="RECTANGLE52469"/>
          <p:cNvSpPr/>
          <p:nvPr/>
        </p:nvSpPr>
        <p:spPr bwMode="auto">
          <a:xfrm>
            <a:off x="1280008" y="1529639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470" name="RECTANGLE52470"/>
          <p:cNvSpPr/>
          <p:nvPr/>
        </p:nvSpPr>
        <p:spPr bwMode="auto">
          <a:xfrm>
            <a:off x="1752498" y="1574724"/>
            <a:ext cx="48036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4-7 jours</a:t>
            </a:r>
            <a:endParaRPr/>
          </a:p>
        </p:txBody>
      </p:sp>
      <p:sp>
        <p:nvSpPr>
          <p:cNvPr id="52473" name="RECTANGLE52473"/>
          <p:cNvSpPr/>
          <p:nvPr/>
        </p:nvSpPr>
        <p:spPr bwMode="auto">
          <a:xfrm>
            <a:off x="2293315" y="1529639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474" name="RECTANGLE52474"/>
          <p:cNvSpPr/>
          <p:nvPr/>
        </p:nvSpPr>
        <p:spPr bwMode="auto">
          <a:xfrm>
            <a:off x="3104439" y="1574724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</a:t>
            </a:r>
            <a:endParaRPr/>
          </a:p>
        </p:txBody>
      </p:sp>
      <p:sp>
        <p:nvSpPr>
          <p:cNvPr id="52477" name="RECTANGLE52477"/>
          <p:cNvSpPr/>
          <p:nvPr/>
        </p:nvSpPr>
        <p:spPr bwMode="auto">
          <a:xfrm>
            <a:off x="3306623" y="1529639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478" name="RECTANGLE52478"/>
          <p:cNvSpPr/>
          <p:nvPr/>
        </p:nvSpPr>
        <p:spPr bwMode="auto">
          <a:xfrm>
            <a:off x="4072941" y="157472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2481" name="RECTANGLE52481"/>
          <p:cNvSpPr/>
          <p:nvPr/>
        </p:nvSpPr>
        <p:spPr bwMode="auto">
          <a:xfrm>
            <a:off x="4319931" y="1529639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482" name="RECTANGLE52482"/>
          <p:cNvSpPr/>
          <p:nvPr/>
        </p:nvSpPr>
        <p:spPr bwMode="auto">
          <a:xfrm>
            <a:off x="4966360" y="1574724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6 348</a:t>
            </a:r>
            <a:endParaRPr/>
          </a:p>
        </p:txBody>
      </p:sp>
      <p:sp>
        <p:nvSpPr>
          <p:cNvPr id="52485" name="RECTANGLE52485"/>
          <p:cNvSpPr/>
          <p:nvPr/>
        </p:nvSpPr>
        <p:spPr bwMode="auto">
          <a:xfrm>
            <a:off x="5333238" y="1529639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486" name="RECTANGLE52486"/>
          <p:cNvSpPr/>
          <p:nvPr/>
        </p:nvSpPr>
        <p:spPr bwMode="auto">
          <a:xfrm>
            <a:off x="6099556" y="157472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2489" name="RECTANGLE52489"/>
          <p:cNvSpPr/>
          <p:nvPr/>
        </p:nvSpPr>
        <p:spPr bwMode="auto">
          <a:xfrm>
            <a:off x="640359" y="1758518"/>
            <a:ext cx="2847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 3</a:t>
            </a:r>
            <a:endParaRPr/>
          </a:p>
        </p:txBody>
      </p:sp>
      <p:sp>
        <p:nvSpPr>
          <p:cNvPr id="52492" name="RECTANGLE52492"/>
          <p:cNvSpPr/>
          <p:nvPr/>
        </p:nvSpPr>
        <p:spPr bwMode="auto">
          <a:xfrm>
            <a:off x="1687982" y="1758518"/>
            <a:ext cx="54488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8-14 jours</a:t>
            </a:r>
            <a:endParaRPr/>
          </a:p>
        </p:txBody>
      </p:sp>
      <p:sp>
        <p:nvSpPr>
          <p:cNvPr id="52495" name="RECTANGLE52495"/>
          <p:cNvSpPr/>
          <p:nvPr/>
        </p:nvSpPr>
        <p:spPr bwMode="auto">
          <a:xfrm>
            <a:off x="3104439" y="175851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46</a:t>
            </a:r>
            <a:endParaRPr/>
          </a:p>
        </p:txBody>
      </p:sp>
      <p:sp>
        <p:nvSpPr>
          <p:cNvPr id="52498" name="RECTANGLE52498"/>
          <p:cNvSpPr/>
          <p:nvPr/>
        </p:nvSpPr>
        <p:spPr bwMode="auto">
          <a:xfrm>
            <a:off x="4008425" y="1758518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12%</a:t>
            </a:r>
            <a:endParaRPr/>
          </a:p>
        </p:txBody>
      </p:sp>
      <p:sp>
        <p:nvSpPr>
          <p:cNvPr id="52501" name="RECTANGLE52501"/>
          <p:cNvSpPr/>
          <p:nvPr/>
        </p:nvSpPr>
        <p:spPr bwMode="auto">
          <a:xfrm>
            <a:off x="4901844" y="1758518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26 673</a:t>
            </a:r>
            <a:endParaRPr/>
          </a:p>
        </p:txBody>
      </p:sp>
      <p:sp>
        <p:nvSpPr>
          <p:cNvPr id="52504" name="RECTANGLE52504"/>
          <p:cNvSpPr/>
          <p:nvPr/>
        </p:nvSpPr>
        <p:spPr bwMode="auto">
          <a:xfrm>
            <a:off x="6035040" y="1758518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12%</a:t>
            </a:r>
            <a:endParaRPr/>
          </a:p>
        </p:txBody>
      </p:sp>
      <p:sp>
        <p:nvSpPr>
          <p:cNvPr id="52507" name="RECTANGLE52507"/>
          <p:cNvSpPr/>
          <p:nvPr/>
        </p:nvSpPr>
        <p:spPr bwMode="auto">
          <a:xfrm>
            <a:off x="266700" y="1897228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08" name="RECTANGLE52508"/>
          <p:cNvSpPr/>
          <p:nvPr/>
        </p:nvSpPr>
        <p:spPr bwMode="auto">
          <a:xfrm>
            <a:off x="640359" y="1942313"/>
            <a:ext cx="2847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 4</a:t>
            </a:r>
            <a:endParaRPr/>
          </a:p>
        </p:txBody>
      </p:sp>
      <p:sp>
        <p:nvSpPr>
          <p:cNvPr id="52511" name="RECTANGLE52511"/>
          <p:cNvSpPr/>
          <p:nvPr/>
        </p:nvSpPr>
        <p:spPr bwMode="auto">
          <a:xfrm>
            <a:off x="1280008" y="1897228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12" name="RECTANGLE52512"/>
          <p:cNvSpPr/>
          <p:nvPr/>
        </p:nvSpPr>
        <p:spPr bwMode="auto">
          <a:xfrm>
            <a:off x="1623466" y="1942313"/>
            <a:ext cx="60939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15-20 jours</a:t>
            </a:r>
            <a:endParaRPr/>
          </a:p>
        </p:txBody>
      </p:sp>
      <p:sp>
        <p:nvSpPr>
          <p:cNvPr id="52515" name="RECTANGLE52515"/>
          <p:cNvSpPr/>
          <p:nvPr/>
        </p:nvSpPr>
        <p:spPr bwMode="auto">
          <a:xfrm>
            <a:off x="2293315" y="1897228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16" name="RECTANGLE52516"/>
          <p:cNvSpPr/>
          <p:nvPr/>
        </p:nvSpPr>
        <p:spPr bwMode="auto">
          <a:xfrm>
            <a:off x="3104439" y="194231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</a:t>
            </a:r>
            <a:endParaRPr/>
          </a:p>
        </p:txBody>
      </p:sp>
      <p:sp>
        <p:nvSpPr>
          <p:cNvPr id="52519" name="RECTANGLE52519"/>
          <p:cNvSpPr/>
          <p:nvPr/>
        </p:nvSpPr>
        <p:spPr bwMode="auto">
          <a:xfrm>
            <a:off x="3306623" y="1897228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20" name="RECTANGLE52520"/>
          <p:cNvSpPr/>
          <p:nvPr/>
        </p:nvSpPr>
        <p:spPr bwMode="auto">
          <a:xfrm>
            <a:off x="4008425" y="194231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10%</a:t>
            </a:r>
            <a:endParaRPr/>
          </a:p>
        </p:txBody>
      </p:sp>
      <p:sp>
        <p:nvSpPr>
          <p:cNvPr id="52523" name="RECTANGLE52523"/>
          <p:cNvSpPr/>
          <p:nvPr/>
        </p:nvSpPr>
        <p:spPr bwMode="auto">
          <a:xfrm>
            <a:off x="4319931" y="1897228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24" name="RECTANGLE52524"/>
          <p:cNvSpPr/>
          <p:nvPr/>
        </p:nvSpPr>
        <p:spPr bwMode="auto">
          <a:xfrm>
            <a:off x="4901844" y="1942313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22 386</a:t>
            </a:r>
            <a:endParaRPr/>
          </a:p>
        </p:txBody>
      </p:sp>
      <p:sp>
        <p:nvSpPr>
          <p:cNvPr id="52527" name="RECTANGLE52527"/>
          <p:cNvSpPr/>
          <p:nvPr/>
        </p:nvSpPr>
        <p:spPr bwMode="auto">
          <a:xfrm>
            <a:off x="5333238" y="1897228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28" name="RECTANGLE52528"/>
          <p:cNvSpPr/>
          <p:nvPr/>
        </p:nvSpPr>
        <p:spPr bwMode="auto">
          <a:xfrm>
            <a:off x="6035040" y="194231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10%</a:t>
            </a:r>
            <a:endParaRPr/>
          </a:p>
        </p:txBody>
      </p:sp>
      <p:sp>
        <p:nvSpPr>
          <p:cNvPr id="52531" name="RECTANGLE52531"/>
          <p:cNvSpPr/>
          <p:nvPr/>
        </p:nvSpPr>
        <p:spPr bwMode="auto">
          <a:xfrm>
            <a:off x="640359" y="2126107"/>
            <a:ext cx="2847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 5</a:t>
            </a:r>
            <a:endParaRPr/>
          </a:p>
        </p:txBody>
      </p:sp>
      <p:sp>
        <p:nvSpPr>
          <p:cNvPr id="52534" name="RECTANGLE52534"/>
          <p:cNvSpPr/>
          <p:nvPr/>
        </p:nvSpPr>
        <p:spPr bwMode="auto">
          <a:xfrm>
            <a:off x="1679854" y="2126107"/>
            <a:ext cx="55300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+ 20 jours</a:t>
            </a:r>
            <a:endParaRPr/>
          </a:p>
        </p:txBody>
      </p:sp>
      <p:sp>
        <p:nvSpPr>
          <p:cNvPr id="52537" name="RECTANGLE52537"/>
          <p:cNvSpPr/>
          <p:nvPr/>
        </p:nvSpPr>
        <p:spPr bwMode="auto">
          <a:xfrm>
            <a:off x="3039923" y="2126107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290</a:t>
            </a:r>
            <a:endParaRPr/>
          </a:p>
        </p:txBody>
      </p:sp>
      <p:sp>
        <p:nvSpPr>
          <p:cNvPr id="52540" name="RECTANGLE52540"/>
          <p:cNvSpPr/>
          <p:nvPr/>
        </p:nvSpPr>
        <p:spPr bwMode="auto">
          <a:xfrm>
            <a:off x="4008425" y="2126107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74%</a:t>
            </a:r>
            <a:endParaRPr/>
          </a:p>
        </p:txBody>
      </p:sp>
      <p:sp>
        <p:nvSpPr>
          <p:cNvPr id="52543" name="RECTANGLE52543"/>
          <p:cNvSpPr/>
          <p:nvPr/>
        </p:nvSpPr>
        <p:spPr bwMode="auto">
          <a:xfrm>
            <a:off x="4837328" y="2126107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171 872</a:t>
            </a:r>
            <a:endParaRPr/>
          </a:p>
        </p:txBody>
      </p:sp>
      <p:sp>
        <p:nvSpPr>
          <p:cNvPr id="52546" name="RECTANGLE52546"/>
          <p:cNvSpPr/>
          <p:nvPr/>
        </p:nvSpPr>
        <p:spPr bwMode="auto">
          <a:xfrm>
            <a:off x="6035040" y="2126107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74%</a:t>
            </a:r>
            <a:endParaRPr/>
          </a:p>
        </p:txBody>
      </p:sp>
      <p:sp>
        <p:nvSpPr>
          <p:cNvPr id="52549" name="RECTANGLE52549"/>
          <p:cNvSpPr/>
          <p:nvPr/>
        </p:nvSpPr>
        <p:spPr bwMode="auto">
          <a:xfrm>
            <a:off x="266700" y="2264816"/>
            <a:ext cx="2026615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50" name="RECTANGLE52550"/>
          <p:cNvSpPr/>
          <p:nvPr/>
        </p:nvSpPr>
        <p:spPr bwMode="auto">
          <a:xfrm>
            <a:off x="1932635" y="2325776"/>
            <a:ext cx="30022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</a:t>
            </a:r>
            <a:endParaRPr/>
          </a:p>
        </p:txBody>
      </p:sp>
      <p:sp>
        <p:nvSpPr>
          <p:cNvPr id="52553" name="RECTANGLE52553"/>
          <p:cNvSpPr/>
          <p:nvPr/>
        </p:nvSpPr>
        <p:spPr bwMode="auto">
          <a:xfrm>
            <a:off x="2293315" y="2264816"/>
            <a:ext cx="1013308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54" name="RECTANGLE52554"/>
          <p:cNvSpPr/>
          <p:nvPr/>
        </p:nvSpPr>
        <p:spPr bwMode="auto">
          <a:xfrm>
            <a:off x="3017063" y="2325776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390</a:t>
            </a:r>
            <a:endParaRPr/>
          </a:p>
        </p:txBody>
      </p:sp>
      <p:sp>
        <p:nvSpPr>
          <p:cNvPr id="52557" name="RECTANGLE52557"/>
          <p:cNvSpPr/>
          <p:nvPr/>
        </p:nvSpPr>
        <p:spPr bwMode="auto">
          <a:xfrm>
            <a:off x="3306623" y="2264816"/>
            <a:ext cx="1013308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58" name="RECTANGLE52558"/>
          <p:cNvSpPr/>
          <p:nvPr/>
        </p:nvSpPr>
        <p:spPr bwMode="auto">
          <a:xfrm>
            <a:off x="3901237" y="2325776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2561" name="RECTANGLE52561"/>
          <p:cNvSpPr/>
          <p:nvPr/>
        </p:nvSpPr>
        <p:spPr bwMode="auto">
          <a:xfrm>
            <a:off x="4319931" y="2264816"/>
            <a:ext cx="1013308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62" name="RECTANGLE52562"/>
          <p:cNvSpPr/>
          <p:nvPr/>
        </p:nvSpPr>
        <p:spPr bwMode="auto">
          <a:xfrm>
            <a:off x="4792625" y="2325776"/>
            <a:ext cx="4801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231 844</a:t>
            </a:r>
            <a:endParaRPr/>
          </a:p>
        </p:txBody>
      </p:sp>
      <p:sp>
        <p:nvSpPr>
          <p:cNvPr id="52565" name="RECTANGLE52565"/>
          <p:cNvSpPr/>
          <p:nvPr/>
        </p:nvSpPr>
        <p:spPr bwMode="auto">
          <a:xfrm>
            <a:off x="5333238" y="2264816"/>
            <a:ext cx="1013308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66" name="RECTANGLE52566"/>
          <p:cNvSpPr/>
          <p:nvPr/>
        </p:nvSpPr>
        <p:spPr bwMode="auto">
          <a:xfrm>
            <a:off x="5908802" y="2325776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2569" name="RECTANGLE52569"/>
          <p:cNvSpPr/>
          <p:nvPr/>
        </p:nvSpPr>
        <p:spPr bwMode="auto">
          <a:xfrm>
            <a:off x="266700" y="2470836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70" name="RECTANGLE52570"/>
          <p:cNvSpPr/>
          <p:nvPr/>
        </p:nvSpPr>
        <p:spPr bwMode="auto">
          <a:xfrm>
            <a:off x="1280008" y="2470836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71" name="RECTANGLE52571"/>
          <p:cNvSpPr/>
          <p:nvPr/>
        </p:nvSpPr>
        <p:spPr bwMode="auto">
          <a:xfrm>
            <a:off x="2293315" y="2470836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72" name="RECTANGLE52572"/>
          <p:cNvSpPr/>
          <p:nvPr/>
        </p:nvSpPr>
        <p:spPr bwMode="auto">
          <a:xfrm>
            <a:off x="3306623" y="2470836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73" name="RECTANGLE52573"/>
          <p:cNvSpPr/>
          <p:nvPr/>
        </p:nvSpPr>
        <p:spPr bwMode="auto">
          <a:xfrm>
            <a:off x="4319931" y="2470836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74" name="RECTANGLE52574"/>
          <p:cNvSpPr/>
          <p:nvPr/>
        </p:nvSpPr>
        <p:spPr bwMode="auto">
          <a:xfrm>
            <a:off x="5333238" y="2470836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75" name="LINE52575"/>
          <p:cNvSpPr/>
          <p:nvPr/>
        </p:nvSpPr>
        <p:spPr bwMode="auto">
          <a:xfrm flipH="1">
            <a:off x="3316148" y="2264816"/>
            <a:ext cx="0" cy="2822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76" name="LINE52576"/>
          <p:cNvSpPr/>
          <p:nvPr/>
        </p:nvSpPr>
        <p:spPr bwMode="auto">
          <a:xfrm flipH="1">
            <a:off x="2302840" y="2264816"/>
            <a:ext cx="0" cy="2822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77" name="LINE52577"/>
          <p:cNvSpPr/>
          <p:nvPr/>
        </p:nvSpPr>
        <p:spPr bwMode="auto">
          <a:xfrm flipH="1">
            <a:off x="4329456" y="2264816"/>
            <a:ext cx="0" cy="2822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78" name="LINE52578"/>
          <p:cNvSpPr/>
          <p:nvPr/>
        </p:nvSpPr>
        <p:spPr bwMode="auto">
          <a:xfrm flipH="1">
            <a:off x="1289533" y="2470836"/>
            <a:ext cx="0" cy="7620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79" name="LINE52579"/>
          <p:cNvSpPr/>
          <p:nvPr/>
        </p:nvSpPr>
        <p:spPr bwMode="auto">
          <a:xfrm flipH="1">
            <a:off x="276225" y="2264816"/>
            <a:ext cx="0" cy="2822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80" name="LINE52580"/>
          <p:cNvSpPr/>
          <p:nvPr/>
        </p:nvSpPr>
        <p:spPr bwMode="auto">
          <a:xfrm flipH="1">
            <a:off x="5342763" y="2264816"/>
            <a:ext cx="0" cy="2822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81" name="LINE52581"/>
          <p:cNvSpPr/>
          <p:nvPr/>
        </p:nvSpPr>
        <p:spPr bwMode="auto">
          <a:xfrm flipH="1">
            <a:off x="6337021" y="2264816"/>
            <a:ext cx="0" cy="2822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82" name="LINE52582"/>
          <p:cNvSpPr/>
          <p:nvPr/>
        </p:nvSpPr>
        <p:spPr bwMode="auto">
          <a:xfrm>
            <a:off x="285750" y="1534401"/>
            <a:ext cx="6041746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83" name="LINE52583"/>
          <p:cNvSpPr/>
          <p:nvPr/>
        </p:nvSpPr>
        <p:spPr bwMode="auto">
          <a:xfrm>
            <a:off x="285750" y="1901990"/>
            <a:ext cx="6041746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84" name="LINE52584"/>
          <p:cNvSpPr/>
          <p:nvPr/>
        </p:nvSpPr>
        <p:spPr bwMode="auto">
          <a:xfrm>
            <a:off x="285750" y="2274341"/>
            <a:ext cx="6041746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85" name="LINE52585"/>
          <p:cNvSpPr/>
          <p:nvPr/>
        </p:nvSpPr>
        <p:spPr bwMode="auto">
          <a:xfrm>
            <a:off x="285750" y="1718196"/>
            <a:ext cx="6041746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86" name="LINE52586"/>
          <p:cNvSpPr/>
          <p:nvPr/>
        </p:nvSpPr>
        <p:spPr bwMode="auto">
          <a:xfrm>
            <a:off x="285750" y="2085785"/>
            <a:ext cx="6041746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87" name="LINE52587"/>
          <p:cNvSpPr/>
          <p:nvPr/>
        </p:nvSpPr>
        <p:spPr bwMode="auto">
          <a:xfrm>
            <a:off x="285750" y="2480361"/>
            <a:ext cx="6041746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88" name="LINE52588"/>
          <p:cNvSpPr/>
          <p:nvPr/>
        </p:nvSpPr>
        <p:spPr bwMode="auto">
          <a:xfrm>
            <a:off x="266700" y="2537511"/>
            <a:ext cx="6079846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2589" name="Picture 52589" descr="Picture 52589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6500000" y="1193800"/>
            <a:ext cx="3810000" cy="1905000"/>
          </a:xfrm>
          <a:prstGeom prst="rect">
            <a:avLst/>
          </a:prstGeom>
          <a:noFill/>
        </p:spPr>
      </p:pic>
      <p:sp>
        <p:nvSpPr>
          <p:cNvPr id="52590" name="RECTANGLE52590"/>
          <p:cNvSpPr/>
          <p:nvPr/>
        </p:nvSpPr>
        <p:spPr bwMode="auto">
          <a:xfrm>
            <a:off x="270510" y="2623236"/>
            <a:ext cx="492099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* Note : Le délai est calculé entre la date de départ et la date de réservation</a:t>
            </a:r>
            <a:endParaRPr/>
          </a:p>
        </p:txBody>
      </p:sp>
      <p:sp>
        <p:nvSpPr>
          <p:cNvPr id="52593" name="RECTANGLE52593"/>
          <p:cNvSpPr/>
          <p:nvPr/>
        </p:nvSpPr>
        <p:spPr bwMode="auto">
          <a:xfrm>
            <a:off x="858660" y="2891879"/>
            <a:ext cx="4319994" cy="294043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94" name="RECTANGLE52594"/>
          <p:cNvSpPr/>
          <p:nvPr/>
        </p:nvSpPr>
        <p:spPr bwMode="auto">
          <a:xfrm>
            <a:off x="858660" y="2961729"/>
            <a:ext cx="4319994" cy="154343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95" name="RECTANGLE52595"/>
          <p:cNvSpPr/>
          <p:nvPr/>
        </p:nvSpPr>
        <p:spPr bwMode="auto">
          <a:xfrm>
            <a:off x="1327379" y="2974429"/>
            <a:ext cx="374078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Jours d’anticipation entre le départ et la réservation</a:t>
            </a:r>
            <a:endParaRPr/>
          </a:p>
        </p:txBody>
      </p:sp>
      <p:sp>
        <p:nvSpPr>
          <p:cNvPr id="52598" name="RECTANGLE52598"/>
          <p:cNvSpPr/>
          <p:nvPr/>
        </p:nvSpPr>
        <p:spPr bwMode="auto">
          <a:xfrm>
            <a:off x="5178654" y="2891879"/>
            <a:ext cx="719988" cy="294043"/>
          </a:xfrm>
          <a:prstGeom prst="rect">
            <a:avLst/>
          </a:prstGeom>
          <a:solidFill>
            <a:srgbClr val="DCDCD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599" name="RECTANGLE52599"/>
          <p:cNvSpPr/>
          <p:nvPr/>
        </p:nvSpPr>
        <p:spPr bwMode="auto">
          <a:xfrm>
            <a:off x="5452288" y="2980779"/>
            <a:ext cx="19304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35</a:t>
            </a:r>
            <a:endParaRPr/>
          </a:p>
        </p:txBody>
      </p:sp>
      <p:sp>
        <p:nvSpPr>
          <p:cNvPr id="52602" name="RECTANGLE52602"/>
          <p:cNvSpPr/>
          <p:nvPr/>
        </p:nvSpPr>
        <p:spPr bwMode="auto">
          <a:xfrm>
            <a:off x="279400" y="3655822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603" name="RECTANGLE52603"/>
          <p:cNvSpPr/>
          <p:nvPr/>
        </p:nvSpPr>
        <p:spPr bwMode="auto">
          <a:xfrm>
            <a:off x="502285" y="3678682"/>
            <a:ext cx="56093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Catégorie</a:t>
            </a:r>
            <a:endParaRPr/>
          </a:p>
        </p:txBody>
      </p:sp>
      <p:sp>
        <p:nvSpPr>
          <p:cNvPr id="52606" name="RECTANGLE52606"/>
          <p:cNvSpPr/>
          <p:nvPr/>
        </p:nvSpPr>
        <p:spPr bwMode="auto">
          <a:xfrm>
            <a:off x="1292708" y="3655822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607" name="RECTANGLE52607"/>
          <p:cNvSpPr/>
          <p:nvPr/>
        </p:nvSpPr>
        <p:spPr bwMode="auto">
          <a:xfrm>
            <a:off x="1645285" y="3678682"/>
            <a:ext cx="30154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Délai</a:t>
            </a:r>
            <a:endParaRPr/>
          </a:p>
        </p:txBody>
      </p:sp>
      <p:sp>
        <p:nvSpPr>
          <p:cNvPr id="52610" name="RECTANGLE52610"/>
          <p:cNvSpPr/>
          <p:nvPr/>
        </p:nvSpPr>
        <p:spPr bwMode="auto">
          <a:xfrm>
            <a:off x="2306015" y="3655822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611" name="RECTANGLE52611"/>
          <p:cNvSpPr/>
          <p:nvPr/>
        </p:nvSpPr>
        <p:spPr bwMode="auto">
          <a:xfrm>
            <a:off x="2600223" y="3678682"/>
            <a:ext cx="4182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</a:t>
            </a:r>
            <a:endParaRPr/>
          </a:p>
        </p:txBody>
      </p:sp>
      <p:sp>
        <p:nvSpPr>
          <p:cNvPr id="52614" name="RECTANGLE52614"/>
          <p:cNvSpPr/>
          <p:nvPr/>
        </p:nvSpPr>
        <p:spPr bwMode="auto">
          <a:xfrm>
            <a:off x="3319323" y="3655822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615" name="RECTANGLE52615"/>
          <p:cNvSpPr/>
          <p:nvPr/>
        </p:nvSpPr>
        <p:spPr bwMode="auto">
          <a:xfrm>
            <a:off x="3531641" y="3678682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52618" name="RECTANGLE52618"/>
          <p:cNvSpPr/>
          <p:nvPr/>
        </p:nvSpPr>
        <p:spPr bwMode="auto">
          <a:xfrm>
            <a:off x="4332631" y="3655822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619" name="RECTANGLE52619"/>
          <p:cNvSpPr/>
          <p:nvPr/>
        </p:nvSpPr>
        <p:spPr bwMode="auto">
          <a:xfrm>
            <a:off x="4554347" y="3678682"/>
            <a:ext cx="5632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</a:t>
            </a:r>
            <a:endParaRPr/>
          </a:p>
        </p:txBody>
      </p:sp>
      <p:sp>
        <p:nvSpPr>
          <p:cNvPr id="52622" name="RECTANGLE52622"/>
          <p:cNvSpPr/>
          <p:nvPr/>
        </p:nvSpPr>
        <p:spPr bwMode="auto">
          <a:xfrm>
            <a:off x="5345938" y="3655822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623" name="RECTANGLE52623"/>
          <p:cNvSpPr/>
          <p:nvPr/>
        </p:nvSpPr>
        <p:spPr bwMode="auto">
          <a:xfrm>
            <a:off x="5485765" y="3678682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52626" name="RECTANGLE52626"/>
          <p:cNvSpPr/>
          <p:nvPr/>
        </p:nvSpPr>
        <p:spPr bwMode="auto">
          <a:xfrm>
            <a:off x="640359" y="3852951"/>
            <a:ext cx="2847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 1</a:t>
            </a:r>
            <a:endParaRPr/>
          </a:p>
        </p:txBody>
      </p:sp>
      <p:sp>
        <p:nvSpPr>
          <p:cNvPr id="52629" name="RECTANGLE52629"/>
          <p:cNvSpPr/>
          <p:nvPr/>
        </p:nvSpPr>
        <p:spPr bwMode="auto">
          <a:xfrm>
            <a:off x="1752498" y="3852951"/>
            <a:ext cx="48036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0-3 jours</a:t>
            </a:r>
            <a:endParaRPr/>
          </a:p>
        </p:txBody>
      </p:sp>
      <p:sp>
        <p:nvSpPr>
          <p:cNvPr id="52632" name="RECTANGLE52632"/>
          <p:cNvSpPr/>
          <p:nvPr/>
        </p:nvSpPr>
        <p:spPr bwMode="auto">
          <a:xfrm>
            <a:off x="3039923" y="3852951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385</a:t>
            </a:r>
            <a:endParaRPr/>
          </a:p>
        </p:txBody>
      </p:sp>
      <p:sp>
        <p:nvSpPr>
          <p:cNvPr id="52635" name="RECTANGLE52635"/>
          <p:cNvSpPr/>
          <p:nvPr/>
        </p:nvSpPr>
        <p:spPr bwMode="auto">
          <a:xfrm>
            <a:off x="4008425" y="3852951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99%</a:t>
            </a:r>
            <a:endParaRPr/>
          </a:p>
        </p:txBody>
      </p:sp>
      <p:sp>
        <p:nvSpPr>
          <p:cNvPr id="52638" name="RECTANGLE52638"/>
          <p:cNvSpPr/>
          <p:nvPr/>
        </p:nvSpPr>
        <p:spPr bwMode="auto">
          <a:xfrm>
            <a:off x="4837328" y="3852951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228 762</a:t>
            </a:r>
            <a:endParaRPr/>
          </a:p>
        </p:txBody>
      </p:sp>
      <p:sp>
        <p:nvSpPr>
          <p:cNvPr id="52641" name="RECTANGLE52641"/>
          <p:cNvSpPr/>
          <p:nvPr/>
        </p:nvSpPr>
        <p:spPr bwMode="auto">
          <a:xfrm>
            <a:off x="6035040" y="3852951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99%</a:t>
            </a:r>
            <a:endParaRPr/>
          </a:p>
        </p:txBody>
      </p:sp>
      <p:sp>
        <p:nvSpPr>
          <p:cNvPr id="52644" name="RECTANGLE52644"/>
          <p:cNvSpPr/>
          <p:nvPr/>
        </p:nvSpPr>
        <p:spPr bwMode="auto">
          <a:xfrm>
            <a:off x="266700" y="3991661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645" name="RECTANGLE52645"/>
          <p:cNvSpPr/>
          <p:nvPr/>
        </p:nvSpPr>
        <p:spPr bwMode="auto">
          <a:xfrm>
            <a:off x="640359" y="4036746"/>
            <a:ext cx="2847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 2</a:t>
            </a:r>
            <a:endParaRPr/>
          </a:p>
        </p:txBody>
      </p:sp>
      <p:sp>
        <p:nvSpPr>
          <p:cNvPr id="52648" name="RECTANGLE52648"/>
          <p:cNvSpPr/>
          <p:nvPr/>
        </p:nvSpPr>
        <p:spPr bwMode="auto">
          <a:xfrm>
            <a:off x="1280008" y="3991661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649" name="RECTANGLE52649"/>
          <p:cNvSpPr/>
          <p:nvPr/>
        </p:nvSpPr>
        <p:spPr bwMode="auto">
          <a:xfrm>
            <a:off x="1752498" y="4036746"/>
            <a:ext cx="48036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4-7 jours</a:t>
            </a:r>
            <a:endParaRPr/>
          </a:p>
        </p:txBody>
      </p:sp>
      <p:sp>
        <p:nvSpPr>
          <p:cNvPr id="52652" name="RECTANGLE52652"/>
          <p:cNvSpPr/>
          <p:nvPr/>
        </p:nvSpPr>
        <p:spPr bwMode="auto">
          <a:xfrm>
            <a:off x="2293315" y="3991661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653" name="RECTANGLE52653"/>
          <p:cNvSpPr/>
          <p:nvPr/>
        </p:nvSpPr>
        <p:spPr bwMode="auto">
          <a:xfrm>
            <a:off x="3168955" y="403674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</a:t>
            </a:r>
            <a:endParaRPr/>
          </a:p>
        </p:txBody>
      </p:sp>
      <p:sp>
        <p:nvSpPr>
          <p:cNvPr id="52656" name="RECTANGLE52656"/>
          <p:cNvSpPr/>
          <p:nvPr/>
        </p:nvSpPr>
        <p:spPr bwMode="auto">
          <a:xfrm>
            <a:off x="3306623" y="3991661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657" name="RECTANGLE52657"/>
          <p:cNvSpPr/>
          <p:nvPr/>
        </p:nvSpPr>
        <p:spPr bwMode="auto">
          <a:xfrm>
            <a:off x="4072941" y="403674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2660" name="RECTANGLE52660"/>
          <p:cNvSpPr/>
          <p:nvPr/>
        </p:nvSpPr>
        <p:spPr bwMode="auto">
          <a:xfrm>
            <a:off x="4319931" y="3991661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661" name="RECTANGLE52661"/>
          <p:cNvSpPr/>
          <p:nvPr/>
        </p:nvSpPr>
        <p:spPr bwMode="auto">
          <a:xfrm>
            <a:off x="4966360" y="403674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6 305</a:t>
            </a:r>
            <a:endParaRPr/>
          </a:p>
        </p:txBody>
      </p:sp>
      <p:sp>
        <p:nvSpPr>
          <p:cNvPr id="52664" name="RECTANGLE52664"/>
          <p:cNvSpPr/>
          <p:nvPr/>
        </p:nvSpPr>
        <p:spPr bwMode="auto">
          <a:xfrm>
            <a:off x="5333238" y="3991661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665" name="RECTANGLE52665"/>
          <p:cNvSpPr/>
          <p:nvPr/>
        </p:nvSpPr>
        <p:spPr bwMode="auto">
          <a:xfrm>
            <a:off x="6099556" y="403674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2668" name="RECTANGLE52668"/>
          <p:cNvSpPr/>
          <p:nvPr/>
        </p:nvSpPr>
        <p:spPr bwMode="auto">
          <a:xfrm>
            <a:off x="640359" y="4220540"/>
            <a:ext cx="2847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 5</a:t>
            </a:r>
            <a:endParaRPr/>
          </a:p>
        </p:txBody>
      </p:sp>
      <p:sp>
        <p:nvSpPr>
          <p:cNvPr id="52671" name="RECTANGLE52671"/>
          <p:cNvSpPr/>
          <p:nvPr/>
        </p:nvSpPr>
        <p:spPr bwMode="auto">
          <a:xfrm>
            <a:off x="1679854" y="4220540"/>
            <a:ext cx="55300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+ 20 jours</a:t>
            </a:r>
            <a:endParaRPr/>
          </a:p>
        </p:txBody>
      </p:sp>
      <p:sp>
        <p:nvSpPr>
          <p:cNvPr id="52674" name="RECTANGLE52674"/>
          <p:cNvSpPr/>
          <p:nvPr/>
        </p:nvSpPr>
        <p:spPr bwMode="auto">
          <a:xfrm>
            <a:off x="3122828" y="4220540"/>
            <a:ext cx="1233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</a:t>
            </a:r>
            <a:endParaRPr/>
          </a:p>
        </p:txBody>
      </p:sp>
      <p:sp>
        <p:nvSpPr>
          <p:cNvPr id="52677" name="RECTANGLE52677"/>
          <p:cNvSpPr/>
          <p:nvPr/>
        </p:nvSpPr>
        <p:spPr bwMode="auto">
          <a:xfrm>
            <a:off x="4072941" y="4220540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2680" name="RECTANGLE52680"/>
          <p:cNvSpPr/>
          <p:nvPr/>
        </p:nvSpPr>
        <p:spPr bwMode="auto">
          <a:xfrm>
            <a:off x="4920234" y="4220540"/>
            <a:ext cx="35255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-3 223</a:t>
            </a:r>
            <a:endParaRPr/>
          </a:p>
        </p:txBody>
      </p:sp>
      <p:sp>
        <p:nvSpPr>
          <p:cNvPr id="52683" name="RECTANGLE52683"/>
          <p:cNvSpPr/>
          <p:nvPr/>
        </p:nvSpPr>
        <p:spPr bwMode="auto">
          <a:xfrm>
            <a:off x="6053430" y="4220540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-1%</a:t>
            </a:r>
            <a:endParaRPr/>
          </a:p>
        </p:txBody>
      </p:sp>
      <p:sp>
        <p:nvSpPr>
          <p:cNvPr id="52686" name="RECTANGLE52686"/>
          <p:cNvSpPr/>
          <p:nvPr/>
        </p:nvSpPr>
        <p:spPr bwMode="auto">
          <a:xfrm>
            <a:off x="266700" y="4359249"/>
            <a:ext cx="2026615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687" name="RECTANGLE52687"/>
          <p:cNvSpPr/>
          <p:nvPr/>
        </p:nvSpPr>
        <p:spPr bwMode="auto">
          <a:xfrm>
            <a:off x="1932635" y="4420210"/>
            <a:ext cx="30022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</a:t>
            </a:r>
            <a:endParaRPr/>
          </a:p>
        </p:txBody>
      </p:sp>
      <p:sp>
        <p:nvSpPr>
          <p:cNvPr id="52690" name="RECTANGLE52690"/>
          <p:cNvSpPr/>
          <p:nvPr/>
        </p:nvSpPr>
        <p:spPr bwMode="auto">
          <a:xfrm>
            <a:off x="2293315" y="4359249"/>
            <a:ext cx="1013308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691" name="RECTANGLE52691"/>
          <p:cNvSpPr/>
          <p:nvPr/>
        </p:nvSpPr>
        <p:spPr bwMode="auto">
          <a:xfrm>
            <a:off x="3017063" y="4420210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390</a:t>
            </a:r>
            <a:endParaRPr/>
          </a:p>
        </p:txBody>
      </p:sp>
      <p:sp>
        <p:nvSpPr>
          <p:cNvPr id="52694" name="RECTANGLE52694"/>
          <p:cNvSpPr/>
          <p:nvPr/>
        </p:nvSpPr>
        <p:spPr bwMode="auto">
          <a:xfrm>
            <a:off x="3306623" y="4359249"/>
            <a:ext cx="1013308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695" name="RECTANGLE52695"/>
          <p:cNvSpPr/>
          <p:nvPr/>
        </p:nvSpPr>
        <p:spPr bwMode="auto">
          <a:xfrm>
            <a:off x="3901237" y="4420210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2698" name="RECTANGLE52698"/>
          <p:cNvSpPr/>
          <p:nvPr/>
        </p:nvSpPr>
        <p:spPr bwMode="auto">
          <a:xfrm>
            <a:off x="4319931" y="4359249"/>
            <a:ext cx="1013308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699" name="RECTANGLE52699"/>
          <p:cNvSpPr/>
          <p:nvPr/>
        </p:nvSpPr>
        <p:spPr bwMode="auto">
          <a:xfrm>
            <a:off x="4792625" y="4420210"/>
            <a:ext cx="4801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231 844</a:t>
            </a:r>
            <a:endParaRPr/>
          </a:p>
        </p:txBody>
      </p:sp>
      <p:sp>
        <p:nvSpPr>
          <p:cNvPr id="52702" name="RECTANGLE52702"/>
          <p:cNvSpPr/>
          <p:nvPr/>
        </p:nvSpPr>
        <p:spPr bwMode="auto">
          <a:xfrm>
            <a:off x="5333238" y="4359249"/>
            <a:ext cx="1013308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03" name="RECTANGLE52703"/>
          <p:cNvSpPr/>
          <p:nvPr/>
        </p:nvSpPr>
        <p:spPr bwMode="auto">
          <a:xfrm>
            <a:off x="5908802" y="4420210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2706" name="RECTANGLE52706"/>
          <p:cNvSpPr/>
          <p:nvPr/>
        </p:nvSpPr>
        <p:spPr bwMode="auto">
          <a:xfrm>
            <a:off x="266700" y="4565269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07" name="RECTANGLE52707"/>
          <p:cNvSpPr/>
          <p:nvPr/>
        </p:nvSpPr>
        <p:spPr bwMode="auto">
          <a:xfrm>
            <a:off x="1280008" y="4565269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08" name="RECTANGLE52708"/>
          <p:cNvSpPr/>
          <p:nvPr/>
        </p:nvSpPr>
        <p:spPr bwMode="auto">
          <a:xfrm>
            <a:off x="2293315" y="4565269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09" name="RECTANGLE52709"/>
          <p:cNvSpPr/>
          <p:nvPr/>
        </p:nvSpPr>
        <p:spPr bwMode="auto">
          <a:xfrm>
            <a:off x="3306623" y="4565269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10" name="RECTANGLE52710"/>
          <p:cNvSpPr/>
          <p:nvPr/>
        </p:nvSpPr>
        <p:spPr bwMode="auto">
          <a:xfrm>
            <a:off x="4319931" y="4565269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11" name="RECTANGLE52711"/>
          <p:cNvSpPr/>
          <p:nvPr/>
        </p:nvSpPr>
        <p:spPr bwMode="auto">
          <a:xfrm>
            <a:off x="5333238" y="4565269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12" name="LINE52712"/>
          <p:cNvSpPr/>
          <p:nvPr/>
        </p:nvSpPr>
        <p:spPr bwMode="auto">
          <a:xfrm flipH="1">
            <a:off x="3316148" y="4359249"/>
            <a:ext cx="0" cy="28222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13" name="LINE52713"/>
          <p:cNvSpPr/>
          <p:nvPr/>
        </p:nvSpPr>
        <p:spPr bwMode="auto">
          <a:xfrm flipH="1">
            <a:off x="2302840" y="4359249"/>
            <a:ext cx="0" cy="28222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14" name="LINE52714"/>
          <p:cNvSpPr/>
          <p:nvPr/>
        </p:nvSpPr>
        <p:spPr bwMode="auto">
          <a:xfrm flipH="1">
            <a:off x="4329456" y="4359249"/>
            <a:ext cx="0" cy="28222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15" name="LINE52715"/>
          <p:cNvSpPr/>
          <p:nvPr/>
        </p:nvSpPr>
        <p:spPr bwMode="auto">
          <a:xfrm flipH="1">
            <a:off x="1289533" y="4565269"/>
            <a:ext cx="0" cy="7620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16" name="LINE52716"/>
          <p:cNvSpPr/>
          <p:nvPr/>
        </p:nvSpPr>
        <p:spPr bwMode="auto">
          <a:xfrm flipH="1">
            <a:off x="276225" y="4359249"/>
            <a:ext cx="0" cy="28222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17" name="LINE52717"/>
          <p:cNvSpPr/>
          <p:nvPr/>
        </p:nvSpPr>
        <p:spPr bwMode="auto">
          <a:xfrm flipH="1">
            <a:off x="5342763" y="4359249"/>
            <a:ext cx="0" cy="28222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18" name="LINE52718"/>
          <p:cNvSpPr/>
          <p:nvPr/>
        </p:nvSpPr>
        <p:spPr bwMode="auto">
          <a:xfrm flipH="1">
            <a:off x="6337021" y="4359249"/>
            <a:ext cx="0" cy="28222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19" name="LINE52719"/>
          <p:cNvSpPr/>
          <p:nvPr/>
        </p:nvSpPr>
        <p:spPr bwMode="auto">
          <a:xfrm>
            <a:off x="285750" y="3996423"/>
            <a:ext cx="6041746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20" name="LINE52720"/>
          <p:cNvSpPr/>
          <p:nvPr/>
        </p:nvSpPr>
        <p:spPr bwMode="auto">
          <a:xfrm>
            <a:off x="285750" y="4368774"/>
            <a:ext cx="6041746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21" name="LINE52721"/>
          <p:cNvSpPr/>
          <p:nvPr/>
        </p:nvSpPr>
        <p:spPr bwMode="auto">
          <a:xfrm>
            <a:off x="285750" y="4180218"/>
            <a:ext cx="6041746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22" name="LINE52722"/>
          <p:cNvSpPr/>
          <p:nvPr/>
        </p:nvSpPr>
        <p:spPr bwMode="auto">
          <a:xfrm>
            <a:off x="285750" y="4574794"/>
            <a:ext cx="6041746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23" name="LINE52723"/>
          <p:cNvSpPr/>
          <p:nvPr/>
        </p:nvSpPr>
        <p:spPr bwMode="auto">
          <a:xfrm>
            <a:off x="266700" y="4631944"/>
            <a:ext cx="6079846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2724" name="Picture 52724" descr="Picture 52724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6500000" y="3389122"/>
            <a:ext cx="3810000" cy="1905000"/>
          </a:xfrm>
          <a:prstGeom prst="rect">
            <a:avLst/>
          </a:prstGeom>
          <a:noFill/>
        </p:spPr>
      </p:pic>
      <p:sp>
        <p:nvSpPr>
          <p:cNvPr id="52725" name="RECTANGLE52725"/>
          <p:cNvSpPr/>
          <p:nvPr/>
        </p:nvSpPr>
        <p:spPr bwMode="auto">
          <a:xfrm>
            <a:off x="314960" y="4762119"/>
            <a:ext cx="497865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* Note : Le délai est calculé entre la date d'émission et la date de réservation</a:t>
            </a:r>
            <a:endParaRPr/>
          </a:p>
        </p:txBody>
      </p:sp>
      <p:sp>
        <p:nvSpPr>
          <p:cNvPr id="52728" name="RECTANGLE52728"/>
          <p:cNvSpPr/>
          <p:nvPr/>
        </p:nvSpPr>
        <p:spPr bwMode="auto">
          <a:xfrm>
            <a:off x="858660" y="5030762"/>
            <a:ext cx="4319994" cy="294043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29" name="RECTANGLE52729"/>
          <p:cNvSpPr/>
          <p:nvPr/>
        </p:nvSpPr>
        <p:spPr bwMode="auto">
          <a:xfrm>
            <a:off x="858660" y="5100612"/>
            <a:ext cx="4319994" cy="154343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30" name="RECTANGLE52730"/>
          <p:cNvSpPr/>
          <p:nvPr/>
        </p:nvSpPr>
        <p:spPr bwMode="auto">
          <a:xfrm>
            <a:off x="1246861" y="5113312"/>
            <a:ext cx="382130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Jours d’anticipation entre l'émission et la réservation</a:t>
            </a:r>
            <a:endParaRPr/>
          </a:p>
        </p:txBody>
      </p:sp>
      <p:sp>
        <p:nvSpPr>
          <p:cNvPr id="52733" name="RECTANGLE52733"/>
          <p:cNvSpPr/>
          <p:nvPr/>
        </p:nvSpPr>
        <p:spPr bwMode="auto">
          <a:xfrm>
            <a:off x="5178654" y="5030762"/>
            <a:ext cx="719988" cy="294043"/>
          </a:xfrm>
          <a:prstGeom prst="rect">
            <a:avLst/>
          </a:prstGeom>
          <a:solidFill>
            <a:srgbClr val="DCDCD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34" name="RECTANGLE52734"/>
          <p:cNvSpPr/>
          <p:nvPr/>
        </p:nvSpPr>
        <p:spPr bwMode="auto">
          <a:xfrm>
            <a:off x="5497373" y="5119662"/>
            <a:ext cx="10287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2737" name="LINE52737"/>
          <p:cNvSpPr/>
          <p:nvPr/>
        </p:nvSpPr>
        <p:spPr bwMode="auto">
          <a:xfrm>
            <a:off x="247650" y="5539118"/>
            <a:ext cx="10196690" cy="0"/>
          </a:xfrm>
          <a:prstGeom prst="line">
            <a:avLst/>
          </a:prstGeom>
          <a:noFill/>
          <a:ln w="476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38" name="LINE52738"/>
          <p:cNvSpPr/>
          <p:nvPr/>
        </p:nvSpPr>
        <p:spPr bwMode="auto">
          <a:xfrm>
            <a:off x="247650" y="5713743"/>
            <a:ext cx="10196690" cy="0"/>
          </a:xfrm>
          <a:prstGeom prst="line">
            <a:avLst/>
          </a:prstGeom>
          <a:noFill/>
          <a:ln w="476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9" name="RECTANGLE52739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2740" name="Picture 52740" descr="Picture 52740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52741" name="LINE52741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42" name="RECTANGLE52742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52745" name="RECTANGLE52745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46" name="RECTANGLE52746"/>
          <p:cNvSpPr/>
          <p:nvPr/>
        </p:nvSpPr>
        <p:spPr bwMode="auto">
          <a:xfrm>
            <a:off x="3893109" y="251460"/>
            <a:ext cx="2749271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TOP VOYAGEURS AIR</a:t>
            </a:r>
            <a:endParaRPr/>
          </a:p>
        </p:txBody>
      </p:sp>
      <p:sp>
        <p:nvSpPr>
          <p:cNvPr id="52749" name="RECTANGLE52749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50" name="RECTANGLE52750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52753" name="RECTANGLE52753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54" name="RECTANGLE52754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55" name="RECTANGLE52755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52758" name="RECTANGLE52758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59" name="RECTANGLE52759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60" name="RECTANGLE52760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52763" name="RECTANGLE52763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52766" name="LINE52766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67" name="RECTANGLE52767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52770" name="RECTANGLE52770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52773" name="LINE52773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2774" name="Picture 52774" descr="Picture 52774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247650" y="1162050"/>
            <a:ext cx="4286250" cy="2381250"/>
          </a:xfrm>
          <a:prstGeom prst="rect">
            <a:avLst/>
          </a:prstGeom>
          <a:noFill/>
        </p:spPr>
      </p:pic>
      <p:pic>
        <p:nvPicPr>
          <p:cNvPr id="52775" name="Picture 52775" descr="Picture 52775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4535450" y="1162050"/>
            <a:ext cx="5715000" cy="2381250"/>
          </a:xfrm>
          <a:prstGeom prst="rect">
            <a:avLst/>
          </a:prstGeom>
          <a:noFill/>
        </p:spPr>
      </p:pic>
      <p:sp>
        <p:nvSpPr>
          <p:cNvPr id="52776" name="RECTANGLE52776"/>
          <p:cNvSpPr/>
          <p:nvPr/>
        </p:nvSpPr>
        <p:spPr bwMode="auto">
          <a:xfrm>
            <a:off x="841248" y="3674110"/>
            <a:ext cx="12289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TOP VOYAGEURS AIR</a:t>
            </a:r>
            <a:endParaRPr/>
          </a:p>
        </p:txBody>
      </p:sp>
      <p:sp>
        <p:nvSpPr>
          <p:cNvPr id="52779" name="RECTANGLE52779"/>
          <p:cNvSpPr/>
          <p:nvPr/>
        </p:nvSpPr>
        <p:spPr bwMode="auto">
          <a:xfrm>
            <a:off x="266700" y="3850919"/>
            <a:ext cx="406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80" name="RECTANGLE52780"/>
          <p:cNvSpPr/>
          <p:nvPr/>
        </p:nvSpPr>
        <p:spPr bwMode="auto">
          <a:xfrm>
            <a:off x="327660" y="3873779"/>
            <a:ext cx="30327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Rang</a:t>
            </a:r>
            <a:endParaRPr/>
          </a:p>
        </p:txBody>
      </p:sp>
      <p:sp>
        <p:nvSpPr>
          <p:cNvPr id="52783" name="RECTANGLE52783"/>
          <p:cNvSpPr/>
          <p:nvPr/>
        </p:nvSpPr>
        <p:spPr bwMode="auto">
          <a:xfrm>
            <a:off x="711200" y="3850919"/>
            <a:ext cx="18605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84" name="RECTANGLE52784"/>
          <p:cNvSpPr/>
          <p:nvPr/>
        </p:nvSpPr>
        <p:spPr bwMode="auto">
          <a:xfrm>
            <a:off x="1343228" y="3873779"/>
            <a:ext cx="6152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Voyageurs</a:t>
            </a:r>
            <a:endParaRPr/>
          </a:p>
        </p:txBody>
      </p:sp>
      <p:sp>
        <p:nvSpPr>
          <p:cNvPr id="52787" name="RECTANGLE52787"/>
          <p:cNvSpPr/>
          <p:nvPr/>
        </p:nvSpPr>
        <p:spPr bwMode="auto">
          <a:xfrm>
            <a:off x="2609850" y="3850919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88" name="RECTANGLE52788"/>
          <p:cNvSpPr/>
          <p:nvPr/>
        </p:nvSpPr>
        <p:spPr bwMode="auto">
          <a:xfrm>
            <a:off x="2640736" y="3873779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52791" name="RECTANGLE52791"/>
          <p:cNvSpPr/>
          <p:nvPr/>
        </p:nvSpPr>
        <p:spPr bwMode="auto">
          <a:xfrm>
            <a:off x="3435350" y="3850919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92" name="RECTANGLE52792"/>
          <p:cNvSpPr/>
          <p:nvPr/>
        </p:nvSpPr>
        <p:spPr bwMode="auto">
          <a:xfrm>
            <a:off x="3466236" y="3873779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52795" name="RECTANGLE52795"/>
          <p:cNvSpPr/>
          <p:nvPr/>
        </p:nvSpPr>
        <p:spPr bwMode="auto">
          <a:xfrm>
            <a:off x="4260850" y="3850919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796" name="RECTANGLE52796"/>
          <p:cNvSpPr/>
          <p:nvPr/>
        </p:nvSpPr>
        <p:spPr bwMode="auto">
          <a:xfrm>
            <a:off x="4326636" y="3873779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2799" name="RECTANGLE52799"/>
          <p:cNvSpPr/>
          <p:nvPr/>
        </p:nvSpPr>
        <p:spPr bwMode="auto">
          <a:xfrm>
            <a:off x="4959350" y="3850919"/>
            <a:ext cx="7747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800" name="RECTANGLE52800"/>
          <p:cNvSpPr/>
          <p:nvPr/>
        </p:nvSpPr>
        <p:spPr bwMode="auto">
          <a:xfrm>
            <a:off x="4992573" y="3873779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52803" name="RECTANGLE52803"/>
          <p:cNvSpPr/>
          <p:nvPr/>
        </p:nvSpPr>
        <p:spPr bwMode="auto">
          <a:xfrm>
            <a:off x="5772150" y="3850919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804" name="RECTANGLE52804"/>
          <p:cNvSpPr/>
          <p:nvPr/>
        </p:nvSpPr>
        <p:spPr bwMode="auto">
          <a:xfrm>
            <a:off x="5812028" y="3873779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52807" name="RECTANGLE52807"/>
          <p:cNvSpPr/>
          <p:nvPr/>
        </p:nvSpPr>
        <p:spPr bwMode="auto">
          <a:xfrm>
            <a:off x="6470650" y="3850919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808" name="RECTANGLE52808"/>
          <p:cNvSpPr/>
          <p:nvPr/>
        </p:nvSpPr>
        <p:spPr bwMode="auto">
          <a:xfrm>
            <a:off x="6510528" y="3873779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52811" name="RECTANGLE52811"/>
          <p:cNvSpPr/>
          <p:nvPr/>
        </p:nvSpPr>
        <p:spPr bwMode="auto">
          <a:xfrm>
            <a:off x="7169150" y="3850919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812" name="RECTANGLE52812"/>
          <p:cNvSpPr/>
          <p:nvPr/>
        </p:nvSpPr>
        <p:spPr bwMode="auto">
          <a:xfrm>
            <a:off x="7203186" y="3873779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2815" name="RECTANGLE52815"/>
          <p:cNvSpPr/>
          <p:nvPr/>
        </p:nvSpPr>
        <p:spPr bwMode="auto">
          <a:xfrm>
            <a:off x="7804150" y="3850919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816" name="RECTANGLE52816"/>
          <p:cNvSpPr/>
          <p:nvPr/>
        </p:nvSpPr>
        <p:spPr bwMode="auto">
          <a:xfrm>
            <a:off x="7852714" y="3873779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52819" name="RECTANGLE52819"/>
          <p:cNvSpPr/>
          <p:nvPr/>
        </p:nvSpPr>
        <p:spPr bwMode="auto">
          <a:xfrm>
            <a:off x="8502650" y="3850919"/>
            <a:ext cx="5842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820" name="RECTANGLE52820"/>
          <p:cNvSpPr/>
          <p:nvPr/>
        </p:nvSpPr>
        <p:spPr bwMode="auto">
          <a:xfrm>
            <a:off x="8596020" y="3873779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52823" name="RECTANGLE52823"/>
          <p:cNvSpPr/>
          <p:nvPr/>
        </p:nvSpPr>
        <p:spPr bwMode="auto">
          <a:xfrm>
            <a:off x="9124950" y="3850919"/>
            <a:ext cx="5842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824" name="RECTANGLE52824"/>
          <p:cNvSpPr/>
          <p:nvPr/>
        </p:nvSpPr>
        <p:spPr bwMode="auto">
          <a:xfrm>
            <a:off x="9218320" y="3873779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52827" name="RECTANGLE52827"/>
          <p:cNvSpPr/>
          <p:nvPr/>
        </p:nvSpPr>
        <p:spPr bwMode="auto">
          <a:xfrm>
            <a:off x="9747250" y="3850919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2828" name="RECTANGLE52828"/>
          <p:cNvSpPr/>
          <p:nvPr/>
        </p:nvSpPr>
        <p:spPr bwMode="auto">
          <a:xfrm>
            <a:off x="9781286" y="3873779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2831" name="RECTANGLE52831"/>
          <p:cNvSpPr/>
          <p:nvPr/>
        </p:nvSpPr>
        <p:spPr bwMode="auto">
          <a:xfrm>
            <a:off x="440690" y="404169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2834" name="RECTANGLE52834"/>
          <p:cNvSpPr/>
          <p:nvPr/>
        </p:nvSpPr>
        <p:spPr bwMode="auto">
          <a:xfrm>
            <a:off x="771398" y="4041699"/>
            <a:ext cx="8514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YALAOUI Farouk</a:t>
            </a:r>
            <a:endParaRPr/>
          </a:p>
        </p:txBody>
      </p:sp>
      <p:sp>
        <p:nvSpPr>
          <p:cNvPr id="52837" name="RECTANGLE52837"/>
          <p:cNvSpPr/>
          <p:nvPr/>
        </p:nvSpPr>
        <p:spPr bwMode="auto">
          <a:xfrm>
            <a:off x="2984906" y="4041699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14 859</a:t>
            </a:r>
            <a:endParaRPr/>
          </a:p>
        </p:txBody>
      </p:sp>
      <p:sp>
        <p:nvSpPr>
          <p:cNvPr id="52840" name="RECTANGLE52840"/>
          <p:cNvSpPr/>
          <p:nvPr/>
        </p:nvSpPr>
        <p:spPr bwMode="auto">
          <a:xfrm>
            <a:off x="3810407" y="4041699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20 923</a:t>
            </a:r>
            <a:endParaRPr/>
          </a:p>
        </p:txBody>
      </p:sp>
      <p:sp>
        <p:nvSpPr>
          <p:cNvPr id="52843" name="RECTANGLE52843"/>
          <p:cNvSpPr/>
          <p:nvPr/>
        </p:nvSpPr>
        <p:spPr bwMode="auto">
          <a:xfrm>
            <a:off x="4582668" y="4041699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-29%</a:t>
            </a:r>
            <a:endParaRPr/>
          </a:p>
        </p:txBody>
      </p:sp>
      <p:sp>
        <p:nvSpPr>
          <p:cNvPr id="52846" name="RECTANGLE52846"/>
          <p:cNvSpPr/>
          <p:nvPr/>
        </p:nvSpPr>
        <p:spPr bwMode="auto">
          <a:xfrm>
            <a:off x="5506110" y="404169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52849" name="RECTANGLE52849"/>
          <p:cNvSpPr/>
          <p:nvPr/>
        </p:nvSpPr>
        <p:spPr bwMode="auto">
          <a:xfrm>
            <a:off x="6249416" y="404169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</a:t>
            </a:r>
            <a:endParaRPr/>
          </a:p>
        </p:txBody>
      </p:sp>
      <p:sp>
        <p:nvSpPr>
          <p:cNvPr id="52852" name="RECTANGLE52852"/>
          <p:cNvSpPr/>
          <p:nvPr/>
        </p:nvSpPr>
        <p:spPr bwMode="auto">
          <a:xfrm>
            <a:off x="6947916" y="404169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28</a:t>
            </a:r>
            <a:endParaRPr/>
          </a:p>
        </p:txBody>
      </p:sp>
      <p:sp>
        <p:nvSpPr>
          <p:cNvPr id="52855" name="RECTANGLE52855"/>
          <p:cNvSpPr/>
          <p:nvPr/>
        </p:nvSpPr>
        <p:spPr bwMode="auto">
          <a:xfrm>
            <a:off x="7427468" y="4041699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-39%</a:t>
            </a:r>
            <a:endParaRPr/>
          </a:p>
        </p:txBody>
      </p:sp>
      <p:sp>
        <p:nvSpPr>
          <p:cNvPr id="52858" name="RECTANGLE52858"/>
          <p:cNvSpPr/>
          <p:nvPr/>
        </p:nvSpPr>
        <p:spPr bwMode="auto">
          <a:xfrm>
            <a:off x="8236610" y="404169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52861" name="RECTANGLE52861"/>
          <p:cNvSpPr/>
          <p:nvPr/>
        </p:nvSpPr>
        <p:spPr bwMode="auto">
          <a:xfrm>
            <a:off x="8839200" y="404169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874</a:t>
            </a:r>
            <a:endParaRPr/>
          </a:p>
        </p:txBody>
      </p:sp>
      <p:sp>
        <p:nvSpPr>
          <p:cNvPr id="52864" name="RECTANGLE52864"/>
          <p:cNvSpPr/>
          <p:nvPr/>
        </p:nvSpPr>
        <p:spPr bwMode="auto">
          <a:xfrm>
            <a:off x="9461500" y="404169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747</a:t>
            </a:r>
            <a:endParaRPr/>
          </a:p>
        </p:txBody>
      </p:sp>
      <p:sp>
        <p:nvSpPr>
          <p:cNvPr id="52867" name="RECTANGLE52867"/>
          <p:cNvSpPr/>
          <p:nvPr/>
        </p:nvSpPr>
        <p:spPr bwMode="auto">
          <a:xfrm>
            <a:off x="10051694" y="4041699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17%</a:t>
            </a:r>
            <a:endParaRPr/>
          </a:p>
        </p:txBody>
      </p:sp>
      <p:sp>
        <p:nvSpPr>
          <p:cNvPr id="52870" name="RECTANGLE52870"/>
          <p:cNvSpPr/>
          <p:nvPr/>
        </p:nvSpPr>
        <p:spPr bwMode="auto">
          <a:xfrm>
            <a:off x="440690" y="420009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2873" name="RECTANGLE52873"/>
          <p:cNvSpPr/>
          <p:nvPr/>
        </p:nvSpPr>
        <p:spPr bwMode="auto">
          <a:xfrm>
            <a:off x="771398" y="4200093"/>
            <a:ext cx="8040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AMODEO Lionel</a:t>
            </a:r>
            <a:endParaRPr/>
          </a:p>
        </p:txBody>
      </p:sp>
      <p:sp>
        <p:nvSpPr>
          <p:cNvPr id="52876" name="RECTANGLE52876"/>
          <p:cNvSpPr/>
          <p:nvPr/>
        </p:nvSpPr>
        <p:spPr bwMode="auto">
          <a:xfrm>
            <a:off x="2984906" y="4200093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11 802</a:t>
            </a:r>
            <a:endParaRPr/>
          </a:p>
        </p:txBody>
      </p:sp>
      <p:sp>
        <p:nvSpPr>
          <p:cNvPr id="52879" name="RECTANGLE52879"/>
          <p:cNvSpPr/>
          <p:nvPr/>
        </p:nvSpPr>
        <p:spPr bwMode="auto">
          <a:xfrm>
            <a:off x="3810407" y="4200093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13 112</a:t>
            </a:r>
            <a:endParaRPr/>
          </a:p>
        </p:txBody>
      </p:sp>
      <p:sp>
        <p:nvSpPr>
          <p:cNvPr id="52882" name="RECTANGLE52882"/>
          <p:cNvSpPr/>
          <p:nvPr/>
        </p:nvSpPr>
        <p:spPr bwMode="auto">
          <a:xfrm>
            <a:off x="4582668" y="4200093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-10%</a:t>
            </a:r>
            <a:endParaRPr/>
          </a:p>
        </p:txBody>
      </p:sp>
      <p:sp>
        <p:nvSpPr>
          <p:cNvPr id="52885" name="RECTANGLE52885"/>
          <p:cNvSpPr/>
          <p:nvPr/>
        </p:nvSpPr>
        <p:spPr bwMode="auto">
          <a:xfrm>
            <a:off x="5506110" y="420009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52888" name="RECTANGLE52888"/>
          <p:cNvSpPr/>
          <p:nvPr/>
        </p:nvSpPr>
        <p:spPr bwMode="auto">
          <a:xfrm>
            <a:off x="6249416" y="420009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</a:t>
            </a:r>
            <a:endParaRPr/>
          </a:p>
        </p:txBody>
      </p:sp>
      <p:sp>
        <p:nvSpPr>
          <p:cNvPr id="52891" name="RECTANGLE52891"/>
          <p:cNvSpPr/>
          <p:nvPr/>
        </p:nvSpPr>
        <p:spPr bwMode="auto">
          <a:xfrm>
            <a:off x="6947916" y="420009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</a:t>
            </a:r>
            <a:endParaRPr/>
          </a:p>
        </p:txBody>
      </p:sp>
      <p:sp>
        <p:nvSpPr>
          <p:cNvPr id="52894" name="RECTANGLE52894"/>
          <p:cNvSpPr/>
          <p:nvPr/>
        </p:nvSpPr>
        <p:spPr bwMode="auto">
          <a:xfrm>
            <a:off x="7427468" y="4200093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-42%</a:t>
            </a:r>
            <a:endParaRPr/>
          </a:p>
        </p:txBody>
      </p:sp>
      <p:sp>
        <p:nvSpPr>
          <p:cNvPr id="52897" name="RECTANGLE52897"/>
          <p:cNvSpPr/>
          <p:nvPr/>
        </p:nvSpPr>
        <p:spPr bwMode="auto">
          <a:xfrm>
            <a:off x="8236610" y="420009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2900" name="RECTANGLE52900"/>
          <p:cNvSpPr/>
          <p:nvPr/>
        </p:nvSpPr>
        <p:spPr bwMode="auto">
          <a:xfrm>
            <a:off x="8739022" y="4200093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1 073</a:t>
            </a:r>
            <a:endParaRPr/>
          </a:p>
        </p:txBody>
      </p:sp>
      <p:sp>
        <p:nvSpPr>
          <p:cNvPr id="52903" name="RECTANGLE52903"/>
          <p:cNvSpPr/>
          <p:nvPr/>
        </p:nvSpPr>
        <p:spPr bwMode="auto">
          <a:xfrm>
            <a:off x="9461500" y="4200093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690</a:t>
            </a:r>
            <a:endParaRPr/>
          </a:p>
        </p:txBody>
      </p:sp>
      <p:sp>
        <p:nvSpPr>
          <p:cNvPr id="52906" name="RECTANGLE52906"/>
          <p:cNvSpPr/>
          <p:nvPr/>
        </p:nvSpPr>
        <p:spPr bwMode="auto">
          <a:xfrm>
            <a:off x="10051694" y="420009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55%</a:t>
            </a:r>
            <a:endParaRPr/>
          </a:p>
        </p:txBody>
      </p:sp>
      <p:sp>
        <p:nvSpPr>
          <p:cNvPr id="52909" name="RECTANGLE52909"/>
          <p:cNvSpPr/>
          <p:nvPr/>
        </p:nvSpPr>
        <p:spPr bwMode="auto">
          <a:xfrm>
            <a:off x="440690" y="4358487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52912" name="RECTANGLE52912"/>
          <p:cNvSpPr/>
          <p:nvPr/>
        </p:nvSpPr>
        <p:spPr bwMode="auto">
          <a:xfrm>
            <a:off x="771398" y="4358487"/>
            <a:ext cx="8375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CHEROUAT Abel</a:t>
            </a:r>
            <a:endParaRPr/>
          </a:p>
        </p:txBody>
      </p:sp>
      <p:sp>
        <p:nvSpPr>
          <p:cNvPr id="52915" name="RECTANGLE52915"/>
          <p:cNvSpPr/>
          <p:nvPr/>
        </p:nvSpPr>
        <p:spPr bwMode="auto">
          <a:xfrm>
            <a:off x="3049422" y="4358487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8 659</a:t>
            </a:r>
            <a:endParaRPr/>
          </a:p>
        </p:txBody>
      </p:sp>
      <p:sp>
        <p:nvSpPr>
          <p:cNvPr id="52918" name="RECTANGLE52918"/>
          <p:cNvSpPr/>
          <p:nvPr/>
        </p:nvSpPr>
        <p:spPr bwMode="auto">
          <a:xfrm>
            <a:off x="3810407" y="4358487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10 122</a:t>
            </a:r>
            <a:endParaRPr/>
          </a:p>
        </p:txBody>
      </p:sp>
      <p:sp>
        <p:nvSpPr>
          <p:cNvPr id="52921" name="RECTANGLE52921"/>
          <p:cNvSpPr/>
          <p:nvPr/>
        </p:nvSpPr>
        <p:spPr bwMode="auto">
          <a:xfrm>
            <a:off x="4582668" y="4358487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-14%</a:t>
            </a:r>
            <a:endParaRPr/>
          </a:p>
        </p:txBody>
      </p:sp>
      <p:sp>
        <p:nvSpPr>
          <p:cNvPr id="52924" name="RECTANGLE52924"/>
          <p:cNvSpPr/>
          <p:nvPr/>
        </p:nvSpPr>
        <p:spPr bwMode="auto">
          <a:xfrm>
            <a:off x="5506110" y="4358487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52927" name="RECTANGLE52927"/>
          <p:cNvSpPr/>
          <p:nvPr/>
        </p:nvSpPr>
        <p:spPr bwMode="auto">
          <a:xfrm>
            <a:off x="6313932" y="4358487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52930" name="RECTANGLE52930"/>
          <p:cNvSpPr/>
          <p:nvPr/>
        </p:nvSpPr>
        <p:spPr bwMode="auto">
          <a:xfrm>
            <a:off x="7012432" y="4358487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</a:t>
            </a:r>
            <a:endParaRPr/>
          </a:p>
        </p:txBody>
      </p:sp>
      <p:sp>
        <p:nvSpPr>
          <p:cNvPr id="52933" name="RECTANGLE52933"/>
          <p:cNvSpPr/>
          <p:nvPr/>
        </p:nvSpPr>
        <p:spPr bwMode="auto">
          <a:xfrm>
            <a:off x="7473594" y="4358487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14%</a:t>
            </a:r>
            <a:endParaRPr/>
          </a:p>
        </p:txBody>
      </p:sp>
      <p:sp>
        <p:nvSpPr>
          <p:cNvPr id="52936" name="RECTANGLE52936"/>
          <p:cNvSpPr/>
          <p:nvPr/>
        </p:nvSpPr>
        <p:spPr bwMode="auto">
          <a:xfrm>
            <a:off x="8236610" y="4358487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2939" name="RECTANGLE52939"/>
          <p:cNvSpPr/>
          <p:nvPr/>
        </p:nvSpPr>
        <p:spPr bwMode="auto">
          <a:xfrm>
            <a:off x="8739022" y="4358487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1 082</a:t>
            </a:r>
            <a:endParaRPr/>
          </a:p>
        </p:txBody>
      </p:sp>
      <p:sp>
        <p:nvSpPr>
          <p:cNvPr id="52942" name="RECTANGLE52942"/>
          <p:cNvSpPr/>
          <p:nvPr/>
        </p:nvSpPr>
        <p:spPr bwMode="auto">
          <a:xfrm>
            <a:off x="9361322" y="4358487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1 446</a:t>
            </a:r>
            <a:endParaRPr/>
          </a:p>
        </p:txBody>
      </p:sp>
      <p:sp>
        <p:nvSpPr>
          <p:cNvPr id="52945" name="RECTANGLE52945"/>
          <p:cNvSpPr/>
          <p:nvPr/>
        </p:nvSpPr>
        <p:spPr bwMode="auto">
          <a:xfrm>
            <a:off x="10005568" y="4358487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-25%</a:t>
            </a:r>
            <a:endParaRPr/>
          </a:p>
        </p:txBody>
      </p:sp>
      <p:sp>
        <p:nvSpPr>
          <p:cNvPr id="52948" name="RECTANGLE52948"/>
          <p:cNvSpPr/>
          <p:nvPr/>
        </p:nvSpPr>
        <p:spPr bwMode="auto">
          <a:xfrm>
            <a:off x="440690" y="451688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52951" name="RECTANGLE52951"/>
          <p:cNvSpPr/>
          <p:nvPr/>
        </p:nvSpPr>
        <p:spPr bwMode="auto">
          <a:xfrm>
            <a:off x="771398" y="4516882"/>
            <a:ext cx="84480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ESSEGHIR Moez</a:t>
            </a:r>
            <a:endParaRPr/>
          </a:p>
        </p:txBody>
      </p:sp>
      <p:sp>
        <p:nvSpPr>
          <p:cNvPr id="52954" name="RECTANGLE52954"/>
          <p:cNvSpPr/>
          <p:nvPr/>
        </p:nvSpPr>
        <p:spPr bwMode="auto">
          <a:xfrm>
            <a:off x="3049422" y="4516882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8 540</a:t>
            </a:r>
            <a:endParaRPr/>
          </a:p>
        </p:txBody>
      </p:sp>
      <p:sp>
        <p:nvSpPr>
          <p:cNvPr id="52957" name="RECTANGLE52957"/>
          <p:cNvSpPr/>
          <p:nvPr/>
        </p:nvSpPr>
        <p:spPr bwMode="auto">
          <a:xfrm>
            <a:off x="3874922" y="4516882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4 551</a:t>
            </a:r>
            <a:endParaRPr/>
          </a:p>
        </p:txBody>
      </p:sp>
      <p:sp>
        <p:nvSpPr>
          <p:cNvPr id="52960" name="RECTANGLE52960"/>
          <p:cNvSpPr/>
          <p:nvPr/>
        </p:nvSpPr>
        <p:spPr bwMode="auto">
          <a:xfrm>
            <a:off x="4628794" y="4516882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88%</a:t>
            </a:r>
            <a:endParaRPr/>
          </a:p>
        </p:txBody>
      </p:sp>
      <p:sp>
        <p:nvSpPr>
          <p:cNvPr id="52963" name="RECTANGLE52963"/>
          <p:cNvSpPr/>
          <p:nvPr/>
        </p:nvSpPr>
        <p:spPr bwMode="auto">
          <a:xfrm>
            <a:off x="5506110" y="451688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52966" name="RECTANGLE52966"/>
          <p:cNvSpPr/>
          <p:nvPr/>
        </p:nvSpPr>
        <p:spPr bwMode="auto">
          <a:xfrm>
            <a:off x="6313932" y="451688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</a:t>
            </a:r>
            <a:endParaRPr/>
          </a:p>
        </p:txBody>
      </p:sp>
      <p:sp>
        <p:nvSpPr>
          <p:cNvPr id="52969" name="RECTANGLE52969"/>
          <p:cNvSpPr/>
          <p:nvPr/>
        </p:nvSpPr>
        <p:spPr bwMode="auto">
          <a:xfrm>
            <a:off x="7012432" y="451688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52972" name="RECTANGLE52972"/>
          <p:cNvSpPr/>
          <p:nvPr/>
        </p:nvSpPr>
        <p:spPr bwMode="auto">
          <a:xfrm>
            <a:off x="7473594" y="4516882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40%</a:t>
            </a:r>
            <a:endParaRPr/>
          </a:p>
        </p:txBody>
      </p:sp>
      <p:sp>
        <p:nvSpPr>
          <p:cNvPr id="52975" name="RECTANGLE52975"/>
          <p:cNvSpPr/>
          <p:nvPr/>
        </p:nvSpPr>
        <p:spPr bwMode="auto">
          <a:xfrm>
            <a:off x="8236610" y="451688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2978" name="RECTANGLE52978"/>
          <p:cNvSpPr/>
          <p:nvPr/>
        </p:nvSpPr>
        <p:spPr bwMode="auto">
          <a:xfrm>
            <a:off x="8739022" y="4516882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1 220</a:t>
            </a:r>
            <a:endParaRPr/>
          </a:p>
        </p:txBody>
      </p:sp>
      <p:sp>
        <p:nvSpPr>
          <p:cNvPr id="52981" name="RECTANGLE52981"/>
          <p:cNvSpPr/>
          <p:nvPr/>
        </p:nvSpPr>
        <p:spPr bwMode="auto">
          <a:xfrm>
            <a:off x="9461500" y="4516882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910</a:t>
            </a:r>
            <a:endParaRPr/>
          </a:p>
        </p:txBody>
      </p:sp>
      <p:sp>
        <p:nvSpPr>
          <p:cNvPr id="52984" name="RECTANGLE52984"/>
          <p:cNvSpPr/>
          <p:nvPr/>
        </p:nvSpPr>
        <p:spPr bwMode="auto">
          <a:xfrm>
            <a:off x="10051694" y="4516882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34%</a:t>
            </a:r>
            <a:endParaRPr/>
          </a:p>
        </p:txBody>
      </p:sp>
      <p:sp>
        <p:nvSpPr>
          <p:cNvPr id="52987" name="RECTANGLE52987"/>
          <p:cNvSpPr/>
          <p:nvPr/>
        </p:nvSpPr>
        <p:spPr bwMode="auto">
          <a:xfrm>
            <a:off x="440690" y="467527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52990" name="RECTANGLE52990"/>
          <p:cNvSpPr/>
          <p:nvPr/>
        </p:nvSpPr>
        <p:spPr bwMode="auto">
          <a:xfrm>
            <a:off x="771398" y="4675276"/>
            <a:ext cx="90982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SNOUSSI Hichem</a:t>
            </a:r>
            <a:endParaRPr/>
          </a:p>
        </p:txBody>
      </p:sp>
      <p:sp>
        <p:nvSpPr>
          <p:cNvPr id="52993" name="RECTANGLE52993"/>
          <p:cNvSpPr/>
          <p:nvPr/>
        </p:nvSpPr>
        <p:spPr bwMode="auto">
          <a:xfrm>
            <a:off x="3049422" y="467527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5 954</a:t>
            </a:r>
            <a:endParaRPr/>
          </a:p>
        </p:txBody>
      </p:sp>
      <p:sp>
        <p:nvSpPr>
          <p:cNvPr id="52996" name="RECTANGLE52996"/>
          <p:cNvSpPr/>
          <p:nvPr/>
        </p:nvSpPr>
        <p:spPr bwMode="auto">
          <a:xfrm>
            <a:off x="3874922" y="467527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1 780</a:t>
            </a:r>
            <a:endParaRPr/>
          </a:p>
        </p:txBody>
      </p:sp>
      <p:sp>
        <p:nvSpPr>
          <p:cNvPr id="52999" name="RECTANGLE52999"/>
          <p:cNvSpPr/>
          <p:nvPr/>
        </p:nvSpPr>
        <p:spPr bwMode="auto">
          <a:xfrm>
            <a:off x="4564278" y="4675276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234%</a:t>
            </a:r>
            <a:endParaRPr/>
          </a:p>
        </p:txBody>
      </p:sp>
      <p:sp>
        <p:nvSpPr>
          <p:cNvPr id="53002" name="RECTANGLE53002"/>
          <p:cNvSpPr/>
          <p:nvPr/>
        </p:nvSpPr>
        <p:spPr bwMode="auto">
          <a:xfrm>
            <a:off x="5506110" y="467527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3005" name="RECTANGLE53005"/>
          <p:cNvSpPr/>
          <p:nvPr/>
        </p:nvSpPr>
        <p:spPr bwMode="auto">
          <a:xfrm>
            <a:off x="6249416" y="4675276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</a:t>
            </a:r>
            <a:endParaRPr/>
          </a:p>
        </p:txBody>
      </p:sp>
      <p:sp>
        <p:nvSpPr>
          <p:cNvPr id="53008" name="RECTANGLE53008"/>
          <p:cNvSpPr/>
          <p:nvPr/>
        </p:nvSpPr>
        <p:spPr bwMode="auto">
          <a:xfrm>
            <a:off x="7012432" y="467527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</a:t>
            </a:r>
            <a:endParaRPr/>
          </a:p>
        </p:txBody>
      </p:sp>
      <p:sp>
        <p:nvSpPr>
          <p:cNvPr id="53011" name="RECTANGLE53011"/>
          <p:cNvSpPr/>
          <p:nvPr/>
        </p:nvSpPr>
        <p:spPr bwMode="auto">
          <a:xfrm>
            <a:off x="7473594" y="4675276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57%</a:t>
            </a:r>
            <a:endParaRPr/>
          </a:p>
        </p:txBody>
      </p:sp>
      <p:sp>
        <p:nvSpPr>
          <p:cNvPr id="53014" name="RECTANGLE53014"/>
          <p:cNvSpPr/>
          <p:nvPr/>
        </p:nvSpPr>
        <p:spPr bwMode="auto">
          <a:xfrm>
            <a:off x="8236610" y="467527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3017" name="RECTANGLE53017"/>
          <p:cNvSpPr/>
          <p:nvPr/>
        </p:nvSpPr>
        <p:spPr bwMode="auto">
          <a:xfrm>
            <a:off x="8839200" y="467527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541</a:t>
            </a:r>
            <a:endParaRPr/>
          </a:p>
        </p:txBody>
      </p:sp>
      <p:sp>
        <p:nvSpPr>
          <p:cNvPr id="53020" name="RECTANGLE53020"/>
          <p:cNvSpPr/>
          <p:nvPr/>
        </p:nvSpPr>
        <p:spPr bwMode="auto">
          <a:xfrm>
            <a:off x="9461500" y="467527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254</a:t>
            </a:r>
            <a:endParaRPr/>
          </a:p>
        </p:txBody>
      </p:sp>
      <p:sp>
        <p:nvSpPr>
          <p:cNvPr id="53023" name="RECTANGLE53023"/>
          <p:cNvSpPr/>
          <p:nvPr/>
        </p:nvSpPr>
        <p:spPr bwMode="auto">
          <a:xfrm>
            <a:off x="9987179" y="4675276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113%</a:t>
            </a:r>
            <a:endParaRPr/>
          </a:p>
        </p:txBody>
      </p:sp>
      <p:sp>
        <p:nvSpPr>
          <p:cNvPr id="53026" name="RECTANGLE53026"/>
          <p:cNvSpPr/>
          <p:nvPr/>
        </p:nvSpPr>
        <p:spPr bwMode="auto">
          <a:xfrm>
            <a:off x="440690" y="483367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</a:t>
            </a:r>
            <a:endParaRPr/>
          </a:p>
        </p:txBody>
      </p:sp>
      <p:sp>
        <p:nvSpPr>
          <p:cNvPr id="53029" name="RECTANGLE53029"/>
          <p:cNvSpPr/>
          <p:nvPr/>
        </p:nvSpPr>
        <p:spPr bwMode="auto">
          <a:xfrm>
            <a:off x="771398" y="4833671"/>
            <a:ext cx="85740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SIGAL Catherine</a:t>
            </a:r>
            <a:endParaRPr/>
          </a:p>
        </p:txBody>
      </p:sp>
      <p:sp>
        <p:nvSpPr>
          <p:cNvPr id="53032" name="RECTANGLE53032"/>
          <p:cNvSpPr/>
          <p:nvPr/>
        </p:nvSpPr>
        <p:spPr bwMode="auto">
          <a:xfrm>
            <a:off x="3049422" y="4833671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4 868</a:t>
            </a:r>
            <a:endParaRPr/>
          </a:p>
        </p:txBody>
      </p:sp>
      <p:sp>
        <p:nvSpPr>
          <p:cNvPr id="53035" name="RECTANGLE53035"/>
          <p:cNvSpPr/>
          <p:nvPr/>
        </p:nvSpPr>
        <p:spPr bwMode="auto">
          <a:xfrm>
            <a:off x="3874922" y="4833671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3 310</a:t>
            </a:r>
            <a:endParaRPr/>
          </a:p>
        </p:txBody>
      </p:sp>
      <p:sp>
        <p:nvSpPr>
          <p:cNvPr id="53038" name="RECTANGLE53038"/>
          <p:cNvSpPr/>
          <p:nvPr/>
        </p:nvSpPr>
        <p:spPr bwMode="auto">
          <a:xfrm>
            <a:off x="4628794" y="4833671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47%</a:t>
            </a:r>
            <a:endParaRPr/>
          </a:p>
        </p:txBody>
      </p:sp>
      <p:sp>
        <p:nvSpPr>
          <p:cNvPr id="53041" name="RECTANGLE53041"/>
          <p:cNvSpPr/>
          <p:nvPr/>
        </p:nvSpPr>
        <p:spPr bwMode="auto">
          <a:xfrm>
            <a:off x="5506110" y="483367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3044" name="RECTANGLE53044"/>
          <p:cNvSpPr/>
          <p:nvPr/>
        </p:nvSpPr>
        <p:spPr bwMode="auto">
          <a:xfrm>
            <a:off x="6313932" y="483367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53047" name="RECTANGLE53047"/>
          <p:cNvSpPr/>
          <p:nvPr/>
        </p:nvSpPr>
        <p:spPr bwMode="auto">
          <a:xfrm>
            <a:off x="7012432" y="483367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3050" name="RECTANGLE53050"/>
          <p:cNvSpPr/>
          <p:nvPr/>
        </p:nvSpPr>
        <p:spPr bwMode="auto">
          <a:xfrm>
            <a:off x="7409079" y="4833671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3053" name="RECTANGLE53053"/>
          <p:cNvSpPr/>
          <p:nvPr/>
        </p:nvSpPr>
        <p:spPr bwMode="auto">
          <a:xfrm>
            <a:off x="8236610" y="483367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3056" name="RECTANGLE53056"/>
          <p:cNvSpPr/>
          <p:nvPr/>
        </p:nvSpPr>
        <p:spPr bwMode="auto">
          <a:xfrm>
            <a:off x="8739022" y="4833671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1 217</a:t>
            </a:r>
            <a:endParaRPr/>
          </a:p>
        </p:txBody>
      </p:sp>
      <p:sp>
        <p:nvSpPr>
          <p:cNvPr id="53059" name="RECTANGLE53059"/>
          <p:cNvSpPr/>
          <p:nvPr/>
        </p:nvSpPr>
        <p:spPr bwMode="auto">
          <a:xfrm>
            <a:off x="9361322" y="4833671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1 655</a:t>
            </a:r>
            <a:endParaRPr/>
          </a:p>
        </p:txBody>
      </p:sp>
      <p:sp>
        <p:nvSpPr>
          <p:cNvPr id="53062" name="RECTANGLE53062"/>
          <p:cNvSpPr/>
          <p:nvPr/>
        </p:nvSpPr>
        <p:spPr bwMode="auto">
          <a:xfrm>
            <a:off x="10005568" y="4833671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-26%</a:t>
            </a:r>
            <a:endParaRPr/>
          </a:p>
        </p:txBody>
      </p:sp>
      <p:sp>
        <p:nvSpPr>
          <p:cNvPr id="53065" name="RECTANGLE53065"/>
          <p:cNvSpPr/>
          <p:nvPr/>
        </p:nvSpPr>
        <p:spPr bwMode="auto">
          <a:xfrm>
            <a:off x="440690" y="499206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</a:t>
            </a:r>
            <a:endParaRPr/>
          </a:p>
        </p:txBody>
      </p:sp>
      <p:sp>
        <p:nvSpPr>
          <p:cNvPr id="53068" name="RECTANGLE53068"/>
          <p:cNvSpPr/>
          <p:nvPr/>
        </p:nvSpPr>
        <p:spPr bwMode="auto">
          <a:xfrm>
            <a:off x="771398" y="4992065"/>
            <a:ext cx="8741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TOURY Timothee</a:t>
            </a:r>
            <a:endParaRPr/>
          </a:p>
        </p:txBody>
      </p:sp>
      <p:sp>
        <p:nvSpPr>
          <p:cNvPr id="53071" name="RECTANGLE53071"/>
          <p:cNvSpPr/>
          <p:nvPr/>
        </p:nvSpPr>
        <p:spPr bwMode="auto">
          <a:xfrm>
            <a:off x="3049422" y="4992065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4 662</a:t>
            </a:r>
            <a:endParaRPr/>
          </a:p>
        </p:txBody>
      </p:sp>
      <p:sp>
        <p:nvSpPr>
          <p:cNvPr id="53074" name="RECTANGLE53074"/>
          <p:cNvSpPr/>
          <p:nvPr/>
        </p:nvSpPr>
        <p:spPr bwMode="auto">
          <a:xfrm>
            <a:off x="3874922" y="4992065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7 218</a:t>
            </a:r>
            <a:endParaRPr/>
          </a:p>
        </p:txBody>
      </p:sp>
      <p:sp>
        <p:nvSpPr>
          <p:cNvPr id="53077" name="RECTANGLE53077"/>
          <p:cNvSpPr/>
          <p:nvPr/>
        </p:nvSpPr>
        <p:spPr bwMode="auto">
          <a:xfrm>
            <a:off x="4582668" y="4992065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-35%</a:t>
            </a:r>
            <a:endParaRPr/>
          </a:p>
        </p:txBody>
      </p:sp>
      <p:sp>
        <p:nvSpPr>
          <p:cNvPr id="53080" name="RECTANGLE53080"/>
          <p:cNvSpPr/>
          <p:nvPr/>
        </p:nvSpPr>
        <p:spPr bwMode="auto">
          <a:xfrm>
            <a:off x="5506110" y="4992065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3083" name="RECTANGLE53083"/>
          <p:cNvSpPr/>
          <p:nvPr/>
        </p:nvSpPr>
        <p:spPr bwMode="auto">
          <a:xfrm>
            <a:off x="6249416" y="499206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</a:t>
            </a:r>
            <a:endParaRPr/>
          </a:p>
        </p:txBody>
      </p:sp>
      <p:sp>
        <p:nvSpPr>
          <p:cNvPr id="53086" name="RECTANGLE53086"/>
          <p:cNvSpPr/>
          <p:nvPr/>
        </p:nvSpPr>
        <p:spPr bwMode="auto">
          <a:xfrm>
            <a:off x="6947916" y="499206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</a:t>
            </a:r>
            <a:endParaRPr/>
          </a:p>
        </p:txBody>
      </p:sp>
      <p:sp>
        <p:nvSpPr>
          <p:cNvPr id="53089" name="RECTANGLE53089"/>
          <p:cNvSpPr/>
          <p:nvPr/>
        </p:nvSpPr>
        <p:spPr bwMode="auto">
          <a:xfrm>
            <a:off x="7427468" y="4992065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-24%</a:t>
            </a:r>
            <a:endParaRPr/>
          </a:p>
        </p:txBody>
      </p:sp>
      <p:sp>
        <p:nvSpPr>
          <p:cNvPr id="53092" name="RECTANGLE53092"/>
          <p:cNvSpPr/>
          <p:nvPr/>
        </p:nvSpPr>
        <p:spPr bwMode="auto">
          <a:xfrm>
            <a:off x="8236610" y="4992065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3095" name="RECTANGLE53095"/>
          <p:cNvSpPr/>
          <p:nvPr/>
        </p:nvSpPr>
        <p:spPr bwMode="auto">
          <a:xfrm>
            <a:off x="8839200" y="499206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359</a:t>
            </a:r>
            <a:endParaRPr/>
          </a:p>
        </p:txBody>
      </p:sp>
      <p:sp>
        <p:nvSpPr>
          <p:cNvPr id="53098" name="RECTANGLE53098"/>
          <p:cNvSpPr/>
          <p:nvPr/>
        </p:nvSpPr>
        <p:spPr bwMode="auto">
          <a:xfrm>
            <a:off x="9461500" y="499206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425</a:t>
            </a:r>
            <a:endParaRPr/>
          </a:p>
        </p:txBody>
      </p:sp>
      <p:sp>
        <p:nvSpPr>
          <p:cNvPr id="53101" name="RECTANGLE53101"/>
          <p:cNvSpPr/>
          <p:nvPr/>
        </p:nvSpPr>
        <p:spPr bwMode="auto">
          <a:xfrm>
            <a:off x="10005568" y="4992065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-16%</a:t>
            </a:r>
            <a:endParaRPr/>
          </a:p>
        </p:txBody>
      </p:sp>
      <p:sp>
        <p:nvSpPr>
          <p:cNvPr id="53104" name="RECTANGLE53104"/>
          <p:cNvSpPr/>
          <p:nvPr/>
        </p:nvSpPr>
        <p:spPr bwMode="auto">
          <a:xfrm>
            <a:off x="440690" y="515046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53107" name="RECTANGLE53107"/>
          <p:cNvSpPr/>
          <p:nvPr/>
        </p:nvSpPr>
        <p:spPr bwMode="auto">
          <a:xfrm>
            <a:off x="771398" y="5150460"/>
            <a:ext cx="9815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BACHELOT Renaud</a:t>
            </a:r>
            <a:endParaRPr/>
          </a:p>
        </p:txBody>
      </p:sp>
      <p:sp>
        <p:nvSpPr>
          <p:cNvPr id="53110" name="RECTANGLE53110"/>
          <p:cNvSpPr/>
          <p:nvPr/>
        </p:nvSpPr>
        <p:spPr bwMode="auto">
          <a:xfrm>
            <a:off x="3049422" y="5150460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4 594</a:t>
            </a:r>
            <a:endParaRPr/>
          </a:p>
        </p:txBody>
      </p:sp>
      <p:sp>
        <p:nvSpPr>
          <p:cNvPr id="53113" name="RECTANGLE53113"/>
          <p:cNvSpPr/>
          <p:nvPr/>
        </p:nvSpPr>
        <p:spPr bwMode="auto">
          <a:xfrm>
            <a:off x="3874922" y="5150460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3 844</a:t>
            </a:r>
            <a:endParaRPr/>
          </a:p>
        </p:txBody>
      </p:sp>
      <p:sp>
        <p:nvSpPr>
          <p:cNvPr id="53116" name="RECTANGLE53116"/>
          <p:cNvSpPr/>
          <p:nvPr/>
        </p:nvSpPr>
        <p:spPr bwMode="auto">
          <a:xfrm>
            <a:off x="4628794" y="5150460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20%</a:t>
            </a:r>
            <a:endParaRPr/>
          </a:p>
        </p:txBody>
      </p:sp>
      <p:sp>
        <p:nvSpPr>
          <p:cNvPr id="53119" name="RECTANGLE53119"/>
          <p:cNvSpPr/>
          <p:nvPr/>
        </p:nvSpPr>
        <p:spPr bwMode="auto">
          <a:xfrm>
            <a:off x="5506110" y="5150460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3122" name="RECTANGLE53122"/>
          <p:cNvSpPr/>
          <p:nvPr/>
        </p:nvSpPr>
        <p:spPr bwMode="auto">
          <a:xfrm>
            <a:off x="6313932" y="515046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53125" name="RECTANGLE53125"/>
          <p:cNvSpPr/>
          <p:nvPr/>
        </p:nvSpPr>
        <p:spPr bwMode="auto">
          <a:xfrm>
            <a:off x="7012432" y="515046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3128" name="RECTANGLE53128"/>
          <p:cNvSpPr/>
          <p:nvPr/>
        </p:nvSpPr>
        <p:spPr bwMode="auto">
          <a:xfrm>
            <a:off x="7409079" y="5150460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3131" name="RECTANGLE53131"/>
          <p:cNvSpPr/>
          <p:nvPr/>
        </p:nvSpPr>
        <p:spPr bwMode="auto">
          <a:xfrm>
            <a:off x="8236610" y="5150460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3134" name="RECTANGLE53134"/>
          <p:cNvSpPr/>
          <p:nvPr/>
        </p:nvSpPr>
        <p:spPr bwMode="auto">
          <a:xfrm>
            <a:off x="8739022" y="5150460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1 149</a:t>
            </a:r>
            <a:endParaRPr/>
          </a:p>
        </p:txBody>
      </p:sp>
      <p:sp>
        <p:nvSpPr>
          <p:cNvPr id="53137" name="RECTANGLE53137"/>
          <p:cNvSpPr/>
          <p:nvPr/>
        </p:nvSpPr>
        <p:spPr bwMode="auto">
          <a:xfrm>
            <a:off x="9361322" y="5150460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1 922</a:t>
            </a:r>
            <a:endParaRPr/>
          </a:p>
        </p:txBody>
      </p:sp>
      <p:sp>
        <p:nvSpPr>
          <p:cNvPr id="53140" name="RECTANGLE53140"/>
          <p:cNvSpPr/>
          <p:nvPr/>
        </p:nvSpPr>
        <p:spPr bwMode="auto">
          <a:xfrm>
            <a:off x="10005568" y="5150460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-40%</a:t>
            </a:r>
            <a:endParaRPr/>
          </a:p>
        </p:txBody>
      </p:sp>
      <p:sp>
        <p:nvSpPr>
          <p:cNvPr id="53143" name="RECTANGLE53143"/>
          <p:cNvSpPr/>
          <p:nvPr/>
        </p:nvSpPr>
        <p:spPr bwMode="auto">
          <a:xfrm>
            <a:off x="440690" y="53088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</a:t>
            </a:r>
            <a:endParaRPr/>
          </a:p>
        </p:txBody>
      </p:sp>
      <p:sp>
        <p:nvSpPr>
          <p:cNvPr id="53146" name="RECTANGLE53146"/>
          <p:cNvSpPr/>
          <p:nvPr/>
        </p:nvSpPr>
        <p:spPr bwMode="auto">
          <a:xfrm>
            <a:off x="771398" y="5308854"/>
            <a:ext cx="18062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CARQUIN Emmanuel  Jean  Francis</a:t>
            </a:r>
            <a:endParaRPr/>
          </a:p>
        </p:txBody>
      </p:sp>
      <p:sp>
        <p:nvSpPr>
          <p:cNvPr id="53149" name="RECTANGLE53149"/>
          <p:cNvSpPr/>
          <p:nvPr/>
        </p:nvSpPr>
        <p:spPr bwMode="auto">
          <a:xfrm>
            <a:off x="3049422" y="5308854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4 323</a:t>
            </a:r>
            <a:endParaRPr/>
          </a:p>
        </p:txBody>
      </p:sp>
      <p:sp>
        <p:nvSpPr>
          <p:cNvPr id="53152" name="RECTANGLE53152"/>
          <p:cNvSpPr/>
          <p:nvPr/>
        </p:nvSpPr>
        <p:spPr bwMode="auto">
          <a:xfrm>
            <a:off x="3874922" y="5308854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2 402</a:t>
            </a:r>
            <a:endParaRPr/>
          </a:p>
        </p:txBody>
      </p:sp>
      <p:sp>
        <p:nvSpPr>
          <p:cNvPr id="53155" name="RECTANGLE53155"/>
          <p:cNvSpPr/>
          <p:nvPr/>
        </p:nvSpPr>
        <p:spPr bwMode="auto">
          <a:xfrm>
            <a:off x="4628794" y="5308854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80%</a:t>
            </a:r>
            <a:endParaRPr/>
          </a:p>
        </p:txBody>
      </p:sp>
      <p:sp>
        <p:nvSpPr>
          <p:cNvPr id="53158" name="RECTANGLE53158"/>
          <p:cNvSpPr/>
          <p:nvPr/>
        </p:nvSpPr>
        <p:spPr bwMode="auto">
          <a:xfrm>
            <a:off x="5506110" y="530885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3161" name="RECTANGLE53161"/>
          <p:cNvSpPr/>
          <p:nvPr/>
        </p:nvSpPr>
        <p:spPr bwMode="auto">
          <a:xfrm>
            <a:off x="6313932" y="53088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53164" name="RECTANGLE53164"/>
          <p:cNvSpPr/>
          <p:nvPr/>
        </p:nvSpPr>
        <p:spPr bwMode="auto">
          <a:xfrm>
            <a:off x="7012432" y="53088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3167" name="RECTANGLE53167"/>
          <p:cNvSpPr/>
          <p:nvPr/>
        </p:nvSpPr>
        <p:spPr bwMode="auto">
          <a:xfrm>
            <a:off x="7473594" y="5308854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50%</a:t>
            </a:r>
            <a:endParaRPr/>
          </a:p>
        </p:txBody>
      </p:sp>
      <p:sp>
        <p:nvSpPr>
          <p:cNvPr id="53170" name="RECTANGLE53170"/>
          <p:cNvSpPr/>
          <p:nvPr/>
        </p:nvSpPr>
        <p:spPr bwMode="auto">
          <a:xfrm>
            <a:off x="8236610" y="530885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3173" name="RECTANGLE53173"/>
          <p:cNvSpPr/>
          <p:nvPr/>
        </p:nvSpPr>
        <p:spPr bwMode="auto">
          <a:xfrm>
            <a:off x="8739022" y="5308854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1 441</a:t>
            </a:r>
            <a:endParaRPr/>
          </a:p>
        </p:txBody>
      </p:sp>
      <p:sp>
        <p:nvSpPr>
          <p:cNvPr id="53176" name="RECTANGLE53176"/>
          <p:cNvSpPr/>
          <p:nvPr/>
        </p:nvSpPr>
        <p:spPr bwMode="auto">
          <a:xfrm>
            <a:off x="9361322" y="5308854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1 201</a:t>
            </a:r>
            <a:endParaRPr/>
          </a:p>
        </p:txBody>
      </p:sp>
      <p:sp>
        <p:nvSpPr>
          <p:cNvPr id="53179" name="RECTANGLE53179"/>
          <p:cNvSpPr/>
          <p:nvPr/>
        </p:nvSpPr>
        <p:spPr bwMode="auto">
          <a:xfrm>
            <a:off x="10051694" y="5308854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20%</a:t>
            </a:r>
            <a:endParaRPr/>
          </a:p>
        </p:txBody>
      </p:sp>
      <p:sp>
        <p:nvSpPr>
          <p:cNvPr id="53182" name="RECTANGLE53182"/>
          <p:cNvSpPr/>
          <p:nvPr/>
        </p:nvSpPr>
        <p:spPr bwMode="auto">
          <a:xfrm>
            <a:off x="408432" y="546724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53185" name="RECTANGLE53185"/>
          <p:cNvSpPr/>
          <p:nvPr/>
        </p:nvSpPr>
        <p:spPr bwMode="auto">
          <a:xfrm>
            <a:off x="771398" y="5467248"/>
            <a:ext cx="87010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LERONDEL Gilles</a:t>
            </a:r>
            <a:endParaRPr/>
          </a:p>
        </p:txBody>
      </p:sp>
      <p:sp>
        <p:nvSpPr>
          <p:cNvPr id="53188" name="RECTANGLE53188"/>
          <p:cNvSpPr/>
          <p:nvPr/>
        </p:nvSpPr>
        <p:spPr bwMode="auto">
          <a:xfrm>
            <a:off x="3049422" y="5467248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4 304</a:t>
            </a:r>
            <a:endParaRPr/>
          </a:p>
        </p:txBody>
      </p:sp>
      <p:sp>
        <p:nvSpPr>
          <p:cNvPr id="53191" name="RECTANGLE53191"/>
          <p:cNvSpPr/>
          <p:nvPr/>
        </p:nvSpPr>
        <p:spPr bwMode="auto">
          <a:xfrm>
            <a:off x="3874922" y="5467248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1 003</a:t>
            </a:r>
            <a:endParaRPr/>
          </a:p>
        </p:txBody>
      </p:sp>
      <p:sp>
        <p:nvSpPr>
          <p:cNvPr id="53194" name="RECTANGLE53194"/>
          <p:cNvSpPr/>
          <p:nvPr/>
        </p:nvSpPr>
        <p:spPr bwMode="auto">
          <a:xfrm>
            <a:off x="4564278" y="5467248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329%</a:t>
            </a:r>
            <a:endParaRPr/>
          </a:p>
        </p:txBody>
      </p:sp>
      <p:sp>
        <p:nvSpPr>
          <p:cNvPr id="53197" name="RECTANGLE53197"/>
          <p:cNvSpPr/>
          <p:nvPr/>
        </p:nvSpPr>
        <p:spPr bwMode="auto">
          <a:xfrm>
            <a:off x="5506110" y="546724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3200" name="RECTANGLE53200"/>
          <p:cNvSpPr/>
          <p:nvPr/>
        </p:nvSpPr>
        <p:spPr bwMode="auto">
          <a:xfrm>
            <a:off x="6313932" y="54672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53203" name="RECTANGLE53203"/>
          <p:cNvSpPr/>
          <p:nvPr/>
        </p:nvSpPr>
        <p:spPr bwMode="auto">
          <a:xfrm>
            <a:off x="7012432" y="54672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3206" name="RECTANGLE53206"/>
          <p:cNvSpPr/>
          <p:nvPr/>
        </p:nvSpPr>
        <p:spPr bwMode="auto">
          <a:xfrm>
            <a:off x="7409079" y="5467248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400%</a:t>
            </a:r>
            <a:endParaRPr/>
          </a:p>
        </p:txBody>
      </p:sp>
      <p:sp>
        <p:nvSpPr>
          <p:cNvPr id="53209" name="RECTANGLE53209"/>
          <p:cNvSpPr/>
          <p:nvPr/>
        </p:nvSpPr>
        <p:spPr bwMode="auto">
          <a:xfrm>
            <a:off x="8236610" y="546724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3212" name="RECTANGLE53212"/>
          <p:cNvSpPr/>
          <p:nvPr/>
        </p:nvSpPr>
        <p:spPr bwMode="auto">
          <a:xfrm>
            <a:off x="8839200" y="546724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861</a:t>
            </a:r>
            <a:endParaRPr/>
          </a:p>
        </p:txBody>
      </p:sp>
      <p:sp>
        <p:nvSpPr>
          <p:cNvPr id="53215" name="RECTANGLE53215"/>
          <p:cNvSpPr/>
          <p:nvPr/>
        </p:nvSpPr>
        <p:spPr bwMode="auto">
          <a:xfrm>
            <a:off x="9361322" y="5467248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1 003</a:t>
            </a:r>
            <a:endParaRPr/>
          </a:p>
        </p:txBody>
      </p:sp>
      <p:sp>
        <p:nvSpPr>
          <p:cNvPr id="53218" name="RECTANGLE53218"/>
          <p:cNvSpPr/>
          <p:nvPr/>
        </p:nvSpPr>
        <p:spPr bwMode="auto">
          <a:xfrm>
            <a:off x="10005568" y="5467248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-14%</a:t>
            </a:r>
            <a:endParaRPr/>
          </a:p>
        </p:txBody>
      </p:sp>
      <p:sp>
        <p:nvSpPr>
          <p:cNvPr id="53221" name="RECTANGLE53221"/>
          <p:cNvSpPr/>
          <p:nvPr/>
        </p:nvSpPr>
        <p:spPr bwMode="auto">
          <a:xfrm>
            <a:off x="692150" y="5593258"/>
            <a:ext cx="189865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222" name="RECTANGLE53222"/>
          <p:cNvSpPr/>
          <p:nvPr/>
        </p:nvSpPr>
        <p:spPr bwMode="auto">
          <a:xfrm>
            <a:off x="1285951" y="5635168"/>
            <a:ext cx="52181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top</a:t>
            </a:r>
            <a:endParaRPr/>
          </a:p>
        </p:txBody>
      </p:sp>
      <p:sp>
        <p:nvSpPr>
          <p:cNvPr id="53225" name="RECTANGLE53225"/>
          <p:cNvSpPr/>
          <p:nvPr/>
        </p:nvSpPr>
        <p:spPr bwMode="auto">
          <a:xfrm>
            <a:off x="1820469" y="5635168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53228" name="RECTANGLE53228"/>
          <p:cNvSpPr/>
          <p:nvPr/>
        </p:nvSpPr>
        <p:spPr bwMode="auto">
          <a:xfrm>
            <a:off x="1990141" y="5635168"/>
            <a:ext cx="6037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voyageurs</a:t>
            </a:r>
            <a:endParaRPr/>
          </a:p>
        </p:txBody>
      </p:sp>
      <p:sp>
        <p:nvSpPr>
          <p:cNvPr id="53231" name="RECTANGLE53231"/>
          <p:cNvSpPr/>
          <p:nvPr/>
        </p:nvSpPr>
        <p:spPr bwMode="auto">
          <a:xfrm>
            <a:off x="2590800" y="5593258"/>
            <a:ext cx="825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232" name="RECTANGLE53232"/>
          <p:cNvSpPr/>
          <p:nvPr/>
        </p:nvSpPr>
        <p:spPr bwMode="auto">
          <a:xfrm>
            <a:off x="2947822" y="5635168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72 566</a:t>
            </a:r>
            <a:endParaRPr/>
          </a:p>
        </p:txBody>
      </p:sp>
      <p:sp>
        <p:nvSpPr>
          <p:cNvPr id="53235" name="RECTANGLE53235"/>
          <p:cNvSpPr/>
          <p:nvPr/>
        </p:nvSpPr>
        <p:spPr bwMode="auto">
          <a:xfrm>
            <a:off x="3416300" y="5593258"/>
            <a:ext cx="825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236" name="RECTANGLE53236"/>
          <p:cNvSpPr/>
          <p:nvPr/>
        </p:nvSpPr>
        <p:spPr bwMode="auto">
          <a:xfrm>
            <a:off x="3773322" y="5635168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68 264</a:t>
            </a:r>
            <a:endParaRPr/>
          </a:p>
        </p:txBody>
      </p:sp>
      <p:sp>
        <p:nvSpPr>
          <p:cNvPr id="53239" name="RECTANGLE53239"/>
          <p:cNvSpPr/>
          <p:nvPr/>
        </p:nvSpPr>
        <p:spPr bwMode="auto">
          <a:xfrm>
            <a:off x="4241800" y="5593258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240" name="RECTANGLE53240"/>
          <p:cNvSpPr/>
          <p:nvPr/>
        </p:nvSpPr>
        <p:spPr bwMode="auto">
          <a:xfrm>
            <a:off x="4665878" y="5635168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53243" name="RECTANGLE53243"/>
          <p:cNvSpPr/>
          <p:nvPr/>
        </p:nvSpPr>
        <p:spPr bwMode="auto">
          <a:xfrm>
            <a:off x="4940300" y="5593258"/>
            <a:ext cx="8128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244" name="RECTANGLE53244"/>
          <p:cNvSpPr/>
          <p:nvPr/>
        </p:nvSpPr>
        <p:spPr bwMode="auto">
          <a:xfrm>
            <a:off x="5406542" y="5635168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31%</a:t>
            </a:r>
            <a:endParaRPr/>
          </a:p>
        </p:txBody>
      </p:sp>
      <p:sp>
        <p:nvSpPr>
          <p:cNvPr id="53247" name="RECTANGLE53247"/>
          <p:cNvSpPr/>
          <p:nvPr/>
        </p:nvSpPr>
        <p:spPr bwMode="auto">
          <a:xfrm>
            <a:off x="5753100" y="5593258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248" name="RECTANGLE53248"/>
          <p:cNvSpPr/>
          <p:nvPr/>
        </p:nvSpPr>
        <p:spPr bwMode="auto">
          <a:xfrm>
            <a:off x="6234176" y="5635168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83</a:t>
            </a:r>
            <a:endParaRPr/>
          </a:p>
        </p:txBody>
      </p:sp>
      <p:sp>
        <p:nvSpPr>
          <p:cNvPr id="53251" name="RECTANGLE53251"/>
          <p:cNvSpPr/>
          <p:nvPr/>
        </p:nvSpPr>
        <p:spPr bwMode="auto">
          <a:xfrm>
            <a:off x="6451600" y="5593258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252" name="RECTANGLE53252"/>
          <p:cNvSpPr/>
          <p:nvPr/>
        </p:nvSpPr>
        <p:spPr bwMode="auto">
          <a:xfrm>
            <a:off x="6932676" y="5635168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90</a:t>
            </a:r>
            <a:endParaRPr/>
          </a:p>
        </p:txBody>
      </p:sp>
      <p:sp>
        <p:nvSpPr>
          <p:cNvPr id="53255" name="RECTANGLE53255"/>
          <p:cNvSpPr/>
          <p:nvPr/>
        </p:nvSpPr>
        <p:spPr bwMode="auto">
          <a:xfrm>
            <a:off x="7150100" y="5593258"/>
            <a:ext cx="6350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256" name="RECTANGLE53256"/>
          <p:cNvSpPr/>
          <p:nvPr/>
        </p:nvSpPr>
        <p:spPr bwMode="auto">
          <a:xfrm>
            <a:off x="7462012" y="5635168"/>
            <a:ext cx="262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-8%</a:t>
            </a:r>
            <a:endParaRPr/>
          </a:p>
        </p:txBody>
      </p:sp>
      <p:sp>
        <p:nvSpPr>
          <p:cNvPr id="53259" name="RECTANGLE53259"/>
          <p:cNvSpPr/>
          <p:nvPr/>
        </p:nvSpPr>
        <p:spPr bwMode="auto">
          <a:xfrm>
            <a:off x="7785100" y="5593258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260" name="RECTANGLE53260"/>
          <p:cNvSpPr/>
          <p:nvPr/>
        </p:nvSpPr>
        <p:spPr bwMode="auto">
          <a:xfrm>
            <a:off x="8137042" y="5635168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21%</a:t>
            </a:r>
            <a:endParaRPr/>
          </a:p>
        </p:txBody>
      </p:sp>
      <p:sp>
        <p:nvSpPr>
          <p:cNvPr id="53263" name="RECTANGLE53263"/>
          <p:cNvSpPr/>
          <p:nvPr/>
        </p:nvSpPr>
        <p:spPr bwMode="auto">
          <a:xfrm>
            <a:off x="8483600" y="5593258"/>
            <a:ext cx="6223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264" name="RECTANGLE53264"/>
          <p:cNvSpPr/>
          <p:nvPr/>
        </p:nvSpPr>
        <p:spPr bwMode="auto">
          <a:xfrm>
            <a:off x="8816340" y="5635168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874</a:t>
            </a:r>
            <a:endParaRPr/>
          </a:p>
        </p:txBody>
      </p:sp>
      <p:sp>
        <p:nvSpPr>
          <p:cNvPr id="53267" name="RECTANGLE53267"/>
          <p:cNvSpPr/>
          <p:nvPr/>
        </p:nvSpPr>
        <p:spPr bwMode="auto">
          <a:xfrm>
            <a:off x="9105900" y="5593258"/>
            <a:ext cx="6223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268" name="RECTANGLE53268"/>
          <p:cNvSpPr/>
          <p:nvPr/>
        </p:nvSpPr>
        <p:spPr bwMode="auto">
          <a:xfrm>
            <a:off x="9438640" y="5635168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758</a:t>
            </a:r>
            <a:endParaRPr/>
          </a:p>
        </p:txBody>
      </p:sp>
      <p:sp>
        <p:nvSpPr>
          <p:cNvPr id="53271" name="RECTANGLE53271"/>
          <p:cNvSpPr/>
          <p:nvPr/>
        </p:nvSpPr>
        <p:spPr bwMode="auto">
          <a:xfrm>
            <a:off x="9728200" y="5593258"/>
            <a:ext cx="6350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272" name="RECTANGLE53272"/>
          <p:cNvSpPr/>
          <p:nvPr/>
        </p:nvSpPr>
        <p:spPr bwMode="auto">
          <a:xfrm>
            <a:off x="9997592" y="5635168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15%</a:t>
            </a:r>
            <a:endParaRPr/>
          </a:p>
        </p:txBody>
      </p:sp>
      <p:sp>
        <p:nvSpPr>
          <p:cNvPr id="53275" name="RECTANGLE53275"/>
          <p:cNvSpPr/>
          <p:nvPr/>
        </p:nvSpPr>
        <p:spPr bwMode="auto">
          <a:xfrm>
            <a:off x="1408379" y="5803087"/>
            <a:ext cx="118546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autres voyageurs</a:t>
            </a:r>
            <a:endParaRPr/>
          </a:p>
        </p:txBody>
      </p:sp>
      <p:sp>
        <p:nvSpPr>
          <p:cNvPr id="53278" name="RECTANGLE53278"/>
          <p:cNvSpPr/>
          <p:nvPr/>
        </p:nvSpPr>
        <p:spPr bwMode="auto">
          <a:xfrm>
            <a:off x="2920390" y="5803087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159 278</a:t>
            </a:r>
            <a:endParaRPr/>
          </a:p>
        </p:txBody>
      </p:sp>
      <p:sp>
        <p:nvSpPr>
          <p:cNvPr id="53281" name="RECTANGLE53281"/>
          <p:cNvSpPr/>
          <p:nvPr/>
        </p:nvSpPr>
        <p:spPr bwMode="auto">
          <a:xfrm>
            <a:off x="3745890" y="5803087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177 959</a:t>
            </a:r>
            <a:endParaRPr/>
          </a:p>
        </p:txBody>
      </p:sp>
      <p:sp>
        <p:nvSpPr>
          <p:cNvPr id="53284" name="RECTANGLE53284"/>
          <p:cNvSpPr/>
          <p:nvPr/>
        </p:nvSpPr>
        <p:spPr bwMode="auto">
          <a:xfrm>
            <a:off x="4582668" y="5803087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-10%</a:t>
            </a:r>
            <a:endParaRPr/>
          </a:p>
        </p:txBody>
      </p:sp>
      <p:sp>
        <p:nvSpPr>
          <p:cNvPr id="53287" name="RECTANGLE53287"/>
          <p:cNvSpPr/>
          <p:nvPr/>
        </p:nvSpPr>
        <p:spPr bwMode="auto">
          <a:xfrm>
            <a:off x="5441594" y="5803087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69%</a:t>
            </a:r>
            <a:endParaRPr/>
          </a:p>
        </p:txBody>
      </p:sp>
      <p:sp>
        <p:nvSpPr>
          <p:cNvPr id="53290" name="RECTANGLE53290"/>
          <p:cNvSpPr/>
          <p:nvPr/>
        </p:nvSpPr>
        <p:spPr bwMode="auto">
          <a:xfrm>
            <a:off x="6184900" y="5803087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307</a:t>
            </a:r>
            <a:endParaRPr/>
          </a:p>
        </p:txBody>
      </p:sp>
      <p:sp>
        <p:nvSpPr>
          <p:cNvPr id="53293" name="RECTANGLE53293"/>
          <p:cNvSpPr/>
          <p:nvPr/>
        </p:nvSpPr>
        <p:spPr bwMode="auto">
          <a:xfrm>
            <a:off x="6883400" y="5803087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310</a:t>
            </a:r>
            <a:endParaRPr/>
          </a:p>
        </p:txBody>
      </p:sp>
      <p:sp>
        <p:nvSpPr>
          <p:cNvPr id="53296" name="RECTANGLE53296"/>
          <p:cNvSpPr/>
          <p:nvPr/>
        </p:nvSpPr>
        <p:spPr bwMode="auto">
          <a:xfrm>
            <a:off x="7491984" y="5803087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-1%</a:t>
            </a:r>
            <a:endParaRPr/>
          </a:p>
        </p:txBody>
      </p:sp>
      <p:sp>
        <p:nvSpPr>
          <p:cNvPr id="53299" name="RECTANGLE53299"/>
          <p:cNvSpPr/>
          <p:nvPr/>
        </p:nvSpPr>
        <p:spPr bwMode="auto">
          <a:xfrm>
            <a:off x="8172094" y="5803087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79%</a:t>
            </a:r>
            <a:endParaRPr/>
          </a:p>
        </p:txBody>
      </p:sp>
      <p:sp>
        <p:nvSpPr>
          <p:cNvPr id="53302" name="RECTANGLE53302"/>
          <p:cNvSpPr/>
          <p:nvPr/>
        </p:nvSpPr>
        <p:spPr bwMode="auto">
          <a:xfrm>
            <a:off x="8839200" y="5803087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519</a:t>
            </a:r>
            <a:endParaRPr/>
          </a:p>
        </p:txBody>
      </p:sp>
      <p:sp>
        <p:nvSpPr>
          <p:cNvPr id="53305" name="RECTANGLE53305"/>
          <p:cNvSpPr/>
          <p:nvPr/>
        </p:nvSpPr>
        <p:spPr bwMode="auto">
          <a:xfrm>
            <a:off x="9461500" y="5803087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574</a:t>
            </a:r>
            <a:endParaRPr/>
          </a:p>
        </p:txBody>
      </p:sp>
      <p:sp>
        <p:nvSpPr>
          <p:cNvPr id="53308" name="RECTANGLE53308"/>
          <p:cNvSpPr/>
          <p:nvPr/>
        </p:nvSpPr>
        <p:spPr bwMode="auto">
          <a:xfrm>
            <a:off x="10005568" y="5803087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-10%</a:t>
            </a:r>
            <a:endParaRPr/>
          </a:p>
        </p:txBody>
      </p:sp>
      <p:sp>
        <p:nvSpPr>
          <p:cNvPr id="53311" name="RECTANGLE53311"/>
          <p:cNvSpPr/>
          <p:nvPr/>
        </p:nvSpPr>
        <p:spPr bwMode="auto">
          <a:xfrm>
            <a:off x="692150" y="5929097"/>
            <a:ext cx="189865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12" name="RECTANGLE53312"/>
          <p:cNvSpPr/>
          <p:nvPr/>
        </p:nvSpPr>
        <p:spPr bwMode="auto">
          <a:xfrm>
            <a:off x="1667967" y="5971006"/>
            <a:ext cx="92588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voyageurs</a:t>
            </a:r>
            <a:endParaRPr/>
          </a:p>
        </p:txBody>
      </p:sp>
      <p:sp>
        <p:nvSpPr>
          <p:cNvPr id="53315" name="RECTANGLE53315"/>
          <p:cNvSpPr/>
          <p:nvPr/>
        </p:nvSpPr>
        <p:spPr bwMode="auto">
          <a:xfrm>
            <a:off x="2590800" y="5929097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16" name="RECTANGLE53316"/>
          <p:cNvSpPr/>
          <p:nvPr/>
        </p:nvSpPr>
        <p:spPr bwMode="auto">
          <a:xfrm>
            <a:off x="2875686" y="5971006"/>
            <a:ext cx="4801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231 844</a:t>
            </a:r>
            <a:endParaRPr/>
          </a:p>
        </p:txBody>
      </p:sp>
      <p:sp>
        <p:nvSpPr>
          <p:cNvPr id="53319" name="RECTANGLE53319"/>
          <p:cNvSpPr/>
          <p:nvPr/>
        </p:nvSpPr>
        <p:spPr bwMode="auto">
          <a:xfrm>
            <a:off x="3416300" y="5929097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20" name="RECTANGLE53320"/>
          <p:cNvSpPr/>
          <p:nvPr/>
        </p:nvSpPr>
        <p:spPr bwMode="auto">
          <a:xfrm>
            <a:off x="3701186" y="5971006"/>
            <a:ext cx="4801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246 224</a:t>
            </a:r>
            <a:endParaRPr/>
          </a:p>
        </p:txBody>
      </p:sp>
      <p:sp>
        <p:nvSpPr>
          <p:cNvPr id="53323" name="RECTANGLE53323"/>
          <p:cNvSpPr/>
          <p:nvPr/>
        </p:nvSpPr>
        <p:spPr bwMode="auto">
          <a:xfrm>
            <a:off x="4241800" y="5929097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24" name="RECTANGLE53324"/>
          <p:cNvSpPr/>
          <p:nvPr/>
        </p:nvSpPr>
        <p:spPr bwMode="auto">
          <a:xfrm>
            <a:off x="4617212" y="5971006"/>
            <a:ext cx="262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-6%</a:t>
            </a:r>
            <a:endParaRPr/>
          </a:p>
        </p:txBody>
      </p:sp>
      <p:sp>
        <p:nvSpPr>
          <p:cNvPr id="53327" name="RECTANGLE53327"/>
          <p:cNvSpPr/>
          <p:nvPr/>
        </p:nvSpPr>
        <p:spPr bwMode="auto">
          <a:xfrm>
            <a:off x="4940300" y="5929097"/>
            <a:ext cx="8128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28" name="RECTANGLE53328"/>
          <p:cNvSpPr/>
          <p:nvPr/>
        </p:nvSpPr>
        <p:spPr bwMode="auto">
          <a:xfrm>
            <a:off x="5334407" y="5971006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3331" name="RECTANGLE53331"/>
          <p:cNvSpPr/>
          <p:nvPr/>
        </p:nvSpPr>
        <p:spPr bwMode="auto">
          <a:xfrm>
            <a:off x="5753100" y="5929097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32" name="RECTANGLE53332"/>
          <p:cNvSpPr/>
          <p:nvPr/>
        </p:nvSpPr>
        <p:spPr bwMode="auto">
          <a:xfrm>
            <a:off x="6162040" y="5971006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390</a:t>
            </a:r>
            <a:endParaRPr/>
          </a:p>
        </p:txBody>
      </p:sp>
      <p:sp>
        <p:nvSpPr>
          <p:cNvPr id="53335" name="RECTANGLE53335"/>
          <p:cNvSpPr/>
          <p:nvPr/>
        </p:nvSpPr>
        <p:spPr bwMode="auto">
          <a:xfrm>
            <a:off x="6451600" y="5929097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36" name="RECTANGLE53336"/>
          <p:cNvSpPr/>
          <p:nvPr/>
        </p:nvSpPr>
        <p:spPr bwMode="auto">
          <a:xfrm>
            <a:off x="6860540" y="5971006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400</a:t>
            </a:r>
            <a:endParaRPr/>
          </a:p>
        </p:txBody>
      </p:sp>
      <p:sp>
        <p:nvSpPr>
          <p:cNvPr id="53339" name="RECTANGLE53339"/>
          <p:cNvSpPr/>
          <p:nvPr/>
        </p:nvSpPr>
        <p:spPr bwMode="auto">
          <a:xfrm>
            <a:off x="7150100" y="5929097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40" name="RECTANGLE53340"/>
          <p:cNvSpPr/>
          <p:nvPr/>
        </p:nvSpPr>
        <p:spPr bwMode="auto">
          <a:xfrm>
            <a:off x="7462012" y="5971006"/>
            <a:ext cx="262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53343" name="RECTANGLE53343"/>
          <p:cNvSpPr/>
          <p:nvPr/>
        </p:nvSpPr>
        <p:spPr bwMode="auto">
          <a:xfrm>
            <a:off x="7785100" y="5929097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44" name="RECTANGLE53344"/>
          <p:cNvSpPr/>
          <p:nvPr/>
        </p:nvSpPr>
        <p:spPr bwMode="auto">
          <a:xfrm>
            <a:off x="8064906" y="5971006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3347" name="RECTANGLE53347"/>
          <p:cNvSpPr/>
          <p:nvPr/>
        </p:nvSpPr>
        <p:spPr bwMode="auto">
          <a:xfrm>
            <a:off x="8483600" y="5929097"/>
            <a:ext cx="6223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48" name="RECTANGLE53348"/>
          <p:cNvSpPr/>
          <p:nvPr/>
        </p:nvSpPr>
        <p:spPr bwMode="auto">
          <a:xfrm>
            <a:off x="8816340" y="5971006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594</a:t>
            </a:r>
            <a:endParaRPr/>
          </a:p>
        </p:txBody>
      </p:sp>
      <p:sp>
        <p:nvSpPr>
          <p:cNvPr id="53351" name="RECTANGLE53351"/>
          <p:cNvSpPr/>
          <p:nvPr/>
        </p:nvSpPr>
        <p:spPr bwMode="auto">
          <a:xfrm>
            <a:off x="9105900" y="5929097"/>
            <a:ext cx="6223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52" name="RECTANGLE53352"/>
          <p:cNvSpPr/>
          <p:nvPr/>
        </p:nvSpPr>
        <p:spPr bwMode="auto">
          <a:xfrm>
            <a:off x="9438640" y="5971006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616</a:t>
            </a:r>
            <a:endParaRPr/>
          </a:p>
        </p:txBody>
      </p:sp>
      <p:sp>
        <p:nvSpPr>
          <p:cNvPr id="53355" name="RECTANGLE53355"/>
          <p:cNvSpPr/>
          <p:nvPr/>
        </p:nvSpPr>
        <p:spPr bwMode="auto">
          <a:xfrm>
            <a:off x="9728200" y="5929097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56" name="RECTANGLE53356"/>
          <p:cNvSpPr/>
          <p:nvPr/>
        </p:nvSpPr>
        <p:spPr bwMode="auto">
          <a:xfrm>
            <a:off x="10021062" y="5971006"/>
            <a:ext cx="262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53359" name="LINE53359"/>
          <p:cNvSpPr/>
          <p:nvPr/>
        </p:nvSpPr>
        <p:spPr bwMode="auto">
          <a:xfrm flipH="1">
            <a:off x="71596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60" name="LINE53360"/>
          <p:cNvSpPr/>
          <p:nvPr/>
        </p:nvSpPr>
        <p:spPr bwMode="auto">
          <a:xfrm flipH="1">
            <a:off x="71596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61" name="LINE53361"/>
          <p:cNvSpPr/>
          <p:nvPr/>
        </p:nvSpPr>
        <p:spPr bwMode="auto">
          <a:xfrm flipH="1">
            <a:off x="42513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62" name="LINE53362"/>
          <p:cNvSpPr/>
          <p:nvPr/>
        </p:nvSpPr>
        <p:spPr bwMode="auto">
          <a:xfrm flipH="1">
            <a:off x="42513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63" name="LINE53363"/>
          <p:cNvSpPr/>
          <p:nvPr/>
        </p:nvSpPr>
        <p:spPr bwMode="auto">
          <a:xfrm flipH="1">
            <a:off x="97377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64" name="LINE53364"/>
          <p:cNvSpPr/>
          <p:nvPr/>
        </p:nvSpPr>
        <p:spPr bwMode="auto">
          <a:xfrm flipH="1">
            <a:off x="97377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65" name="LINE53365"/>
          <p:cNvSpPr/>
          <p:nvPr/>
        </p:nvSpPr>
        <p:spPr bwMode="auto">
          <a:xfrm flipH="1">
            <a:off x="77946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66" name="LINE53366"/>
          <p:cNvSpPr/>
          <p:nvPr/>
        </p:nvSpPr>
        <p:spPr bwMode="auto">
          <a:xfrm flipH="1">
            <a:off x="77946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67" name="LINE53367"/>
          <p:cNvSpPr/>
          <p:nvPr/>
        </p:nvSpPr>
        <p:spPr bwMode="auto">
          <a:xfrm flipH="1">
            <a:off x="26003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68" name="LINE53368"/>
          <p:cNvSpPr/>
          <p:nvPr/>
        </p:nvSpPr>
        <p:spPr bwMode="auto">
          <a:xfrm flipH="1">
            <a:off x="26003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69" name="LINE53369"/>
          <p:cNvSpPr/>
          <p:nvPr/>
        </p:nvSpPr>
        <p:spPr bwMode="auto">
          <a:xfrm flipH="1">
            <a:off x="91154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70" name="LINE53370"/>
          <p:cNvSpPr/>
          <p:nvPr/>
        </p:nvSpPr>
        <p:spPr bwMode="auto">
          <a:xfrm flipH="1">
            <a:off x="91154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71" name="LINE53371"/>
          <p:cNvSpPr/>
          <p:nvPr/>
        </p:nvSpPr>
        <p:spPr bwMode="auto">
          <a:xfrm flipH="1">
            <a:off x="70167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72" name="LINE53372"/>
          <p:cNvSpPr/>
          <p:nvPr/>
        </p:nvSpPr>
        <p:spPr bwMode="auto">
          <a:xfrm flipH="1">
            <a:off x="70167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73" name="LINE53373"/>
          <p:cNvSpPr/>
          <p:nvPr/>
        </p:nvSpPr>
        <p:spPr bwMode="auto">
          <a:xfrm flipH="1">
            <a:off x="64611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74" name="LINE53374"/>
          <p:cNvSpPr/>
          <p:nvPr/>
        </p:nvSpPr>
        <p:spPr bwMode="auto">
          <a:xfrm flipH="1">
            <a:off x="64611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75" name="LINE53375"/>
          <p:cNvSpPr/>
          <p:nvPr/>
        </p:nvSpPr>
        <p:spPr bwMode="auto">
          <a:xfrm flipH="1">
            <a:off x="84931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76" name="LINE53376"/>
          <p:cNvSpPr/>
          <p:nvPr/>
        </p:nvSpPr>
        <p:spPr bwMode="auto">
          <a:xfrm flipH="1">
            <a:off x="84931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77" name="LINE53377"/>
          <p:cNvSpPr/>
          <p:nvPr/>
        </p:nvSpPr>
        <p:spPr bwMode="auto">
          <a:xfrm flipH="1">
            <a:off x="34258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78" name="LINE53378"/>
          <p:cNvSpPr/>
          <p:nvPr/>
        </p:nvSpPr>
        <p:spPr bwMode="auto">
          <a:xfrm flipH="1">
            <a:off x="34258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79" name="LINE53379"/>
          <p:cNvSpPr/>
          <p:nvPr/>
        </p:nvSpPr>
        <p:spPr bwMode="auto">
          <a:xfrm flipH="1">
            <a:off x="49498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80" name="LINE53380"/>
          <p:cNvSpPr/>
          <p:nvPr/>
        </p:nvSpPr>
        <p:spPr bwMode="auto">
          <a:xfrm flipH="1">
            <a:off x="49498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81" name="LINE53381"/>
          <p:cNvSpPr/>
          <p:nvPr/>
        </p:nvSpPr>
        <p:spPr bwMode="auto">
          <a:xfrm flipH="1">
            <a:off x="57626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82" name="LINE53382"/>
          <p:cNvSpPr/>
          <p:nvPr/>
        </p:nvSpPr>
        <p:spPr bwMode="auto">
          <a:xfrm flipH="1">
            <a:off x="57626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83" name="LINE53383"/>
          <p:cNvSpPr/>
          <p:nvPr/>
        </p:nvSpPr>
        <p:spPr bwMode="auto">
          <a:xfrm flipH="1">
            <a:off x="1035367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84" name="LINE53384"/>
          <p:cNvSpPr/>
          <p:nvPr/>
        </p:nvSpPr>
        <p:spPr bwMode="auto">
          <a:xfrm flipH="1">
            <a:off x="1035367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85" name="LINE53385"/>
          <p:cNvSpPr/>
          <p:nvPr/>
        </p:nvSpPr>
        <p:spPr bwMode="auto">
          <a:xfrm>
            <a:off x="247650" y="4489259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86" name="LINE53386"/>
          <p:cNvSpPr/>
          <p:nvPr/>
        </p:nvSpPr>
        <p:spPr bwMode="auto">
          <a:xfrm>
            <a:off x="247650" y="5122837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87" name="LINE53387"/>
          <p:cNvSpPr/>
          <p:nvPr/>
        </p:nvSpPr>
        <p:spPr bwMode="auto">
          <a:xfrm>
            <a:off x="247650" y="5598020"/>
            <a:ext cx="4540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88" name="LINE53388"/>
          <p:cNvSpPr/>
          <p:nvPr/>
        </p:nvSpPr>
        <p:spPr bwMode="auto">
          <a:xfrm>
            <a:off x="701675" y="5602783"/>
            <a:ext cx="964247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89" name="LINE53389"/>
          <p:cNvSpPr/>
          <p:nvPr/>
        </p:nvSpPr>
        <p:spPr bwMode="auto">
          <a:xfrm>
            <a:off x="247650" y="4330865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90" name="LINE53390"/>
          <p:cNvSpPr/>
          <p:nvPr/>
        </p:nvSpPr>
        <p:spPr bwMode="auto">
          <a:xfrm>
            <a:off x="247650" y="4964443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91" name="LINE53391"/>
          <p:cNvSpPr/>
          <p:nvPr/>
        </p:nvSpPr>
        <p:spPr bwMode="auto">
          <a:xfrm>
            <a:off x="247650" y="5439626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92" name="LINE53392"/>
          <p:cNvSpPr/>
          <p:nvPr/>
        </p:nvSpPr>
        <p:spPr bwMode="auto">
          <a:xfrm>
            <a:off x="247650" y="4172471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93" name="LINE53393"/>
          <p:cNvSpPr/>
          <p:nvPr/>
        </p:nvSpPr>
        <p:spPr bwMode="auto">
          <a:xfrm>
            <a:off x="692150" y="5770702"/>
            <a:ext cx="96520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94" name="LINE53394"/>
          <p:cNvSpPr/>
          <p:nvPr/>
        </p:nvSpPr>
        <p:spPr bwMode="auto">
          <a:xfrm>
            <a:off x="247650" y="4806048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95" name="LINE53395"/>
          <p:cNvSpPr/>
          <p:nvPr/>
        </p:nvSpPr>
        <p:spPr bwMode="auto">
          <a:xfrm>
            <a:off x="692150" y="5938622"/>
            <a:ext cx="96520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96" name="LINE53396"/>
          <p:cNvSpPr/>
          <p:nvPr/>
        </p:nvSpPr>
        <p:spPr bwMode="auto">
          <a:xfrm>
            <a:off x="247650" y="5281232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97" name="LINE53397"/>
          <p:cNvSpPr/>
          <p:nvPr/>
        </p:nvSpPr>
        <p:spPr bwMode="auto">
          <a:xfrm>
            <a:off x="247650" y="4647654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398" name="LINE53398"/>
          <p:cNvSpPr/>
          <p:nvPr/>
        </p:nvSpPr>
        <p:spPr bwMode="auto">
          <a:xfrm>
            <a:off x="692150" y="6106541"/>
            <a:ext cx="96710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88" name="RECTANGLE37488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37489" name="Picture 37489" descr="Picture 37489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37490" name="LINE37490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91" name="RECTANGLE37491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37494" name="RECTANGLE37494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95" name="RECTANGLE37495"/>
          <p:cNvSpPr/>
          <p:nvPr/>
        </p:nvSpPr>
        <p:spPr bwMode="auto">
          <a:xfrm>
            <a:off x="3997693" y="251460"/>
            <a:ext cx="2540102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SYNTHESE ENTITES</a:t>
            </a:r>
            <a:endParaRPr/>
          </a:p>
        </p:txBody>
      </p:sp>
      <p:sp>
        <p:nvSpPr>
          <p:cNvPr id="37498" name="RECTANGLE37498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499" name="RECTANGLE37499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37502" name="RECTANGLE37502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503" name="RECTANGLE37503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504" name="RECTANGLE37504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37507" name="RECTANGLE37507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508" name="RECTANGLE37508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509" name="RECTANGLE37509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37512" name="RECTANGLE37512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37515" name="LINE37515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516" name="RECTANGLE37516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37519" name="RECTANGLE37519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37522" name="LINE37522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523" name="RECTANGLE37523"/>
          <p:cNvSpPr/>
          <p:nvPr/>
        </p:nvSpPr>
        <p:spPr bwMode="auto">
          <a:xfrm>
            <a:off x="243967" y="1164590"/>
            <a:ext cx="1560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'%'</a:t>
            </a:r>
            <a:endParaRPr/>
          </a:p>
        </p:txBody>
      </p:sp>
      <p:sp>
        <p:nvSpPr>
          <p:cNvPr id="37526" name="RECTANGLE37526"/>
          <p:cNvSpPr/>
          <p:nvPr/>
        </p:nvSpPr>
        <p:spPr bwMode="auto">
          <a:xfrm>
            <a:off x="266700" y="1314539"/>
            <a:ext cx="1238250" cy="14251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527" name="RECTANGLE37527"/>
          <p:cNvSpPr/>
          <p:nvPr/>
        </p:nvSpPr>
        <p:spPr bwMode="auto">
          <a:xfrm>
            <a:off x="638429" y="1334224"/>
            <a:ext cx="51358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Niveau 3</a:t>
            </a:r>
            <a:endParaRPr/>
          </a:p>
        </p:txBody>
      </p:sp>
      <p:sp>
        <p:nvSpPr>
          <p:cNvPr id="37530" name="RECTANGLE37530"/>
          <p:cNvSpPr/>
          <p:nvPr/>
        </p:nvSpPr>
        <p:spPr bwMode="auto">
          <a:xfrm>
            <a:off x="1543050" y="1314539"/>
            <a:ext cx="1238250" cy="14251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531" name="RECTANGLE37531"/>
          <p:cNvSpPr/>
          <p:nvPr/>
        </p:nvSpPr>
        <p:spPr bwMode="auto">
          <a:xfrm>
            <a:off x="1914779" y="1334224"/>
            <a:ext cx="51358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Niveau 2</a:t>
            </a:r>
            <a:endParaRPr/>
          </a:p>
        </p:txBody>
      </p:sp>
      <p:sp>
        <p:nvSpPr>
          <p:cNvPr id="37534" name="RECTANGLE37534"/>
          <p:cNvSpPr/>
          <p:nvPr/>
        </p:nvSpPr>
        <p:spPr bwMode="auto">
          <a:xfrm>
            <a:off x="2819400" y="1314539"/>
            <a:ext cx="1238250" cy="14251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535" name="RECTANGLE37535"/>
          <p:cNvSpPr/>
          <p:nvPr/>
        </p:nvSpPr>
        <p:spPr bwMode="auto">
          <a:xfrm>
            <a:off x="3191129" y="1334224"/>
            <a:ext cx="51358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Niveau 1</a:t>
            </a:r>
            <a:endParaRPr/>
          </a:p>
        </p:txBody>
      </p:sp>
      <p:sp>
        <p:nvSpPr>
          <p:cNvPr id="37538" name="RECTANGLE37538"/>
          <p:cNvSpPr/>
          <p:nvPr/>
        </p:nvSpPr>
        <p:spPr bwMode="auto">
          <a:xfrm>
            <a:off x="4095750" y="1314539"/>
            <a:ext cx="2190750" cy="14251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539" name="RECTANGLE37539"/>
          <p:cNvSpPr/>
          <p:nvPr/>
        </p:nvSpPr>
        <p:spPr bwMode="auto">
          <a:xfrm>
            <a:off x="4943729" y="1334224"/>
            <a:ext cx="51358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Niveau 0</a:t>
            </a:r>
            <a:endParaRPr/>
          </a:p>
        </p:txBody>
      </p:sp>
      <p:sp>
        <p:nvSpPr>
          <p:cNvPr id="37542" name="RECTANGLE37542"/>
          <p:cNvSpPr/>
          <p:nvPr/>
        </p:nvSpPr>
        <p:spPr bwMode="auto">
          <a:xfrm>
            <a:off x="6324600" y="1314539"/>
            <a:ext cx="996594" cy="14251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543" name="RECTANGLE37543"/>
          <p:cNvSpPr/>
          <p:nvPr/>
        </p:nvSpPr>
        <p:spPr bwMode="auto">
          <a:xfrm>
            <a:off x="6460084" y="1334224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37546" name="RECTANGLE37546"/>
          <p:cNvSpPr/>
          <p:nvPr/>
        </p:nvSpPr>
        <p:spPr bwMode="auto">
          <a:xfrm>
            <a:off x="7359294" y="1314539"/>
            <a:ext cx="996594" cy="14251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547" name="RECTANGLE37547"/>
          <p:cNvSpPr/>
          <p:nvPr/>
        </p:nvSpPr>
        <p:spPr bwMode="auto">
          <a:xfrm>
            <a:off x="7494778" y="1334224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37550" name="RECTANGLE37550"/>
          <p:cNvSpPr/>
          <p:nvPr/>
        </p:nvSpPr>
        <p:spPr bwMode="auto">
          <a:xfrm>
            <a:off x="8393988" y="1314539"/>
            <a:ext cx="996594" cy="14251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551" name="RECTANGLE37551"/>
          <p:cNvSpPr/>
          <p:nvPr/>
        </p:nvSpPr>
        <p:spPr bwMode="auto">
          <a:xfrm>
            <a:off x="8601964" y="1334224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37554" name="RECTANGLE37554"/>
          <p:cNvSpPr/>
          <p:nvPr/>
        </p:nvSpPr>
        <p:spPr bwMode="auto">
          <a:xfrm>
            <a:off x="9428683" y="1314539"/>
            <a:ext cx="996594" cy="14251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555" name="RECTANGLE37555"/>
          <p:cNvSpPr/>
          <p:nvPr/>
        </p:nvSpPr>
        <p:spPr bwMode="auto">
          <a:xfrm>
            <a:off x="9636658" y="1334224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37558" name="RECTANGLE37558"/>
          <p:cNvSpPr/>
          <p:nvPr/>
        </p:nvSpPr>
        <p:spPr bwMode="auto">
          <a:xfrm>
            <a:off x="282067" y="1802625"/>
            <a:ext cx="40270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37561" name="RECTANGLE37561"/>
          <p:cNvSpPr/>
          <p:nvPr/>
        </p:nvSpPr>
        <p:spPr bwMode="auto">
          <a:xfrm>
            <a:off x="1558417" y="1707337"/>
            <a:ext cx="40270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37564" name="RECTANGLE37564"/>
          <p:cNvSpPr/>
          <p:nvPr/>
        </p:nvSpPr>
        <p:spPr bwMode="auto">
          <a:xfrm>
            <a:off x="2834767" y="1612036"/>
            <a:ext cx="40270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37567" name="RECTANGLE37567"/>
          <p:cNvSpPr/>
          <p:nvPr/>
        </p:nvSpPr>
        <p:spPr bwMode="auto">
          <a:xfrm>
            <a:off x="4111117" y="1516748"/>
            <a:ext cx="1872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UTT</a:t>
            </a:r>
            <a:endParaRPr/>
          </a:p>
        </p:txBody>
      </p:sp>
      <p:sp>
        <p:nvSpPr>
          <p:cNvPr id="37570" name="RECTANGLE37570"/>
          <p:cNvSpPr/>
          <p:nvPr/>
        </p:nvSpPr>
        <p:spPr bwMode="auto">
          <a:xfrm>
            <a:off x="6877748" y="1516748"/>
            <a:ext cx="3826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377 813</a:t>
            </a:r>
            <a:endParaRPr/>
          </a:p>
        </p:txBody>
      </p:sp>
      <p:sp>
        <p:nvSpPr>
          <p:cNvPr id="37573" name="RECTANGLE37573"/>
          <p:cNvSpPr/>
          <p:nvPr/>
        </p:nvSpPr>
        <p:spPr bwMode="auto">
          <a:xfrm>
            <a:off x="7912443" y="1516748"/>
            <a:ext cx="3826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401 935</a:t>
            </a:r>
            <a:endParaRPr/>
          </a:p>
        </p:txBody>
      </p:sp>
      <p:sp>
        <p:nvSpPr>
          <p:cNvPr id="37576" name="RECTANGLE37576"/>
          <p:cNvSpPr/>
          <p:nvPr/>
        </p:nvSpPr>
        <p:spPr bwMode="auto">
          <a:xfrm>
            <a:off x="9060040" y="151674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2 314</a:t>
            </a:r>
            <a:endParaRPr/>
          </a:p>
        </p:txBody>
      </p:sp>
      <p:sp>
        <p:nvSpPr>
          <p:cNvPr id="37579" name="RECTANGLE37579"/>
          <p:cNvSpPr/>
          <p:nvPr/>
        </p:nvSpPr>
        <p:spPr bwMode="auto">
          <a:xfrm>
            <a:off x="10094735" y="151674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2 268</a:t>
            </a:r>
            <a:endParaRPr/>
          </a:p>
        </p:txBody>
      </p:sp>
      <p:sp>
        <p:nvSpPr>
          <p:cNvPr id="37582" name="RECTANGLE37582"/>
          <p:cNvSpPr/>
          <p:nvPr/>
        </p:nvSpPr>
        <p:spPr bwMode="auto">
          <a:xfrm>
            <a:off x="4076700" y="1647647"/>
            <a:ext cx="2228850" cy="190589"/>
          </a:xfrm>
          <a:prstGeom prst="rect">
            <a:avLst/>
          </a:prstGeom>
          <a:solidFill>
            <a:srgbClr val="F2F2F2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583" name="RECTANGLE37583"/>
          <p:cNvSpPr/>
          <p:nvPr/>
        </p:nvSpPr>
        <p:spPr bwMode="auto">
          <a:xfrm>
            <a:off x="5437289" y="1707337"/>
            <a:ext cx="72487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GRP UTT Total</a:t>
            </a:r>
            <a:endParaRPr/>
          </a:p>
        </p:txBody>
      </p:sp>
      <p:sp>
        <p:nvSpPr>
          <p:cNvPr id="37586" name="RECTANGLE37586"/>
          <p:cNvSpPr/>
          <p:nvPr/>
        </p:nvSpPr>
        <p:spPr bwMode="auto">
          <a:xfrm>
            <a:off x="6305550" y="1647647"/>
            <a:ext cx="1034694" cy="190589"/>
          </a:xfrm>
          <a:prstGeom prst="rect">
            <a:avLst/>
          </a:prstGeom>
          <a:solidFill>
            <a:srgbClr val="F2F2F2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587" name="RECTANGLE37587"/>
          <p:cNvSpPr/>
          <p:nvPr/>
        </p:nvSpPr>
        <p:spPr bwMode="auto">
          <a:xfrm>
            <a:off x="6838632" y="1707337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377 813</a:t>
            </a:r>
            <a:endParaRPr/>
          </a:p>
        </p:txBody>
      </p:sp>
      <p:sp>
        <p:nvSpPr>
          <p:cNvPr id="37590" name="RECTANGLE37590"/>
          <p:cNvSpPr/>
          <p:nvPr/>
        </p:nvSpPr>
        <p:spPr bwMode="auto">
          <a:xfrm>
            <a:off x="7340244" y="1647647"/>
            <a:ext cx="1034694" cy="190589"/>
          </a:xfrm>
          <a:prstGeom prst="rect">
            <a:avLst/>
          </a:prstGeom>
          <a:solidFill>
            <a:srgbClr val="F2F2F2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591" name="RECTANGLE37591"/>
          <p:cNvSpPr/>
          <p:nvPr/>
        </p:nvSpPr>
        <p:spPr bwMode="auto">
          <a:xfrm>
            <a:off x="7873327" y="1707337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401 935</a:t>
            </a:r>
            <a:endParaRPr/>
          </a:p>
        </p:txBody>
      </p:sp>
      <p:sp>
        <p:nvSpPr>
          <p:cNvPr id="37594" name="RECTANGLE37594"/>
          <p:cNvSpPr/>
          <p:nvPr/>
        </p:nvSpPr>
        <p:spPr bwMode="auto">
          <a:xfrm>
            <a:off x="8374938" y="1647647"/>
            <a:ext cx="1034694" cy="190589"/>
          </a:xfrm>
          <a:prstGeom prst="rect">
            <a:avLst/>
          </a:prstGeom>
          <a:solidFill>
            <a:srgbClr val="F2F2F2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595" name="RECTANGLE37595"/>
          <p:cNvSpPr/>
          <p:nvPr/>
        </p:nvSpPr>
        <p:spPr bwMode="auto">
          <a:xfrm>
            <a:off x="9034259" y="1707337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2 314</a:t>
            </a:r>
            <a:endParaRPr/>
          </a:p>
        </p:txBody>
      </p:sp>
      <p:sp>
        <p:nvSpPr>
          <p:cNvPr id="37598" name="RECTANGLE37598"/>
          <p:cNvSpPr/>
          <p:nvPr/>
        </p:nvSpPr>
        <p:spPr bwMode="auto">
          <a:xfrm>
            <a:off x="9409633" y="1647647"/>
            <a:ext cx="1034694" cy="190589"/>
          </a:xfrm>
          <a:prstGeom prst="rect">
            <a:avLst/>
          </a:prstGeom>
          <a:solidFill>
            <a:srgbClr val="F2F2F2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599" name="RECTANGLE37599"/>
          <p:cNvSpPr/>
          <p:nvPr/>
        </p:nvSpPr>
        <p:spPr bwMode="auto">
          <a:xfrm>
            <a:off x="10049904" y="1707337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2 268</a:t>
            </a:r>
            <a:endParaRPr/>
          </a:p>
        </p:txBody>
      </p:sp>
      <p:sp>
        <p:nvSpPr>
          <p:cNvPr id="37602" name="RECTANGLE37602"/>
          <p:cNvSpPr/>
          <p:nvPr/>
        </p:nvSpPr>
        <p:spPr bwMode="auto">
          <a:xfrm>
            <a:off x="2800350" y="1838236"/>
            <a:ext cx="35052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03" name="RECTANGLE37603"/>
          <p:cNvSpPr/>
          <p:nvPr/>
        </p:nvSpPr>
        <p:spPr bwMode="auto">
          <a:xfrm>
            <a:off x="5437289" y="1897926"/>
            <a:ext cx="72487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GRP UTT Total</a:t>
            </a:r>
            <a:endParaRPr/>
          </a:p>
        </p:txBody>
      </p:sp>
      <p:sp>
        <p:nvSpPr>
          <p:cNvPr id="37606" name="RECTANGLE37606"/>
          <p:cNvSpPr/>
          <p:nvPr/>
        </p:nvSpPr>
        <p:spPr bwMode="auto">
          <a:xfrm>
            <a:off x="6305550" y="1838236"/>
            <a:ext cx="1034694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07" name="RECTANGLE37607"/>
          <p:cNvSpPr/>
          <p:nvPr/>
        </p:nvSpPr>
        <p:spPr bwMode="auto">
          <a:xfrm>
            <a:off x="6838632" y="1897926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377 813</a:t>
            </a:r>
            <a:endParaRPr/>
          </a:p>
        </p:txBody>
      </p:sp>
      <p:sp>
        <p:nvSpPr>
          <p:cNvPr id="37610" name="RECTANGLE37610"/>
          <p:cNvSpPr/>
          <p:nvPr/>
        </p:nvSpPr>
        <p:spPr bwMode="auto">
          <a:xfrm>
            <a:off x="7340244" y="1838236"/>
            <a:ext cx="1034694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11" name="RECTANGLE37611"/>
          <p:cNvSpPr/>
          <p:nvPr/>
        </p:nvSpPr>
        <p:spPr bwMode="auto">
          <a:xfrm>
            <a:off x="7873327" y="1897926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401 935</a:t>
            </a:r>
            <a:endParaRPr/>
          </a:p>
        </p:txBody>
      </p:sp>
      <p:sp>
        <p:nvSpPr>
          <p:cNvPr id="37614" name="RECTANGLE37614"/>
          <p:cNvSpPr/>
          <p:nvPr/>
        </p:nvSpPr>
        <p:spPr bwMode="auto">
          <a:xfrm>
            <a:off x="8374938" y="1838236"/>
            <a:ext cx="1034694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15" name="RECTANGLE37615"/>
          <p:cNvSpPr/>
          <p:nvPr/>
        </p:nvSpPr>
        <p:spPr bwMode="auto">
          <a:xfrm>
            <a:off x="9034259" y="1897926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2 314</a:t>
            </a:r>
            <a:endParaRPr/>
          </a:p>
        </p:txBody>
      </p:sp>
      <p:sp>
        <p:nvSpPr>
          <p:cNvPr id="37618" name="RECTANGLE37618"/>
          <p:cNvSpPr/>
          <p:nvPr/>
        </p:nvSpPr>
        <p:spPr bwMode="auto">
          <a:xfrm>
            <a:off x="9409633" y="1838236"/>
            <a:ext cx="1034694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19" name="RECTANGLE37619"/>
          <p:cNvSpPr/>
          <p:nvPr/>
        </p:nvSpPr>
        <p:spPr bwMode="auto">
          <a:xfrm>
            <a:off x="10049904" y="1897926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2 268</a:t>
            </a:r>
            <a:endParaRPr/>
          </a:p>
        </p:txBody>
      </p:sp>
      <p:sp>
        <p:nvSpPr>
          <p:cNvPr id="37622" name="RECTANGLE37622"/>
          <p:cNvSpPr/>
          <p:nvPr/>
        </p:nvSpPr>
        <p:spPr bwMode="auto">
          <a:xfrm>
            <a:off x="1524000" y="2028825"/>
            <a:ext cx="478155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23" name="RECTANGLE37623"/>
          <p:cNvSpPr/>
          <p:nvPr/>
        </p:nvSpPr>
        <p:spPr bwMode="auto">
          <a:xfrm>
            <a:off x="5449989" y="2088515"/>
            <a:ext cx="72487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GRP UTT Total</a:t>
            </a:r>
            <a:endParaRPr/>
          </a:p>
        </p:txBody>
      </p:sp>
      <p:sp>
        <p:nvSpPr>
          <p:cNvPr id="37626" name="RECTANGLE37626"/>
          <p:cNvSpPr/>
          <p:nvPr/>
        </p:nvSpPr>
        <p:spPr bwMode="auto">
          <a:xfrm>
            <a:off x="6305550" y="2028825"/>
            <a:ext cx="1034694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27" name="RECTANGLE37627"/>
          <p:cNvSpPr/>
          <p:nvPr/>
        </p:nvSpPr>
        <p:spPr bwMode="auto">
          <a:xfrm>
            <a:off x="6838632" y="2088515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377 813</a:t>
            </a:r>
            <a:endParaRPr/>
          </a:p>
        </p:txBody>
      </p:sp>
      <p:sp>
        <p:nvSpPr>
          <p:cNvPr id="37630" name="RECTANGLE37630"/>
          <p:cNvSpPr/>
          <p:nvPr/>
        </p:nvSpPr>
        <p:spPr bwMode="auto">
          <a:xfrm>
            <a:off x="7340244" y="2028825"/>
            <a:ext cx="1034694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31" name="RECTANGLE37631"/>
          <p:cNvSpPr/>
          <p:nvPr/>
        </p:nvSpPr>
        <p:spPr bwMode="auto">
          <a:xfrm>
            <a:off x="7873327" y="2088515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401 935</a:t>
            </a:r>
            <a:endParaRPr/>
          </a:p>
        </p:txBody>
      </p:sp>
      <p:sp>
        <p:nvSpPr>
          <p:cNvPr id="37634" name="RECTANGLE37634"/>
          <p:cNvSpPr/>
          <p:nvPr/>
        </p:nvSpPr>
        <p:spPr bwMode="auto">
          <a:xfrm>
            <a:off x="8374938" y="2028825"/>
            <a:ext cx="1034694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35" name="RECTANGLE37635"/>
          <p:cNvSpPr/>
          <p:nvPr/>
        </p:nvSpPr>
        <p:spPr bwMode="auto">
          <a:xfrm>
            <a:off x="9034259" y="208851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2 314</a:t>
            </a:r>
            <a:endParaRPr/>
          </a:p>
        </p:txBody>
      </p:sp>
      <p:sp>
        <p:nvSpPr>
          <p:cNvPr id="37638" name="RECTANGLE37638"/>
          <p:cNvSpPr/>
          <p:nvPr/>
        </p:nvSpPr>
        <p:spPr bwMode="auto">
          <a:xfrm>
            <a:off x="9409633" y="2028825"/>
            <a:ext cx="1034694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39" name="RECTANGLE37639"/>
          <p:cNvSpPr/>
          <p:nvPr/>
        </p:nvSpPr>
        <p:spPr bwMode="auto">
          <a:xfrm>
            <a:off x="10049904" y="208851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2 268</a:t>
            </a:r>
            <a:endParaRPr/>
          </a:p>
        </p:txBody>
      </p:sp>
      <p:sp>
        <p:nvSpPr>
          <p:cNvPr id="37642" name="RECTANGLE37642"/>
          <p:cNvSpPr/>
          <p:nvPr/>
        </p:nvSpPr>
        <p:spPr bwMode="auto">
          <a:xfrm>
            <a:off x="247650" y="2219414"/>
            <a:ext cx="6057900" cy="200114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43" name="RECTANGLE37643"/>
          <p:cNvSpPr/>
          <p:nvPr/>
        </p:nvSpPr>
        <p:spPr bwMode="auto">
          <a:xfrm>
            <a:off x="5398516" y="2266404"/>
            <a:ext cx="77635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Dépenses</a:t>
            </a:r>
            <a:endParaRPr/>
          </a:p>
        </p:txBody>
      </p:sp>
      <p:sp>
        <p:nvSpPr>
          <p:cNvPr id="37646" name="RECTANGLE37646"/>
          <p:cNvSpPr/>
          <p:nvPr/>
        </p:nvSpPr>
        <p:spPr bwMode="auto">
          <a:xfrm>
            <a:off x="6305550" y="2219414"/>
            <a:ext cx="1034694" cy="200114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47" name="RECTANGLE37647"/>
          <p:cNvSpPr/>
          <p:nvPr/>
        </p:nvSpPr>
        <p:spPr bwMode="auto">
          <a:xfrm>
            <a:off x="6838632" y="2279104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377 813</a:t>
            </a:r>
            <a:endParaRPr/>
          </a:p>
        </p:txBody>
      </p:sp>
      <p:sp>
        <p:nvSpPr>
          <p:cNvPr id="37650" name="RECTANGLE37650"/>
          <p:cNvSpPr/>
          <p:nvPr/>
        </p:nvSpPr>
        <p:spPr bwMode="auto">
          <a:xfrm>
            <a:off x="7340244" y="2219414"/>
            <a:ext cx="1034694" cy="200114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51" name="RECTANGLE37651"/>
          <p:cNvSpPr/>
          <p:nvPr/>
        </p:nvSpPr>
        <p:spPr bwMode="auto">
          <a:xfrm>
            <a:off x="7873327" y="2279104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401 935</a:t>
            </a:r>
            <a:endParaRPr/>
          </a:p>
        </p:txBody>
      </p:sp>
      <p:sp>
        <p:nvSpPr>
          <p:cNvPr id="37654" name="RECTANGLE37654"/>
          <p:cNvSpPr/>
          <p:nvPr/>
        </p:nvSpPr>
        <p:spPr bwMode="auto">
          <a:xfrm>
            <a:off x="8374938" y="2219414"/>
            <a:ext cx="1034694" cy="200114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55" name="RECTANGLE37655"/>
          <p:cNvSpPr/>
          <p:nvPr/>
        </p:nvSpPr>
        <p:spPr bwMode="auto">
          <a:xfrm>
            <a:off x="9034259" y="2279104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2 314</a:t>
            </a:r>
            <a:endParaRPr/>
          </a:p>
        </p:txBody>
      </p:sp>
      <p:sp>
        <p:nvSpPr>
          <p:cNvPr id="37658" name="RECTANGLE37658"/>
          <p:cNvSpPr/>
          <p:nvPr/>
        </p:nvSpPr>
        <p:spPr bwMode="auto">
          <a:xfrm>
            <a:off x="9409633" y="2219414"/>
            <a:ext cx="1034694" cy="200114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59" name="RECTANGLE37659"/>
          <p:cNvSpPr/>
          <p:nvPr/>
        </p:nvSpPr>
        <p:spPr bwMode="auto">
          <a:xfrm>
            <a:off x="10049904" y="2279104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2 268</a:t>
            </a:r>
            <a:endParaRPr/>
          </a:p>
        </p:txBody>
      </p:sp>
      <p:sp>
        <p:nvSpPr>
          <p:cNvPr id="37662" name="LINE37662"/>
          <p:cNvSpPr/>
          <p:nvPr/>
        </p:nvSpPr>
        <p:spPr bwMode="auto">
          <a:xfrm flipH="1">
            <a:off x="1533525" y="20288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63" name="LINE37663"/>
          <p:cNvSpPr/>
          <p:nvPr/>
        </p:nvSpPr>
        <p:spPr bwMode="auto">
          <a:xfrm flipH="1">
            <a:off x="6315075" y="1647647"/>
            <a:ext cx="0" cy="771881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64" name="LINE37664"/>
          <p:cNvSpPr/>
          <p:nvPr/>
        </p:nvSpPr>
        <p:spPr bwMode="auto">
          <a:xfrm flipH="1">
            <a:off x="2809875" y="18382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65" name="LINE37665"/>
          <p:cNvSpPr/>
          <p:nvPr/>
        </p:nvSpPr>
        <p:spPr bwMode="auto">
          <a:xfrm flipH="1">
            <a:off x="257175" y="2219414"/>
            <a:ext cx="0" cy="200114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66" name="LINE37666"/>
          <p:cNvSpPr/>
          <p:nvPr/>
        </p:nvSpPr>
        <p:spPr bwMode="auto">
          <a:xfrm flipH="1">
            <a:off x="4086225" y="164764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67" name="LINE37667"/>
          <p:cNvSpPr/>
          <p:nvPr/>
        </p:nvSpPr>
        <p:spPr bwMode="auto">
          <a:xfrm flipH="1">
            <a:off x="7349769" y="1647647"/>
            <a:ext cx="0" cy="771881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68" name="LINE37668"/>
          <p:cNvSpPr/>
          <p:nvPr/>
        </p:nvSpPr>
        <p:spPr bwMode="auto">
          <a:xfrm flipH="1">
            <a:off x="8384463" y="1647647"/>
            <a:ext cx="0" cy="771881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69" name="LINE37669"/>
          <p:cNvSpPr/>
          <p:nvPr/>
        </p:nvSpPr>
        <p:spPr bwMode="auto">
          <a:xfrm flipH="1">
            <a:off x="9419158" y="1647647"/>
            <a:ext cx="0" cy="771881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70" name="LINE37670"/>
          <p:cNvSpPr/>
          <p:nvPr/>
        </p:nvSpPr>
        <p:spPr bwMode="auto">
          <a:xfrm flipH="1">
            <a:off x="10434803" y="1647647"/>
            <a:ext cx="0" cy="771881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71" name="LINE37671"/>
          <p:cNvSpPr/>
          <p:nvPr/>
        </p:nvSpPr>
        <p:spPr bwMode="auto">
          <a:xfrm>
            <a:off x="266700" y="2228939"/>
            <a:ext cx="1015857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72" name="LINE37672"/>
          <p:cNvSpPr/>
          <p:nvPr/>
        </p:nvSpPr>
        <p:spPr bwMode="auto">
          <a:xfrm>
            <a:off x="1524000" y="2038350"/>
            <a:ext cx="890127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73" name="LINE37673"/>
          <p:cNvSpPr/>
          <p:nvPr/>
        </p:nvSpPr>
        <p:spPr bwMode="auto">
          <a:xfrm>
            <a:off x="2800350" y="1847761"/>
            <a:ext cx="762492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74" name="LINE37674"/>
          <p:cNvSpPr/>
          <p:nvPr/>
        </p:nvSpPr>
        <p:spPr bwMode="auto">
          <a:xfrm>
            <a:off x="4076700" y="1657172"/>
            <a:ext cx="634857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75" name="LINE37675"/>
          <p:cNvSpPr/>
          <p:nvPr/>
        </p:nvSpPr>
        <p:spPr bwMode="auto">
          <a:xfrm>
            <a:off x="247650" y="2414765"/>
            <a:ext cx="10196678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99" name="RECTANGLE53399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3400" name="Picture 53400" descr="Picture 53400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53401" name="LINE53401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402" name="RECTANGLE53402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53405" name="RECTANGLE53405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406" name="RECTANGLE53406"/>
          <p:cNvSpPr/>
          <p:nvPr/>
        </p:nvSpPr>
        <p:spPr bwMode="auto">
          <a:xfrm>
            <a:off x="4307903" y="251460"/>
            <a:ext cx="1919681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SYNTHESE FER</a:t>
            </a:r>
            <a:endParaRPr/>
          </a:p>
        </p:txBody>
      </p:sp>
      <p:sp>
        <p:nvSpPr>
          <p:cNvPr id="53409" name="RECTANGLE53409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410" name="RECTANGLE53410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53413" name="RECTANGLE53413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414" name="RECTANGLE53414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415" name="RECTANGLE53415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53418" name="RECTANGLE53418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419" name="RECTANGLE53419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420" name="RECTANGLE53420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53423" name="RECTANGLE53423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53426" name="LINE53426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427" name="RECTANGLE53427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53430" name="LINE53430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431" name="RECTANGLE53431"/>
          <p:cNvSpPr/>
          <p:nvPr/>
        </p:nvSpPr>
        <p:spPr bwMode="auto">
          <a:xfrm>
            <a:off x="250825" y="1171575"/>
            <a:ext cx="2478723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432" name="RECTANGLE53432"/>
          <p:cNvSpPr/>
          <p:nvPr/>
        </p:nvSpPr>
        <p:spPr bwMode="auto">
          <a:xfrm>
            <a:off x="1356373" y="1194435"/>
            <a:ext cx="28641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Type</a:t>
            </a:r>
            <a:endParaRPr/>
          </a:p>
        </p:txBody>
      </p:sp>
      <p:sp>
        <p:nvSpPr>
          <p:cNvPr id="53435" name="RECTANGLE53435"/>
          <p:cNvSpPr/>
          <p:nvPr/>
        </p:nvSpPr>
        <p:spPr bwMode="auto">
          <a:xfrm>
            <a:off x="2777173" y="1171575"/>
            <a:ext cx="235872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436" name="RECTANGLE53436"/>
          <p:cNvSpPr/>
          <p:nvPr/>
        </p:nvSpPr>
        <p:spPr bwMode="auto">
          <a:xfrm>
            <a:off x="3886327" y="1194435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P1</a:t>
            </a:r>
            <a:endParaRPr/>
          </a:p>
        </p:txBody>
      </p:sp>
      <p:sp>
        <p:nvSpPr>
          <p:cNvPr id="53439" name="RECTANGLE53439"/>
          <p:cNvSpPr/>
          <p:nvPr/>
        </p:nvSpPr>
        <p:spPr bwMode="auto">
          <a:xfrm>
            <a:off x="5177168" y="1171575"/>
            <a:ext cx="235872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440" name="RECTANGLE53440"/>
          <p:cNvSpPr/>
          <p:nvPr/>
        </p:nvSpPr>
        <p:spPr bwMode="auto">
          <a:xfrm>
            <a:off x="6286322" y="1194435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P2</a:t>
            </a:r>
            <a:endParaRPr/>
          </a:p>
        </p:txBody>
      </p:sp>
      <p:sp>
        <p:nvSpPr>
          <p:cNvPr id="53443" name="RECTANGLE53443"/>
          <p:cNvSpPr/>
          <p:nvPr/>
        </p:nvSpPr>
        <p:spPr bwMode="auto">
          <a:xfrm>
            <a:off x="7577163" y="1171575"/>
            <a:ext cx="2709189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444" name="RECTANGLE53444"/>
          <p:cNvSpPr/>
          <p:nvPr/>
        </p:nvSpPr>
        <p:spPr bwMode="auto">
          <a:xfrm>
            <a:off x="8667344" y="1194435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3447" name="RECTANGLE53447"/>
          <p:cNvSpPr/>
          <p:nvPr/>
        </p:nvSpPr>
        <p:spPr bwMode="auto">
          <a:xfrm>
            <a:off x="313169" y="1392695"/>
            <a:ext cx="19343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 Hors-Abonnement/EMD (1)</a:t>
            </a:r>
            <a:endParaRPr/>
          </a:p>
        </p:txBody>
      </p:sp>
      <p:sp>
        <p:nvSpPr>
          <p:cNvPr id="53450" name="RECTANGLE53450"/>
          <p:cNvSpPr/>
          <p:nvPr/>
        </p:nvSpPr>
        <p:spPr bwMode="auto">
          <a:xfrm>
            <a:off x="3893401" y="1392695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78 927</a:t>
            </a:r>
            <a:endParaRPr/>
          </a:p>
        </p:txBody>
      </p:sp>
      <p:sp>
        <p:nvSpPr>
          <p:cNvPr id="53453" name="RECTANGLE53453"/>
          <p:cNvSpPr/>
          <p:nvPr/>
        </p:nvSpPr>
        <p:spPr bwMode="auto">
          <a:xfrm>
            <a:off x="6280696" y="1392695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70 887</a:t>
            </a:r>
            <a:endParaRPr/>
          </a:p>
        </p:txBody>
      </p:sp>
      <p:sp>
        <p:nvSpPr>
          <p:cNvPr id="53456" name="RECTANGLE53456"/>
          <p:cNvSpPr/>
          <p:nvPr/>
        </p:nvSpPr>
        <p:spPr bwMode="auto">
          <a:xfrm>
            <a:off x="8480234" y="1392695"/>
            <a:ext cx="57139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+ 11,34 %</a:t>
            </a:r>
            <a:endParaRPr/>
          </a:p>
        </p:txBody>
      </p:sp>
      <p:pic>
        <p:nvPicPr>
          <p:cNvPr id="53459" name="Picture 53459" descr="Picture 53459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1368069"/>
            <a:ext cx="152400" cy="152400"/>
          </a:xfrm>
          <a:prstGeom prst="rect">
            <a:avLst/>
          </a:prstGeom>
          <a:noFill/>
        </p:spPr>
      </p:pic>
      <p:sp>
        <p:nvSpPr>
          <p:cNvPr id="53460" name="RECTANGLE53460"/>
          <p:cNvSpPr/>
          <p:nvPr/>
        </p:nvSpPr>
        <p:spPr bwMode="auto">
          <a:xfrm>
            <a:off x="313169" y="1592720"/>
            <a:ext cx="118770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 Abonnement</a:t>
            </a:r>
            <a:endParaRPr/>
          </a:p>
        </p:txBody>
      </p:sp>
      <p:sp>
        <p:nvSpPr>
          <p:cNvPr id="53463" name="RECTANGLE53463"/>
          <p:cNvSpPr/>
          <p:nvPr/>
        </p:nvSpPr>
        <p:spPr bwMode="auto">
          <a:xfrm>
            <a:off x="4187127" y="159272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3466" name="RECTANGLE53466"/>
          <p:cNvSpPr/>
          <p:nvPr/>
        </p:nvSpPr>
        <p:spPr bwMode="auto">
          <a:xfrm>
            <a:off x="6458090" y="159272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379</a:t>
            </a:r>
            <a:endParaRPr/>
          </a:p>
        </p:txBody>
      </p:sp>
      <p:sp>
        <p:nvSpPr>
          <p:cNvPr id="53469" name="RECTANGLE53469"/>
          <p:cNvSpPr/>
          <p:nvPr/>
        </p:nvSpPr>
        <p:spPr bwMode="auto">
          <a:xfrm>
            <a:off x="8429739" y="1592720"/>
            <a:ext cx="63459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- 100,00 %</a:t>
            </a:r>
            <a:endParaRPr/>
          </a:p>
        </p:txBody>
      </p:sp>
      <p:pic>
        <p:nvPicPr>
          <p:cNvPr id="53472" name="Picture 53472" descr="Picture 53472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10043909" y="1568094"/>
            <a:ext cx="152400" cy="152400"/>
          </a:xfrm>
          <a:prstGeom prst="rect">
            <a:avLst/>
          </a:prstGeom>
          <a:noFill/>
        </p:spPr>
      </p:pic>
      <p:sp>
        <p:nvSpPr>
          <p:cNvPr id="53473" name="RECTANGLE53473"/>
          <p:cNvSpPr/>
          <p:nvPr/>
        </p:nvSpPr>
        <p:spPr bwMode="auto">
          <a:xfrm>
            <a:off x="313169" y="1792745"/>
            <a:ext cx="18005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 Services Auxiliaires/EMD</a:t>
            </a:r>
            <a:endParaRPr/>
          </a:p>
        </p:txBody>
      </p:sp>
      <p:sp>
        <p:nvSpPr>
          <p:cNvPr id="53476" name="RECTANGLE53476"/>
          <p:cNvSpPr/>
          <p:nvPr/>
        </p:nvSpPr>
        <p:spPr bwMode="auto">
          <a:xfrm>
            <a:off x="4174427" y="179274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3479" name="RECTANGLE53479"/>
          <p:cNvSpPr/>
          <p:nvPr/>
        </p:nvSpPr>
        <p:spPr bwMode="auto">
          <a:xfrm>
            <a:off x="6574422" y="179274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3482" name="RECTANGLE53482"/>
          <p:cNvSpPr/>
          <p:nvPr/>
        </p:nvSpPr>
        <p:spPr bwMode="auto">
          <a:xfrm>
            <a:off x="8415719" y="1792745"/>
            <a:ext cx="63591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+ 100,00 %</a:t>
            </a:r>
            <a:endParaRPr/>
          </a:p>
        </p:txBody>
      </p:sp>
      <p:pic>
        <p:nvPicPr>
          <p:cNvPr id="53485" name="Picture 53485" descr="Picture 53485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1768119"/>
            <a:ext cx="152400" cy="152400"/>
          </a:xfrm>
          <a:prstGeom prst="rect">
            <a:avLst/>
          </a:prstGeom>
          <a:noFill/>
        </p:spPr>
      </p:pic>
      <p:sp>
        <p:nvSpPr>
          <p:cNvPr id="53486" name="RECTANGLE53486"/>
          <p:cNvSpPr/>
          <p:nvPr/>
        </p:nvSpPr>
        <p:spPr bwMode="auto">
          <a:xfrm>
            <a:off x="228600" y="1939569"/>
            <a:ext cx="2519998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487" name="RECTANGLE53487"/>
          <p:cNvSpPr/>
          <p:nvPr/>
        </p:nvSpPr>
        <p:spPr bwMode="auto">
          <a:xfrm>
            <a:off x="322694" y="2002295"/>
            <a:ext cx="88544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Dépenses</a:t>
            </a:r>
            <a:endParaRPr/>
          </a:p>
        </p:txBody>
      </p:sp>
      <p:sp>
        <p:nvSpPr>
          <p:cNvPr id="53490" name="RECTANGLE53490"/>
          <p:cNvSpPr/>
          <p:nvPr/>
        </p:nvSpPr>
        <p:spPr bwMode="auto">
          <a:xfrm>
            <a:off x="2748598" y="1939569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491" name="RECTANGLE53491"/>
          <p:cNvSpPr/>
          <p:nvPr/>
        </p:nvSpPr>
        <p:spPr bwMode="auto">
          <a:xfrm>
            <a:off x="3843617" y="2002295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78 927</a:t>
            </a:r>
            <a:endParaRPr/>
          </a:p>
        </p:txBody>
      </p:sp>
      <p:sp>
        <p:nvSpPr>
          <p:cNvPr id="53494" name="RECTANGLE53494"/>
          <p:cNvSpPr/>
          <p:nvPr/>
        </p:nvSpPr>
        <p:spPr bwMode="auto">
          <a:xfrm>
            <a:off x="5148593" y="1939569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495" name="RECTANGLE53495"/>
          <p:cNvSpPr/>
          <p:nvPr/>
        </p:nvSpPr>
        <p:spPr bwMode="auto">
          <a:xfrm>
            <a:off x="6243612" y="2002295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71 266</a:t>
            </a:r>
            <a:endParaRPr/>
          </a:p>
        </p:txBody>
      </p:sp>
      <p:sp>
        <p:nvSpPr>
          <p:cNvPr id="53498" name="RECTANGLE53498"/>
          <p:cNvSpPr/>
          <p:nvPr/>
        </p:nvSpPr>
        <p:spPr bwMode="auto">
          <a:xfrm>
            <a:off x="7548588" y="1939569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499" name="RECTANGLE53499"/>
          <p:cNvSpPr/>
          <p:nvPr/>
        </p:nvSpPr>
        <p:spPr bwMode="auto">
          <a:xfrm>
            <a:off x="8427200" y="2002295"/>
            <a:ext cx="62443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+ 10,75 %</a:t>
            </a:r>
            <a:endParaRPr/>
          </a:p>
        </p:txBody>
      </p:sp>
      <p:sp>
        <p:nvSpPr>
          <p:cNvPr id="53502" name="RECTANGLE53502"/>
          <p:cNvSpPr/>
          <p:nvPr/>
        </p:nvSpPr>
        <p:spPr bwMode="auto">
          <a:xfrm>
            <a:off x="9948583" y="1939569"/>
            <a:ext cx="359994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3503" name="Picture 53503" descr="Picture 53503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1977669"/>
            <a:ext cx="152400" cy="152400"/>
          </a:xfrm>
          <a:prstGeom prst="rect">
            <a:avLst/>
          </a:prstGeom>
          <a:noFill/>
        </p:spPr>
      </p:pic>
      <p:sp>
        <p:nvSpPr>
          <p:cNvPr id="53504" name="RECTANGLE53504"/>
          <p:cNvSpPr/>
          <p:nvPr/>
        </p:nvSpPr>
        <p:spPr bwMode="auto">
          <a:xfrm>
            <a:off x="313169" y="2211845"/>
            <a:ext cx="113720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Positives</a:t>
            </a:r>
            <a:endParaRPr/>
          </a:p>
        </p:txBody>
      </p:sp>
      <p:sp>
        <p:nvSpPr>
          <p:cNvPr id="53507" name="RECTANGLE53507"/>
          <p:cNvSpPr/>
          <p:nvPr/>
        </p:nvSpPr>
        <p:spPr bwMode="auto">
          <a:xfrm>
            <a:off x="3957917" y="2211845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1 853</a:t>
            </a:r>
            <a:endParaRPr/>
          </a:p>
        </p:txBody>
      </p:sp>
      <p:sp>
        <p:nvSpPr>
          <p:cNvPr id="53510" name="RECTANGLE53510"/>
          <p:cNvSpPr/>
          <p:nvPr/>
        </p:nvSpPr>
        <p:spPr bwMode="auto">
          <a:xfrm>
            <a:off x="6357912" y="2211845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1 741</a:t>
            </a:r>
            <a:endParaRPr/>
          </a:p>
        </p:txBody>
      </p:sp>
      <p:sp>
        <p:nvSpPr>
          <p:cNvPr id="53513" name="RECTANGLE53513"/>
          <p:cNvSpPr/>
          <p:nvPr/>
        </p:nvSpPr>
        <p:spPr bwMode="auto">
          <a:xfrm>
            <a:off x="8557451" y="2211845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+ 6,43 %</a:t>
            </a:r>
            <a:endParaRPr/>
          </a:p>
        </p:txBody>
      </p:sp>
      <p:pic>
        <p:nvPicPr>
          <p:cNvPr id="53516" name="Picture 53516" descr="Picture 53516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2187219"/>
            <a:ext cx="152400" cy="152400"/>
          </a:xfrm>
          <a:prstGeom prst="rect">
            <a:avLst/>
          </a:prstGeom>
          <a:noFill/>
        </p:spPr>
      </p:pic>
      <p:sp>
        <p:nvSpPr>
          <p:cNvPr id="53517" name="RECTANGLE53517"/>
          <p:cNvSpPr/>
          <p:nvPr/>
        </p:nvSpPr>
        <p:spPr bwMode="auto">
          <a:xfrm>
            <a:off x="313169" y="2411870"/>
            <a:ext cx="119441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Négatives</a:t>
            </a:r>
            <a:endParaRPr/>
          </a:p>
        </p:txBody>
      </p:sp>
      <p:sp>
        <p:nvSpPr>
          <p:cNvPr id="53520" name="RECTANGLE53520"/>
          <p:cNvSpPr/>
          <p:nvPr/>
        </p:nvSpPr>
        <p:spPr bwMode="auto">
          <a:xfrm>
            <a:off x="4058095" y="241187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202</a:t>
            </a:r>
            <a:endParaRPr/>
          </a:p>
        </p:txBody>
      </p:sp>
      <p:sp>
        <p:nvSpPr>
          <p:cNvPr id="53523" name="RECTANGLE53523"/>
          <p:cNvSpPr/>
          <p:nvPr/>
        </p:nvSpPr>
        <p:spPr bwMode="auto">
          <a:xfrm>
            <a:off x="6458090" y="241187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221</a:t>
            </a:r>
            <a:endParaRPr/>
          </a:p>
        </p:txBody>
      </p:sp>
      <p:sp>
        <p:nvSpPr>
          <p:cNvPr id="53526" name="RECTANGLE53526"/>
          <p:cNvSpPr/>
          <p:nvPr/>
        </p:nvSpPr>
        <p:spPr bwMode="auto">
          <a:xfrm>
            <a:off x="8546071" y="2411870"/>
            <a:ext cx="5055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- 8,60 %</a:t>
            </a:r>
            <a:endParaRPr/>
          </a:p>
        </p:txBody>
      </p:sp>
      <p:pic>
        <p:nvPicPr>
          <p:cNvPr id="53529" name="Picture 53529" descr="Picture 53529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10043909" y="2387244"/>
            <a:ext cx="152400" cy="152400"/>
          </a:xfrm>
          <a:prstGeom prst="rect">
            <a:avLst/>
          </a:prstGeom>
          <a:noFill/>
        </p:spPr>
      </p:pic>
      <p:sp>
        <p:nvSpPr>
          <p:cNvPr id="53530" name="RECTANGLE53530"/>
          <p:cNvSpPr/>
          <p:nvPr/>
        </p:nvSpPr>
        <p:spPr bwMode="auto">
          <a:xfrm>
            <a:off x="228600" y="2558694"/>
            <a:ext cx="2519998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531" name="RECTANGLE53531"/>
          <p:cNvSpPr/>
          <p:nvPr/>
        </p:nvSpPr>
        <p:spPr bwMode="auto">
          <a:xfrm>
            <a:off x="322694" y="2621420"/>
            <a:ext cx="9299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Tickets Nets (2)</a:t>
            </a:r>
            <a:endParaRPr/>
          </a:p>
        </p:txBody>
      </p:sp>
      <p:sp>
        <p:nvSpPr>
          <p:cNvPr id="53534" name="RECTANGLE53534"/>
          <p:cNvSpPr/>
          <p:nvPr/>
        </p:nvSpPr>
        <p:spPr bwMode="auto">
          <a:xfrm>
            <a:off x="2748598" y="2558694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535" name="RECTANGLE53535"/>
          <p:cNvSpPr/>
          <p:nvPr/>
        </p:nvSpPr>
        <p:spPr bwMode="auto">
          <a:xfrm>
            <a:off x="3928453" y="2621420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1 651</a:t>
            </a:r>
            <a:endParaRPr/>
          </a:p>
        </p:txBody>
      </p:sp>
      <p:sp>
        <p:nvSpPr>
          <p:cNvPr id="53538" name="RECTANGLE53538"/>
          <p:cNvSpPr/>
          <p:nvPr/>
        </p:nvSpPr>
        <p:spPr bwMode="auto">
          <a:xfrm>
            <a:off x="5148593" y="2558694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539" name="RECTANGLE53539"/>
          <p:cNvSpPr/>
          <p:nvPr/>
        </p:nvSpPr>
        <p:spPr bwMode="auto">
          <a:xfrm>
            <a:off x="6328448" y="2621420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1 520</a:t>
            </a:r>
            <a:endParaRPr/>
          </a:p>
        </p:txBody>
      </p:sp>
      <p:sp>
        <p:nvSpPr>
          <p:cNvPr id="53542" name="RECTANGLE53542"/>
          <p:cNvSpPr/>
          <p:nvPr/>
        </p:nvSpPr>
        <p:spPr bwMode="auto">
          <a:xfrm>
            <a:off x="7548588" y="2558694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543" name="RECTANGLE53543"/>
          <p:cNvSpPr/>
          <p:nvPr/>
        </p:nvSpPr>
        <p:spPr bwMode="auto">
          <a:xfrm>
            <a:off x="8499335" y="2621420"/>
            <a:ext cx="55229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+ 8,62 %</a:t>
            </a:r>
            <a:endParaRPr/>
          </a:p>
        </p:txBody>
      </p:sp>
      <p:sp>
        <p:nvSpPr>
          <p:cNvPr id="53546" name="RECTANGLE53546"/>
          <p:cNvSpPr/>
          <p:nvPr/>
        </p:nvSpPr>
        <p:spPr bwMode="auto">
          <a:xfrm>
            <a:off x="9948583" y="2558694"/>
            <a:ext cx="359994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3547" name="Picture 53547" descr="Picture 53547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2596794"/>
            <a:ext cx="152400" cy="152400"/>
          </a:xfrm>
          <a:prstGeom prst="rect">
            <a:avLst/>
          </a:prstGeom>
          <a:noFill/>
        </p:spPr>
      </p:pic>
      <p:sp>
        <p:nvSpPr>
          <p:cNvPr id="53548" name="RECTANGLE53548"/>
          <p:cNvSpPr/>
          <p:nvPr/>
        </p:nvSpPr>
        <p:spPr bwMode="auto">
          <a:xfrm>
            <a:off x="313169" y="2830970"/>
            <a:ext cx="133908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Abonnement</a:t>
            </a:r>
            <a:endParaRPr/>
          </a:p>
        </p:txBody>
      </p:sp>
      <p:sp>
        <p:nvSpPr>
          <p:cNvPr id="53551" name="RECTANGLE53551"/>
          <p:cNvSpPr/>
          <p:nvPr/>
        </p:nvSpPr>
        <p:spPr bwMode="auto">
          <a:xfrm>
            <a:off x="4187127" y="283097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3554" name="RECTANGLE53554"/>
          <p:cNvSpPr/>
          <p:nvPr/>
        </p:nvSpPr>
        <p:spPr bwMode="auto">
          <a:xfrm>
            <a:off x="6587122" y="283097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3557" name="RECTANGLE53557"/>
          <p:cNvSpPr/>
          <p:nvPr/>
        </p:nvSpPr>
        <p:spPr bwMode="auto">
          <a:xfrm>
            <a:off x="8417039" y="2830970"/>
            <a:ext cx="63459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- 100,00 %</a:t>
            </a:r>
            <a:endParaRPr/>
          </a:p>
        </p:txBody>
      </p:sp>
      <p:pic>
        <p:nvPicPr>
          <p:cNvPr id="53560" name="Picture 53560" descr="Picture 53560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10043909" y="2806344"/>
            <a:ext cx="152400" cy="152400"/>
          </a:xfrm>
          <a:prstGeom prst="rect">
            <a:avLst/>
          </a:prstGeom>
          <a:noFill/>
        </p:spPr>
      </p:pic>
      <p:sp>
        <p:nvSpPr>
          <p:cNvPr id="53561" name="RECTANGLE53561"/>
          <p:cNvSpPr/>
          <p:nvPr/>
        </p:nvSpPr>
        <p:spPr bwMode="auto">
          <a:xfrm>
            <a:off x="313169" y="3030995"/>
            <a:ext cx="195193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Services Auxiliaires/EMD</a:t>
            </a:r>
            <a:endParaRPr/>
          </a:p>
        </p:txBody>
      </p:sp>
      <p:sp>
        <p:nvSpPr>
          <p:cNvPr id="53564" name="RECTANGLE53564"/>
          <p:cNvSpPr/>
          <p:nvPr/>
        </p:nvSpPr>
        <p:spPr bwMode="auto">
          <a:xfrm>
            <a:off x="4174427" y="303099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3567" name="RECTANGLE53567"/>
          <p:cNvSpPr/>
          <p:nvPr/>
        </p:nvSpPr>
        <p:spPr bwMode="auto">
          <a:xfrm>
            <a:off x="6574422" y="303099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3570" name="RECTANGLE53570"/>
          <p:cNvSpPr/>
          <p:nvPr/>
        </p:nvSpPr>
        <p:spPr bwMode="auto">
          <a:xfrm>
            <a:off x="8544751" y="3030995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pic>
        <p:nvPicPr>
          <p:cNvPr id="53573" name="Picture 53573" descr="Picture 53573"/>
          <p:cNvPicPr/>
          <p:nvPr/>
        </p:nvPicPr>
        <p:blipFill>
          <a:blip r:embed="rId5">
            <a:lum/>
          </a:blip>
          <a:stretch>
            <a:fillRect/>
          </a:stretch>
        </p:blipFill>
        <p:spPr bwMode="auto">
          <a:xfrm>
            <a:off x="10043909" y="3006369"/>
            <a:ext cx="152400" cy="152400"/>
          </a:xfrm>
          <a:prstGeom prst="rect">
            <a:avLst/>
          </a:prstGeom>
          <a:noFill/>
        </p:spPr>
      </p:pic>
      <p:sp>
        <p:nvSpPr>
          <p:cNvPr id="53574" name="RECTANGLE53574"/>
          <p:cNvSpPr/>
          <p:nvPr/>
        </p:nvSpPr>
        <p:spPr bwMode="auto">
          <a:xfrm>
            <a:off x="313169" y="3231020"/>
            <a:ext cx="15416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Voyagées Online</a:t>
            </a:r>
            <a:endParaRPr/>
          </a:p>
        </p:txBody>
      </p:sp>
      <p:sp>
        <p:nvSpPr>
          <p:cNvPr id="53577" name="RECTANGLE53577"/>
          <p:cNvSpPr/>
          <p:nvPr/>
        </p:nvSpPr>
        <p:spPr bwMode="auto">
          <a:xfrm>
            <a:off x="3957917" y="3231020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1 338</a:t>
            </a:r>
            <a:endParaRPr/>
          </a:p>
        </p:txBody>
      </p:sp>
      <p:sp>
        <p:nvSpPr>
          <p:cNvPr id="53580" name="RECTANGLE53580"/>
          <p:cNvSpPr/>
          <p:nvPr/>
        </p:nvSpPr>
        <p:spPr bwMode="auto">
          <a:xfrm>
            <a:off x="6357912" y="3231020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1 264</a:t>
            </a:r>
            <a:endParaRPr/>
          </a:p>
        </p:txBody>
      </p:sp>
      <p:sp>
        <p:nvSpPr>
          <p:cNvPr id="53583" name="RECTANGLE53583"/>
          <p:cNvSpPr/>
          <p:nvPr/>
        </p:nvSpPr>
        <p:spPr bwMode="auto">
          <a:xfrm>
            <a:off x="8544751" y="3231020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+ 5,85 %</a:t>
            </a:r>
            <a:endParaRPr/>
          </a:p>
        </p:txBody>
      </p:sp>
      <p:pic>
        <p:nvPicPr>
          <p:cNvPr id="53586" name="Picture 53586" descr="Picture 53586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3206394"/>
            <a:ext cx="152400" cy="152400"/>
          </a:xfrm>
          <a:prstGeom prst="rect">
            <a:avLst/>
          </a:prstGeom>
          <a:noFill/>
        </p:spPr>
      </p:pic>
      <p:sp>
        <p:nvSpPr>
          <p:cNvPr id="53587" name="RECTANGLE53587"/>
          <p:cNvSpPr/>
          <p:nvPr/>
        </p:nvSpPr>
        <p:spPr bwMode="auto">
          <a:xfrm>
            <a:off x="313169" y="3431045"/>
            <a:ext cx="15487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Voyagées Offline</a:t>
            </a:r>
            <a:endParaRPr/>
          </a:p>
        </p:txBody>
      </p:sp>
      <p:sp>
        <p:nvSpPr>
          <p:cNvPr id="53590" name="RECTANGLE53590"/>
          <p:cNvSpPr/>
          <p:nvPr/>
        </p:nvSpPr>
        <p:spPr bwMode="auto">
          <a:xfrm>
            <a:off x="4058095" y="343104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313</a:t>
            </a:r>
            <a:endParaRPr/>
          </a:p>
        </p:txBody>
      </p:sp>
      <p:sp>
        <p:nvSpPr>
          <p:cNvPr id="53593" name="RECTANGLE53593"/>
          <p:cNvSpPr/>
          <p:nvPr/>
        </p:nvSpPr>
        <p:spPr bwMode="auto">
          <a:xfrm>
            <a:off x="6458090" y="343104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257</a:t>
            </a:r>
            <a:endParaRPr/>
          </a:p>
        </p:txBody>
      </p:sp>
      <p:sp>
        <p:nvSpPr>
          <p:cNvPr id="53596" name="RECTANGLE53596"/>
          <p:cNvSpPr/>
          <p:nvPr/>
        </p:nvSpPr>
        <p:spPr bwMode="auto">
          <a:xfrm>
            <a:off x="8480234" y="3431045"/>
            <a:ext cx="57139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+ 21,79 %</a:t>
            </a:r>
            <a:endParaRPr/>
          </a:p>
        </p:txBody>
      </p:sp>
      <p:pic>
        <p:nvPicPr>
          <p:cNvPr id="53599" name="Picture 53599" descr="Picture 53599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3406419"/>
            <a:ext cx="152400" cy="152400"/>
          </a:xfrm>
          <a:prstGeom prst="rect">
            <a:avLst/>
          </a:prstGeom>
          <a:noFill/>
        </p:spPr>
      </p:pic>
      <p:sp>
        <p:nvSpPr>
          <p:cNvPr id="53600" name="RECTANGLE53600"/>
          <p:cNvSpPr/>
          <p:nvPr/>
        </p:nvSpPr>
        <p:spPr bwMode="auto">
          <a:xfrm>
            <a:off x="313169" y="3631070"/>
            <a:ext cx="824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Adoption Online</a:t>
            </a:r>
            <a:endParaRPr/>
          </a:p>
        </p:txBody>
      </p:sp>
      <p:sp>
        <p:nvSpPr>
          <p:cNvPr id="53603" name="RECTANGLE53603"/>
          <p:cNvSpPr/>
          <p:nvPr/>
        </p:nvSpPr>
        <p:spPr bwMode="auto">
          <a:xfrm>
            <a:off x="3799015" y="3631070"/>
            <a:ext cx="45262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81,04 %</a:t>
            </a:r>
            <a:endParaRPr/>
          </a:p>
        </p:txBody>
      </p:sp>
      <p:sp>
        <p:nvSpPr>
          <p:cNvPr id="53606" name="RECTANGLE53606"/>
          <p:cNvSpPr/>
          <p:nvPr/>
        </p:nvSpPr>
        <p:spPr bwMode="auto">
          <a:xfrm>
            <a:off x="6199010" y="3631070"/>
            <a:ext cx="45262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83,10 %</a:t>
            </a:r>
            <a:endParaRPr/>
          </a:p>
        </p:txBody>
      </p:sp>
      <p:sp>
        <p:nvSpPr>
          <p:cNvPr id="53609" name="RECTANGLE53609"/>
          <p:cNvSpPr/>
          <p:nvPr/>
        </p:nvSpPr>
        <p:spPr bwMode="auto">
          <a:xfrm>
            <a:off x="8546071" y="3631070"/>
            <a:ext cx="5055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- 2,06 %</a:t>
            </a:r>
            <a:endParaRPr/>
          </a:p>
        </p:txBody>
      </p:sp>
      <p:pic>
        <p:nvPicPr>
          <p:cNvPr id="53612" name="Picture 53612" descr="Picture 53612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10043909" y="3606444"/>
            <a:ext cx="152400" cy="152400"/>
          </a:xfrm>
          <a:prstGeom prst="rect">
            <a:avLst/>
          </a:prstGeom>
          <a:noFill/>
        </p:spPr>
      </p:pic>
      <p:sp>
        <p:nvSpPr>
          <p:cNvPr id="53613" name="RECTANGLE53613"/>
          <p:cNvSpPr/>
          <p:nvPr/>
        </p:nvSpPr>
        <p:spPr bwMode="auto">
          <a:xfrm>
            <a:off x="228600" y="3777894"/>
            <a:ext cx="2519998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614" name="RECTANGLE53614"/>
          <p:cNvSpPr/>
          <p:nvPr/>
        </p:nvSpPr>
        <p:spPr bwMode="auto">
          <a:xfrm>
            <a:off x="322694" y="3840620"/>
            <a:ext cx="118536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Prix Moyen (1) / (2)</a:t>
            </a:r>
            <a:endParaRPr/>
          </a:p>
        </p:txBody>
      </p:sp>
      <p:sp>
        <p:nvSpPr>
          <p:cNvPr id="53617" name="RECTANGLE53617"/>
          <p:cNvSpPr/>
          <p:nvPr/>
        </p:nvSpPr>
        <p:spPr bwMode="auto">
          <a:xfrm>
            <a:off x="2748598" y="3777894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618" name="RECTANGLE53618"/>
          <p:cNvSpPr/>
          <p:nvPr/>
        </p:nvSpPr>
        <p:spPr bwMode="auto">
          <a:xfrm>
            <a:off x="4094671" y="3840620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48</a:t>
            </a:r>
            <a:endParaRPr/>
          </a:p>
        </p:txBody>
      </p:sp>
      <p:sp>
        <p:nvSpPr>
          <p:cNvPr id="53621" name="RECTANGLE53621"/>
          <p:cNvSpPr/>
          <p:nvPr/>
        </p:nvSpPr>
        <p:spPr bwMode="auto">
          <a:xfrm>
            <a:off x="5148593" y="3777894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622" name="RECTANGLE53622"/>
          <p:cNvSpPr/>
          <p:nvPr/>
        </p:nvSpPr>
        <p:spPr bwMode="auto">
          <a:xfrm>
            <a:off x="6494666" y="3840620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47</a:t>
            </a:r>
            <a:endParaRPr/>
          </a:p>
        </p:txBody>
      </p:sp>
      <p:sp>
        <p:nvSpPr>
          <p:cNvPr id="53625" name="RECTANGLE53625"/>
          <p:cNvSpPr/>
          <p:nvPr/>
        </p:nvSpPr>
        <p:spPr bwMode="auto">
          <a:xfrm>
            <a:off x="7548588" y="3777894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626" name="RECTANGLE53626"/>
          <p:cNvSpPr/>
          <p:nvPr/>
        </p:nvSpPr>
        <p:spPr bwMode="auto">
          <a:xfrm>
            <a:off x="8680285" y="3840620"/>
            <a:ext cx="3713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+ 3 %</a:t>
            </a:r>
            <a:endParaRPr/>
          </a:p>
        </p:txBody>
      </p:sp>
      <p:sp>
        <p:nvSpPr>
          <p:cNvPr id="53629" name="RECTANGLE53629"/>
          <p:cNvSpPr/>
          <p:nvPr/>
        </p:nvSpPr>
        <p:spPr bwMode="auto">
          <a:xfrm>
            <a:off x="9948583" y="3777894"/>
            <a:ext cx="359994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3630" name="Picture 53630" descr="Picture 53630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3815994"/>
            <a:ext cx="152400" cy="152400"/>
          </a:xfrm>
          <a:prstGeom prst="rect">
            <a:avLst/>
          </a:prstGeom>
          <a:noFill/>
        </p:spPr>
      </p:pic>
      <p:sp>
        <p:nvSpPr>
          <p:cNvPr id="53631" name="RECTANGLE53631"/>
          <p:cNvSpPr/>
          <p:nvPr/>
        </p:nvSpPr>
        <p:spPr bwMode="auto">
          <a:xfrm>
            <a:off x="313169" y="4050170"/>
            <a:ext cx="77947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Fees HT Online</a:t>
            </a:r>
            <a:endParaRPr/>
          </a:p>
        </p:txBody>
      </p:sp>
      <p:sp>
        <p:nvSpPr>
          <p:cNvPr id="53634" name="RECTANGLE53634"/>
          <p:cNvSpPr/>
          <p:nvPr/>
        </p:nvSpPr>
        <p:spPr bwMode="auto">
          <a:xfrm>
            <a:off x="4045395" y="405017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810</a:t>
            </a:r>
            <a:endParaRPr/>
          </a:p>
        </p:txBody>
      </p:sp>
      <p:sp>
        <p:nvSpPr>
          <p:cNvPr id="53637" name="RECTANGLE53637"/>
          <p:cNvSpPr/>
          <p:nvPr/>
        </p:nvSpPr>
        <p:spPr bwMode="auto">
          <a:xfrm>
            <a:off x="6445390" y="405017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854</a:t>
            </a:r>
            <a:endParaRPr/>
          </a:p>
        </p:txBody>
      </p:sp>
      <p:sp>
        <p:nvSpPr>
          <p:cNvPr id="53640" name="RECTANGLE53640"/>
          <p:cNvSpPr/>
          <p:nvPr/>
        </p:nvSpPr>
        <p:spPr bwMode="auto">
          <a:xfrm>
            <a:off x="8546071" y="4050170"/>
            <a:ext cx="5055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- 5,09 %</a:t>
            </a:r>
            <a:endParaRPr/>
          </a:p>
        </p:txBody>
      </p:sp>
      <p:pic>
        <p:nvPicPr>
          <p:cNvPr id="53643" name="Picture 53643" descr="Picture 53643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10043909" y="4025544"/>
            <a:ext cx="152400" cy="152400"/>
          </a:xfrm>
          <a:prstGeom prst="rect">
            <a:avLst/>
          </a:prstGeom>
          <a:noFill/>
        </p:spPr>
      </p:pic>
      <p:sp>
        <p:nvSpPr>
          <p:cNvPr id="53644" name="RECTANGLE53644"/>
          <p:cNvSpPr/>
          <p:nvPr/>
        </p:nvSpPr>
        <p:spPr bwMode="auto">
          <a:xfrm>
            <a:off x="313169" y="4250195"/>
            <a:ext cx="7865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Fees HT Offline</a:t>
            </a:r>
            <a:endParaRPr/>
          </a:p>
        </p:txBody>
      </p:sp>
      <p:sp>
        <p:nvSpPr>
          <p:cNvPr id="53647" name="RECTANGLE53647"/>
          <p:cNvSpPr/>
          <p:nvPr/>
        </p:nvSpPr>
        <p:spPr bwMode="auto">
          <a:xfrm>
            <a:off x="4045395" y="425019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193</a:t>
            </a:r>
            <a:endParaRPr/>
          </a:p>
        </p:txBody>
      </p:sp>
      <p:sp>
        <p:nvSpPr>
          <p:cNvPr id="53650" name="RECTANGLE53650"/>
          <p:cNvSpPr/>
          <p:nvPr/>
        </p:nvSpPr>
        <p:spPr bwMode="auto">
          <a:xfrm>
            <a:off x="6445390" y="425019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174</a:t>
            </a:r>
            <a:endParaRPr/>
          </a:p>
        </p:txBody>
      </p:sp>
      <p:sp>
        <p:nvSpPr>
          <p:cNvPr id="53653" name="RECTANGLE53653"/>
          <p:cNvSpPr/>
          <p:nvPr/>
        </p:nvSpPr>
        <p:spPr bwMode="auto">
          <a:xfrm>
            <a:off x="8480234" y="4250195"/>
            <a:ext cx="57139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+ 10,92 %</a:t>
            </a:r>
            <a:endParaRPr/>
          </a:p>
        </p:txBody>
      </p:sp>
      <p:pic>
        <p:nvPicPr>
          <p:cNvPr id="53656" name="Picture 53656" descr="Picture 53656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4225569"/>
            <a:ext cx="152400" cy="152400"/>
          </a:xfrm>
          <a:prstGeom prst="rect">
            <a:avLst/>
          </a:prstGeom>
          <a:noFill/>
        </p:spPr>
      </p:pic>
      <p:sp>
        <p:nvSpPr>
          <p:cNvPr id="53657" name="RECTANGLE53657"/>
          <p:cNvSpPr/>
          <p:nvPr/>
        </p:nvSpPr>
        <p:spPr bwMode="auto">
          <a:xfrm>
            <a:off x="228600" y="4397019"/>
            <a:ext cx="2519998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658" name="RECTANGLE53658"/>
          <p:cNvSpPr/>
          <p:nvPr/>
        </p:nvSpPr>
        <p:spPr bwMode="auto">
          <a:xfrm>
            <a:off x="322694" y="4459745"/>
            <a:ext cx="7849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Fees HT</a:t>
            </a:r>
            <a:endParaRPr/>
          </a:p>
        </p:txBody>
      </p:sp>
      <p:sp>
        <p:nvSpPr>
          <p:cNvPr id="53661" name="RECTANGLE53661"/>
          <p:cNvSpPr/>
          <p:nvPr/>
        </p:nvSpPr>
        <p:spPr bwMode="auto">
          <a:xfrm>
            <a:off x="2748598" y="4397019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662" name="RECTANGLE53662"/>
          <p:cNvSpPr/>
          <p:nvPr/>
        </p:nvSpPr>
        <p:spPr bwMode="auto">
          <a:xfrm>
            <a:off x="3915753" y="4459745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1 004</a:t>
            </a:r>
            <a:endParaRPr/>
          </a:p>
        </p:txBody>
      </p:sp>
      <p:sp>
        <p:nvSpPr>
          <p:cNvPr id="53665" name="RECTANGLE53665"/>
          <p:cNvSpPr/>
          <p:nvPr/>
        </p:nvSpPr>
        <p:spPr bwMode="auto">
          <a:xfrm>
            <a:off x="5148593" y="4397019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666" name="RECTANGLE53666"/>
          <p:cNvSpPr/>
          <p:nvPr/>
        </p:nvSpPr>
        <p:spPr bwMode="auto">
          <a:xfrm>
            <a:off x="6315748" y="4459745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1 028</a:t>
            </a:r>
            <a:endParaRPr/>
          </a:p>
        </p:txBody>
      </p:sp>
      <p:sp>
        <p:nvSpPr>
          <p:cNvPr id="53669" name="RECTANGLE53669"/>
          <p:cNvSpPr/>
          <p:nvPr/>
        </p:nvSpPr>
        <p:spPr bwMode="auto">
          <a:xfrm>
            <a:off x="7548588" y="4397019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670" name="RECTANGLE53670"/>
          <p:cNvSpPr/>
          <p:nvPr/>
        </p:nvSpPr>
        <p:spPr bwMode="auto">
          <a:xfrm>
            <a:off x="8504110" y="4459745"/>
            <a:ext cx="5475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- 2,38 %</a:t>
            </a:r>
            <a:endParaRPr/>
          </a:p>
        </p:txBody>
      </p:sp>
      <p:sp>
        <p:nvSpPr>
          <p:cNvPr id="53673" name="RECTANGLE53673"/>
          <p:cNvSpPr/>
          <p:nvPr/>
        </p:nvSpPr>
        <p:spPr bwMode="auto">
          <a:xfrm>
            <a:off x="9948583" y="4397019"/>
            <a:ext cx="359994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3674" name="Picture 53674" descr="Picture 53674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10043909" y="4435119"/>
            <a:ext cx="152400" cy="152400"/>
          </a:xfrm>
          <a:prstGeom prst="rect">
            <a:avLst/>
          </a:prstGeom>
          <a:noFill/>
        </p:spPr>
      </p:pic>
      <p:sp>
        <p:nvSpPr>
          <p:cNvPr id="53675" name="RECTANGLE53675"/>
          <p:cNvSpPr/>
          <p:nvPr/>
        </p:nvSpPr>
        <p:spPr bwMode="auto">
          <a:xfrm>
            <a:off x="313169" y="4669295"/>
            <a:ext cx="47264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% Avoirs</a:t>
            </a:r>
            <a:endParaRPr/>
          </a:p>
        </p:txBody>
      </p:sp>
      <p:sp>
        <p:nvSpPr>
          <p:cNvPr id="53678" name="RECTANGLE53678"/>
          <p:cNvSpPr/>
          <p:nvPr/>
        </p:nvSpPr>
        <p:spPr bwMode="auto">
          <a:xfrm>
            <a:off x="3863530" y="4669295"/>
            <a:ext cx="38811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9,83 %</a:t>
            </a:r>
            <a:endParaRPr/>
          </a:p>
        </p:txBody>
      </p:sp>
      <p:sp>
        <p:nvSpPr>
          <p:cNvPr id="53681" name="RECTANGLE53681"/>
          <p:cNvSpPr/>
          <p:nvPr/>
        </p:nvSpPr>
        <p:spPr bwMode="auto">
          <a:xfrm>
            <a:off x="6199010" y="4669295"/>
            <a:ext cx="45262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11,26 %</a:t>
            </a:r>
            <a:endParaRPr/>
          </a:p>
        </p:txBody>
      </p:sp>
      <p:sp>
        <p:nvSpPr>
          <p:cNvPr id="53684" name="RECTANGLE53684"/>
          <p:cNvSpPr/>
          <p:nvPr/>
        </p:nvSpPr>
        <p:spPr bwMode="auto">
          <a:xfrm>
            <a:off x="8481555" y="4669295"/>
            <a:ext cx="570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- 12,73 %</a:t>
            </a:r>
            <a:endParaRPr/>
          </a:p>
        </p:txBody>
      </p:sp>
      <p:pic>
        <p:nvPicPr>
          <p:cNvPr id="53687" name="Picture 53687" descr="Picture 53687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10043909" y="4644669"/>
            <a:ext cx="152400" cy="152400"/>
          </a:xfrm>
          <a:prstGeom prst="rect">
            <a:avLst/>
          </a:prstGeom>
          <a:noFill/>
        </p:spPr>
      </p:pic>
      <p:sp>
        <p:nvSpPr>
          <p:cNvPr id="53688" name="RECTANGLE53688"/>
          <p:cNvSpPr/>
          <p:nvPr/>
        </p:nvSpPr>
        <p:spPr bwMode="auto">
          <a:xfrm>
            <a:off x="325869" y="4869320"/>
            <a:ext cx="155773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Anticipation Moyenne en jours</a:t>
            </a:r>
            <a:endParaRPr/>
          </a:p>
        </p:txBody>
      </p:sp>
      <p:sp>
        <p:nvSpPr>
          <p:cNvPr id="53691" name="RECTANGLE53691"/>
          <p:cNvSpPr/>
          <p:nvPr/>
        </p:nvSpPr>
        <p:spPr bwMode="auto">
          <a:xfrm>
            <a:off x="4122610" y="4869320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</a:t>
            </a:r>
            <a:endParaRPr/>
          </a:p>
        </p:txBody>
      </p:sp>
      <p:sp>
        <p:nvSpPr>
          <p:cNvPr id="53694" name="RECTANGLE53694"/>
          <p:cNvSpPr/>
          <p:nvPr/>
        </p:nvSpPr>
        <p:spPr bwMode="auto">
          <a:xfrm>
            <a:off x="6522606" y="4869320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</a:t>
            </a:r>
            <a:endParaRPr/>
          </a:p>
        </p:txBody>
      </p:sp>
      <p:sp>
        <p:nvSpPr>
          <p:cNvPr id="53697" name="RECTANGLE53697"/>
          <p:cNvSpPr/>
          <p:nvPr/>
        </p:nvSpPr>
        <p:spPr bwMode="auto">
          <a:xfrm>
            <a:off x="8492934" y="4869320"/>
            <a:ext cx="57139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+ 20,08 %</a:t>
            </a:r>
            <a:endParaRPr/>
          </a:p>
        </p:txBody>
      </p:sp>
      <p:pic>
        <p:nvPicPr>
          <p:cNvPr id="53700" name="Picture 53700" descr="Picture 53700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4844694"/>
            <a:ext cx="152400" cy="152400"/>
          </a:xfrm>
          <a:prstGeom prst="rect">
            <a:avLst/>
          </a:prstGeom>
          <a:noFill/>
        </p:spPr>
      </p:pic>
      <p:sp>
        <p:nvSpPr>
          <p:cNvPr id="53701" name="RECTANGLE53701"/>
          <p:cNvSpPr/>
          <p:nvPr/>
        </p:nvSpPr>
        <p:spPr bwMode="auto">
          <a:xfrm>
            <a:off x="325869" y="5069345"/>
            <a:ext cx="46410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CO2 en t</a:t>
            </a:r>
            <a:endParaRPr/>
          </a:p>
        </p:txBody>
      </p:sp>
      <p:sp>
        <p:nvSpPr>
          <p:cNvPr id="53704" name="RECTANGLE53704"/>
          <p:cNvSpPr/>
          <p:nvPr/>
        </p:nvSpPr>
        <p:spPr bwMode="auto">
          <a:xfrm>
            <a:off x="4008514" y="5069345"/>
            <a:ext cx="24312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1,72</a:t>
            </a:r>
            <a:endParaRPr/>
          </a:p>
        </p:txBody>
      </p:sp>
      <p:sp>
        <p:nvSpPr>
          <p:cNvPr id="53707" name="RECTANGLE53707"/>
          <p:cNvSpPr/>
          <p:nvPr/>
        </p:nvSpPr>
        <p:spPr bwMode="auto">
          <a:xfrm>
            <a:off x="6408509" y="5069345"/>
            <a:ext cx="24312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1,76</a:t>
            </a:r>
            <a:endParaRPr/>
          </a:p>
        </p:txBody>
      </p:sp>
      <p:sp>
        <p:nvSpPr>
          <p:cNvPr id="53710" name="RECTANGLE53710"/>
          <p:cNvSpPr/>
          <p:nvPr/>
        </p:nvSpPr>
        <p:spPr bwMode="auto">
          <a:xfrm>
            <a:off x="8546071" y="5069345"/>
            <a:ext cx="5055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- 2,14 %</a:t>
            </a:r>
            <a:endParaRPr/>
          </a:p>
        </p:txBody>
      </p:sp>
      <p:pic>
        <p:nvPicPr>
          <p:cNvPr id="53713" name="Picture 53713" descr="Picture 53713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10043909" y="5044719"/>
            <a:ext cx="152400" cy="152400"/>
          </a:xfrm>
          <a:prstGeom prst="rect">
            <a:avLst/>
          </a:prstGeom>
          <a:noFill/>
        </p:spPr>
      </p:pic>
      <p:sp>
        <p:nvSpPr>
          <p:cNvPr id="53714" name="RECTANGLE53714"/>
          <p:cNvSpPr/>
          <p:nvPr/>
        </p:nvSpPr>
        <p:spPr bwMode="auto">
          <a:xfrm>
            <a:off x="325869" y="5269370"/>
            <a:ext cx="55605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Kilomètres</a:t>
            </a:r>
            <a:endParaRPr/>
          </a:p>
        </p:txBody>
      </p:sp>
      <p:sp>
        <p:nvSpPr>
          <p:cNvPr id="53717" name="RECTANGLE53717"/>
          <p:cNvSpPr/>
          <p:nvPr/>
        </p:nvSpPr>
        <p:spPr bwMode="auto">
          <a:xfrm>
            <a:off x="3816185" y="5269370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356 243</a:t>
            </a:r>
            <a:endParaRPr/>
          </a:p>
        </p:txBody>
      </p:sp>
      <p:sp>
        <p:nvSpPr>
          <p:cNvPr id="53720" name="RECTANGLE53720"/>
          <p:cNvSpPr/>
          <p:nvPr/>
        </p:nvSpPr>
        <p:spPr bwMode="auto">
          <a:xfrm>
            <a:off x="6216180" y="5269370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318 099</a:t>
            </a:r>
            <a:endParaRPr/>
          </a:p>
        </p:txBody>
      </p:sp>
      <p:sp>
        <p:nvSpPr>
          <p:cNvPr id="53723" name="RECTANGLE53723"/>
          <p:cNvSpPr/>
          <p:nvPr/>
        </p:nvSpPr>
        <p:spPr bwMode="auto">
          <a:xfrm>
            <a:off x="8480234" y="5269370"/>
            <a:ext cx="57139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+ 11,99 %</a:t>
            </a:r>
            <a:endParaRPr/>
          </a:p>
        </p:txBody>
      </p:sp>
      <p:pic>
        <p:nvPicPr>
          <p:cNvPr id="53726" name="Picture 53726" descr="Picture 53726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5244744"/>
            <a:ext cx="152400" cy="152400"/>
          </a:xfrm>
          <a:prstGeom prst="rect">
            <a:avLst/>
          </a:prstGeom>
          <a:noFill/>
        </p:spPr>
      </p:pic>
      <p:sp>
        <p:nvSpPr>
          <p:cNvPr id="53727" name="RECTANGLE53727"/>
          <p:cNvSpPr/>
          <p:nvPr/>
        </p:nvSpPr>
        <p:spPr bwMode="auto">
          <a:xfrm>
            <a:off x="325869" y="5469395"/>
            <a:ext cx="22057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PNR</a:t>
            </a:r>
            <a:endParaRPr/>
          </a:p>
        </p:txBody>
      </p:sp>
      <p:sp>
        <p:nvSpPr>
          <p:cNvPr id="53730" name="RECTANGLE53730"/>
          <p:cNvSpPr/>
          <p:nvPr/>
        </p:nvSpPr>
        <p:spPr bwMode="auto">
          <a:xfrm>
            <a:off x="4045395" y="546939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708</a:t>
            </a:r>
            <a:endParaRPr/>
          </a:p>
        </p:txBody>
      </p:sp>
      <p:sp>
        <p:nvSpPr>
          <p:cNvPr id="53733" name="RECTANGLE53733"/>
          <p:cNvSpPr/>
          <p:nvPr/>
        </p:nvSpPr>
        <p:spPr bwMode="auto">
          <a:xfrm>
            <a:off x="6445390" y="546939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869</a:t>
            </a:r>
            <a:endParaRPr/>
          </a:p>
        </p:txBody>
      </p:sp>
      <p:sp>
        <p:nvSpPr>
          <p:cNvPr id="53736" name="RECTANGLE53736"/>
          <p:cNvSpPr/>
          <p:nvPr/>
        </p:nvSpPr>
        <p:spPr bwMode="auto">
          <a:xfrm>
            <a:off x="8481555" y="5469395"/>
            <a:ext cx="570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- 18,53 %</a:t>
            </a:r>
            <a:endParaRPr/>
          </a:p>
        </p:txBody>
      </p:sp>
      <p:pic>
        <p:nvPicPr>
          <p:cNvPr id="53739" name="Picture 53739" descr="Picture 53739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10043909" y="5444769"/>
            <a:ext cx="152400" cy="152400"/>
          </a:xfrm>
          <a:prstGeom prst="rect">
            <a:avLst/>
          </a:prstGeom>
          <a:noFill/>
        </p:spPr>
      </p:pic>
      <p:sp>
        <p:nvSpPr>
          <p:cNvPr id="53740" name="LINE53740"/>
          <p:cNvSpPr/>
          <p:nvPr/>
        </p:nvSpPr>
        <p:spPr bwMode="auto">
          <a:xfrm flipH="1">
            <a:off x="233363" y="1143000"/>
            <a:ext cx="0" cy="80609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41" name="LINE53741"/>
          <p:cNvSpPr/>
          <p:nvPr/>
        </p:nvSpPr>
        <p:spPr bwMode="auto">
          <a:xfrm flipH="1">
            <a:off x="238125" y="194909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42" name="LINE53742"/>
          <p:cNvSpPr/>
          <p:nvPr/>
        </p:nvSpPr>
        <p:spPr bwMode="auto">
          <a:xfrm flipH="1">
            <a:off x="233363" y="2158644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43" name="LINE53743"/>
          <p:cNvSpPr/>
          <p:nvPr/>
        </p:nvSpPr>
        <p:spPr bwMode="auto">
          <a:xfrm flipH="1">
            <a:off x="238125" y="2568219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44" name="LINE53744"/>
          <p:cNvSpPr/>
          <p:nvPr/>
        </p:nvSpPr>
        <p:spPr bwMode="auto">
          <a:xfrm flipH="1">
            <a:off x="233363" y="2777769"/>
            <a:ext cx="0" cy="10096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45" name="LINE53745"/>
          <p:cNvSpPr/>
          <p:nvPr/>
        </p:nvSpPr>
        <p:spPr bwMode="auto">
          <a:xfrm flipH="1">
            <a:off x="238125" y="3787419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46" name="LINE53746"/>
          <p:cNvSpPr/>
          <p:nvPr/>
        </p:nvSpPr>
        <p:spPr bwMode="auto">
          <a:xfrm flipH="1">
            <a:off x="233363" y="3996969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47" name="LINE53747"/>
          <p:cNvSpPr/>
          <p:nvPr/>
        </p:nvSpPr>
        <p:spPr bwMode="auto">
          <a:xfrm flipH="1">
            <a:off x="238125" y="440654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48" name="LINE53748"/>
          <p:cNvSpPr/>
          <p:nvPr/>
        </p:nvSpPr>
        <p:spPr bwMode="auto">
          <a:xfrm flipH="1">
            <a:off x="233363" y="4616094"/>
            <a:ext cx="0" cy="10096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49" name="LINE53749"/>
          <p:cNvSpPr/>
          <p:nvPr/>
        </p:nvSpPr>
        <p:spPr bwMode="auto">
          <a:xfrm flipH="1">
            <a:off x="7553351" y="1143000"/>
            <a:ext cx="0" cy="80609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50" name="LINE53750"/>
          <p:cNvSpPr/>
          <p:nvPr/>
        </p:nvSpPr>
        <p:spPr bwMode="auto">
          <a:xfrm flipH="1">
            <a:off x="7558113" y="194909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51" name="LINE53751"/>
          <p:cNvSpPr/>
          <p:nvPr/>
        </p:nvSpPr>
        <p:spPr bwMode="auto">
          <a:xfrm flipH="1">
            <a:off x="7553351" y="2158644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52" name="LINE53752"/>
          <p:cNvSpPr/>
          <p:nvPr/>
        </p:nvSpPr>
        <p:spPr bwMode="auto">
          <a:xfrm flipH="1">
            <a:off x="7558113" y="2568219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53" name="LINE53753"/>
          <p:cNvSpPr/>
          <p:nvPr/>
        </p:nvSpPr>
        <p:spPr bwMode="auto">
          <a:xfrm flipH="1">
            <a:off x="7553351" y="2777769"/>
            <a:ext cx="0" cy="10096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54" name="LINE53754"/>
          <p:cNvSpPr/>
          <p:nvPr/>
        </p:nvSpPr>
        <p:spPr bwMode="auto">
          <a:xfrm flipH="1">
            <a:off x="7558113" y="3787419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55" name="LINE53755"/>
          <p:cNvSpPr/>
          <p:nvPr/>
        </p:nvSpPr>
        <p:spPr bwMode="auto">
          <a:xfrm flipH="1">
            <a:off x="7553351" y="3996969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56" name="LINE53756"/>
          <p:cNvSpPr/>
          <p:nvPr/>
        </p:nvSpPr>
        <p:spPr bwMode="auto">
          <a:xfrm flipH="1">
            <a:off x="7558113" y="440654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57" name="LINE53757"/>
          <p:cNvSpPr/>
          <p:nvPr/>
        </p:nvSpPr>
        <p:spPr bwMode="auto">
          <a:xfrm flipH="1">
            <a:off x="7553351" y="4616094"/>
            <a:ext cx="0" cy="10096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58" name="LINE53758"/>
          <p:cNvSpPr/>
          <p:nvPr/>
        </p:nvSpPr>
        <p:spPr bwMode="auto">
          <a:xfrm flipH="1">
            <a:off x="9953346" y="1339494"/>
            <a:ext cx="0" cy="60960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59" name="LINE53759"/>
          <p:cNvSpPr/>
          <p:nvPr/>
        </p:nvSpPr>
        <p:spPr bwMode="auto">
          <a:xfrm flipH="1">
            <a:off x="9958108" y="194909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60" name="LINE53760"/>
          <p:cNvSpPr/>
          <p:nvPr/>
        </p:nvSpPr>
        <p:spPr bwMode="auto">
          <a:xfrm flipH="1">
            <a:off x="9953346" y="2158644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61" name="LINE53761"/>
          <p:cNvSpPr/>
          <p:nvPr/>
        </p:nvSpPr>
        <p:spPr bwMode="auto">
          <a:xfrm flipH="1">
            <a:off x="9958108" y="2568219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62" name="LINE53762"/>
          <p:cNvSpPr/>
          <p:nvPr/>
        </p:nvSpPr>
        <p:spPr bwMode="auto">
          <a:xfrm flipH="1">
            <a:off x="9953346" y="2777769"/>
            <a:ext cx="0" cy="10096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63" name="LINE53763"/>
          <p:cNvSpPr/>
          <p:nvPr/>
        </p:nvSpPr>
        <p:spPr bwMode="auto">
          <a:xfrm flipH="1">
            <a:off x="9958108" y="3787419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64" name="LINE53764"/>
          <p:cNvSpPr/>
          <p:nvPr/>
        </p:nvSpPr>
        <p:spPr bwMode="auto">
          <a:xfrm flipH="1">
            <a:off x="9953346" y="3996969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65" name="LINE53765"/>
          <p:cNvSpPr/>
          <p:nvPr/>
        </p:nvSpPr>
        <p:spPr bwMode="auto">
          <a:xfrm flipH="1">
            <a:off x="9958108" y="440654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66" name="LINE53766"/>
          <p:cNvSpPr/>
          <p:nvPr/>
        </p:nvSpPr>
        <p:spPr bwMode="auto">
          <a:xfrm flipH="1">
            <a:off x="9953346" y="4616094"/>
            <a:ext cx="0" cy="10096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67" name="LINE53767"/>
          <p:cNvSpPr/>
          <p:nvPr/>
        </p:nvSpPr>
        <p:spPr bwMode="auto">
          <a:xfrm flipH="1">
            <a:off x="2753360" y="1143000"/>
            <a:ext cx="0" cy="80609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68" name="LINE53768"/>
          <p:cNvSpPr/>
          <p:nvPr/>
        </p:nvSpPr>
        <p:spPr bwMode="auto">
          <a:xfrm flipH="1">
            <a:off x="2758123" y="194909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69" name="LINE53769"/>
          <p:cNvSpPr/>
          <p:nvPr/>
        </p:nvSpPr>
        <p:spPr bwMode="auto">
          <a:xfrm flipH="1">
            <a:off x="2753360" y="2158644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70" name="LINE53770"/>
          <p:cNvSpPr/>
          <p:nvPr/>
        </p:nvSpPr>
        <p:spPr bwMode="auto">
          <a:xfrm flipH="1">
            <a:off x="2758123" y="2568219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71" name="LINE53771"/>
          <p:cNvSpPr/>
          <p:nvPr/>
        </p:nvSpPr>
        <p:spPr bwMode="auto">
          <a:xfrm flipH="1">
            <a:off x="2753360" y="2777769"/>
            <a:ext cx="0" cy="10096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72" name="LINE53772"/>
          <p:cNvSpPr/>
          <p:nvPr/>
        </p:nvSpPr>
        <p:spPr bwMode="auto">
          <a:xfrm flipH="1">
            <a:off x="2758123" y="3787419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73" name="LINE53773"/>
          <p:cNvSpPr/>
          <p:nvPr/>
        </p:nvSpPr>
        <p:spPr bwMode="auto">
          <a:xfrm flipH="1">
            <a:off x="2753360" y="3996969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74" name="LINE53774"/>
          <p:cNvSpPr/>
          <p:nvPr/>
        </p:nvSpPr>
        <p:spPr bwMode="auto">
          <a:xfrm flipH="1">
            <a:off x="2758123" y="440654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75" name="LINE53775"/>
          <p:cNvSpPr/>
          <p:nvPr/>
        </p:nvSpPr>
        <p:spPr bwMode="auto">
          <a:xfrm flipH="1">
            <a:off x="2753360" y="4616094"/>
            <a:ext cx="0" cy="10096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76" name="LINE53776"/>
          <p:cNvSpPr/>
          <p:nvPr/>
        </p:nvSpPr>
        <p:spPr bwMode="auto">
          <a:xfrm flipH="1">
            <a:off x="5153355" y="1143000"/>
            <a:ext cx="0" cy="80609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77" name="LINE53777"/>
          <p:cNvSpPr/>
          <p:nvPr/>
        </p:nvSpPr>
        <p:spPr bwMode="auto">
          <a:xfrm flipH="1">
            <a:off x="5158118" y="194909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78" name="LINE53778"/>
          <p:cNvSpPr/>
          <p:nvPr/>
        </p:nvSpPr>
        <p:spPr bwMode="auto">
          <a:xfrm flipH="1">
            <a:off x="5153355" y="2158644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79" name="LINE53779"/>
          <p:cNvSpPr/>
          <p:nvPr/>
        </p:nvSpPr>
        <p:spPr bwMode="auto">
          <a:xfrm flipH="1">
            <a:off x="5158118" y="2568219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80" name="LINE53780"/>
          <p:cNvSpPr/>
          <p:nvPr/>
        </p:nvSpPr>
        <p:spPr bwMode="auto">
          <a:xfrm flipH="1">
            <a:off x="5153355" y="2777769"/>
            <a:ext cx="0" cy="10096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81" name="LINE53781"/>
          <p:cNvSpPr/>
          <p:nvPr/>
        </p:nvSpPr>
        <p:spPr bwMode="auto">
          <a:xfrm flipH="1">
            <a:off x="5158118" y="3787419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82" name="LINE53782"/>
          <p:cNvSpPr/>
          <p:nvPr/>
        </p:nvSpPr>
        <p:spPr bwMode="auto">
          <a:xfrm flipH="1">
            <a:off x="5153355" y="3996969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83" name="LINE53783"/>
          <p:cNvSpPr/>
          <p:nvPr/>
        </p:nvSpPr>
        <p:spPr bwMode="auto">
          <a:xfrm flipH="1">
            <a:off x="5158118" y="440654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84" name="LINE53784"/>
          <p:cNvSpPr/>
          <p:nvPr/>
        </p:nvSpPr>
        <p:spPr bwMode="auto">
          <a:xfrm flipH="1">
            <a:off x="5153355" y="4616094"/>
            <a:ext cx="0" cy="10096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85" name="LINE53785"/>
          <p:cNvSpPr/>
          <p:nvPr/>
        </p:nvSpPr>
        <p:spPr bwMode="auto">
          <a:xfrm flipH="1">
            <a:off x="10303814" y="1143000"/>
            <a:ext cx="0" cy="80609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86" name="LINE53786"/>
          <p:cNvSpPr/>
          <p:nvPr/>
        </p:nvSpPr>
        <p:spPr bwMode="auto">
          <a:xfrm flipH="1">
            <a:off x="10299052" y="194909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87" name="LINE53787"/>
          <p:cNvSpPr/>
          <p:nvPr/>
        </p:nvSpPr>
        <p:spPr bwMode="auto">
          <a:xfrm flipH="1">
            <a:off x="10303814" y="2158644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88" name="LINE53788"/>
          <p:cNvSpPr/>
          <p:nvPr/>
        </p:nvSpPr>
        <p:spPr bwMode="auto">
          <a:xfrm flipH="1">
            <a:off x="10299052" y="2568219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89" name="LINE53789"/>
          <p:cNvSpPr/>
          <p:nvPr/>
        </p:nvSpPr>
        <p:spPr bwMode="auto">
          <a:xfrm flipH="1">
            <a:off x="10303814" y="2777769"/>
            <a:ext cx="0" cy="10096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90" name="LINE53790"/>
          <p:cNvSpPr/>
          <p:nvPr/>
        </p:nvSpPr>
        <p:spPr bwMode="auto">
          <a:xfrm flipH="1">
            <a:off x="10299052" y="3787419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91" name="LINE53791"/>
          <p:cNvSpPr/>
          <p:nvPr/>
        </p:nvSpPr>
        <p:spPr bwMode="auto">
          <a:xfrm flipH="1">
            <a:off x="10303814" y="3996969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92" name="LINE53792"/>
          <p:cNvSpPr/>
          <p:nvPr/>
        </p:nvSpPr>
        <p:spPr bwMode="auto">
          <a:xfrm flipH="1">
            <a:off x="10299052" y="440654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93" name="LINE53793"/>
          <p:cNvSpPr/>
          <p:nvPr/>
        </p:nvSpPr>
        <p:spPr bwMode="auto">
          <a:xfrm flipH="1">
            <a:off x="10303814" y="4616094"/>
            <a:ext cx="0" cy="10096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94" name="LINE53794"/>
          <p:cNvSpPr/>
          <p:nvPr/>
        </p:nvSpPr>
        <p:spPr bwMode="auto">
          <a:xfrm>
            <a:off x="228600" y="1147763"/>
            <a:ext cx="10079977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95" name="LINE53795"/>
          <p:cNvSpPr/>
          <p:nvPr/>
        </p:nvSpPr>
        <p:spPr bwMode="auto">
          <a:xfrm>
            <a:off x="247650" y="1949094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96" name="LINE53796"/>
          <p:cNvSpPr/>
          <p:nvPr/>
        </p:nvSpPr>
        <p:spPr bwMode="auto">
          <a:xfrm>
            <a:off x="247650" y="4820882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97" name="LINE53797"/>
          <p:cNvSpPr/>
          <p:nvPr/>
        </p:nvSpPr>
        <p:spPr bwMode="auto">
          <a:xfrm>
            <a:off x="247650" y="2777769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98" name="LINE53798"/>
          <p:cNvSpPr/>
          <p:nvPr/>
        </p:nvSpPr>
        <p:spPr bwMode="auto">
          <a:xfrm>
            <a:off x="247650" y="3382607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799" name="LINE53799"/>
          <p:cNvSpPr/>
          <p:nvPr/>
        </p:nvSpPr>
        <p:spPr bwMode="auto">
          <a:xfrm>
            <a:off x="247650" y="3996969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00" name="LINE53800"/>
          <p:cNvSpPr/>
          <p:nvPr/>
        </p:nvSpPr>
        <p:spPr bwMode="auto">
          <a:xfrm>
            <a:off x="247650" y="3582632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01" name="LINE53801"/>
          <p:cNvSpPr/>
          <p:nvPr/>
        </p:nvSpPr>
        <p:spPr bwMode="auto">
          <a:xfrm>
            <a:off x="247650" y="5020907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02" name="LINE53802"/>
          <p:cNvSpPr/>
          <p:nvPr/>
        </p:nvSpPr>
        <p:spPr bwMode="auto">
          <a:xfrm>
            <a:off x="247650" y="2363432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03" name="LINE53803"/>
          <p:cNvSpPr/>
          <p:nvPr/>
        </p:nvSpPr>
        <p:spPr bwMode="auto">
          <a:xfrm>
            <a:off x="247650" y="1344257"/>
            <a:ext cx="10041877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04" name="LINE53804"/>
          <p:cNvSpPr/>
          <p:nvPr/>
        </p:nvSpPr>
        <p:spPr bwMode="auto">
          <a:xfrm>
            <a:off x="247650" y="2568219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05" name="LINE53805"/>
          <p:cNvSpPr/>
          <p:nvPr/>
        </p:nvSpPr>
        <p:spPr bwMode="auto">
          <a:xfrm>
            <a:off x="247650" y="3787419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06" name="LINE53806"/>
          <p:cNvSpPr/>
          <p:nvPr/>
        </p:nvSpPr>
        <p:spPr bwMode="auto">
          <a:xfrm>
            <a:off x="247650" y="1544282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07" name="LINE53807"/>
          <p:cNvSpPr/>
          <p:nvPr/>
        </p:nvSpPr>
        <p:spPr bwMode="auto">
          <a:xfrm>
            <a:off x="247650" y="4616094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08" name="LINE53808"/>
          <p:cNvSpPr/>
          <p:nvPr/>
        </p:nvSpPr>
        <p:spPr bwMode="auto">
          <a:xfrm>
            <a:off x="247650" y="5220932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09" name="LINE53809"/>
          <p:cNvSpPr/>
          <p:nvPr/>
        </p:nvSpPr>
        <p:spPr bwMode="auto">
          <a:xfrm>
            <a:off x="247650" y="2158644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10" name="LINE53810"/>
          <p:cNvSpPr/>
          <p:nvPr/>
        </p:nvSpPr>
        <p:spPr bwMode="auto">
          <a:xfrm>
            <a:off x="247650" y="2982557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11" name="LINE53811"/>
          <p:cNvSpPr/>
          <p:nvPr/>
        </p:nvSpPr>
        <p:spPr bwMode="auto">
          <a:xfrm>
            <a:off x="247650" y="4201757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12" name="LINE53812"/>
          <p:cNvSpPr/>
          <p:nvPr/>
        </p:nvSpPr>
        <p:spPr bwMode="auto">
          <a:xfrm>
            <a:off x="247650" y="1744307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13" name="LINE53813"/>
          <p:cNvSpPr/>
          <p:nvPr/>
        </p:nvSpPr>
        <p:spPr bwMode="auto">
          <a:xfrm>
            <a:off x="247650" y="3182582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14" name="LINE53814"/>
          <p:cNvSpPr/>
          <p:nvPr/>
        </p:nvSpPr>
        <p:spPr bwMode="auto">
          <a:xfrm>
            <a:off x="247650" y="4406544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15" name="LINE53815"/>
          <p:cNvSpPr/>
          <p:nvPr/>
        </p:nvSpPr>
        <p:spPr bwMode="auto">
          <a:xfrm>
            <a:off x="247650" y="5420957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16" name="LINE53816"/>
          <p:cNvSpPr/>
          <p:nvPr/>
        </p:nvSpPr>
        <p:spPr bwMode="auto">
          <a:xfrm>
            <a:off x="228600" y="5620982"/>
            <a:ext cx="100799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3817" name="Picture 53817" descr="Picture 53817"/>
          <p:cNvPicPr/>
          <p:nvPr/>
        </p:nvPicPr>
        <p:blipFill>
          <a:blip r:embed="rId6">
            <a:lum/>
          </a:blip>
          <a:stretch>
            <a:fillRect/>
          </a:stretch>
        </p:blipFill>
        <p:spPr bwMode="auto">
          <a:xfrm>
            <a:off x="247650" y="5644794"/>
            <a:ext cx="3304794" cy="1259992"/>
          </a:xfrm>
          <a:prstGeom prst="rect">
            <a:avLst/>
          </a:prstGeom>
          <a:noFill/>
        </p:spPr>
      </p:pic>
      <p:pic>
        <p:nvPicPr>
          <p:cNvPr id="53818" name="Picture 53818" descr="Picture 53818"/>
          <p:cNvPicPr/>
          <p:nvPr/>
        </p:nvPicPr>
        <p:blipFill>
          <a:blip r:embed="rId7">
            <a:lum/>
          </a:blip>
          <a:stretch>
            <a:fillRect/>
          </a:stretch>
        </p:blipFill>
        <p:spPr bwMode="auto">
          <a:xfrm>
            <a:off x="3607638" y="5644794"/>
            <a:ext cx="3304794" cy="1259992"/>
          </a:xfrm>
          <a:prstGeom prst="rect">
            <a:avLst/>
          </a:prstGeom>
          <a:noFill/>
        </p:spPr>
      </p:pic>
      <p:pic>
        <p:nvPicPr>
          <p:cNvPr id="53819" name="Picture 53819" descr="Picture 53819"/>
          <p:cNvPicPr/>
          <p:nvPr/>
        </p:nvPicPr>
        <p:blipFill>
          <a:blip r:embed="rId8">
            <a:lum/>
          </a:blip>
          <a:stretch>
            <a:fillRect/>
          </a:stretch>
        </p:blipFill>
        <p:spPr bwMode="auto">
          <a:xfrm>
            <a:off x="6984721" y="5644794"/>
            <a:ext cx="3304794" cy="1259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20" name="RECTANGLE53820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3821" name="Picture 53821" descr="Picture 53821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53822" name="LINE53822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23" name="RECTANGLE53823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53826" name="RECTANGLE53826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27" name="RECTANGLE53827"/>
          <p:cNvSpPr/>
          <p:nvPr/>
        </p:nvSpPr>
        <p:spPr bwMode="auto">
          <a:xfrm>
            <a:off x="3483686" y="251460"/>
            <a:ext cx="3568116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SYNTHESE FER PAR CLASSE</a:t>
            </a:r>
            <a:endParaRPr/>
          </a:p>
        </p:txBody>
      </p:sp>
      <p:sp>
        <p:nvSpPr>
          <p:cNvPr id="53830" name="RECTANGLE53830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31" name="RECTANGLE53831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53834" name="RECTANGLE53834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35" name="RECTANGLE53835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36" name="RECTANGLE53836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53839" name="RECTANGLE53839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40" name="RECTANGLE53840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41" name="RECTANGLE53841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53844" name="RECTANGLE53844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53847" name="LINE53847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48" name="RECTANGLE53848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53851" name="RECTANGLE53851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53854" name="LINE53854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3855" name="Picture 53855" descr="Picture 53855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247650" y="1162050"/>
            <a:ext cx="4286250" cy="2381250"/>
          </a:xfrm>
          <a:prstGeom prst="rect">
            <a:avLst/>
          </a:prstGeom>
          <a:noFill/>
        </p:spPr>
      </p:pic>
      <p:pic>
        <p:nvPicPr>
          <p:cNvPr id="53856" name="Picture 53856" descr="Picture 53856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4535450" y="1162050"/>
            <a:ext cx="5715000" cy="2381250"/>
          </a:xfrm>
          <a:prstGeom prst="rect">
            <a:avLst/>
          </a:prstGeom>
          <a:noFill/>
        </p:spPr>
      </p:pic>
      <p:sp>
        <p:nvSpPr>
          <p:cNvPr id="53857" name="RECTANGLE53857"/>
          <p:cNvSpPr/>
          <p:nvPr/>
        </p:nvSpPr>
        <p:spPr bwMode="auto">
          <a:xfrm>
            <a:off x="266700" y="3600450"/>
            <a:ext cx="876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58" name="RECTANGLE53858"/>
          <p:cNvSpPr/>
          <p:nvPr/>
        </p:nvSpPr>
        <p:spPr bwMode="auto">
          <a:xfrm>
            <a:off x="525983" y="3623310"/>
            <a:ext cx="3765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Classe</a:t>
            </a:r>
            <a:endParaRPr/>
          </a:p>
        </p:txBody>
      </p:sp>
      <p:sp>
        <p:nvSpPr>
          <p:cNvPr id="53861" name="RECTANGLE53861"/>
          <p:cNvSpPr/>
          <p:nvPr/>
        </p:nvSpPr>
        <p:spPr bwMode="auto">
          <a:xfrm>
            <a:off x="1181100" y="3600450"/>
            <a:ext cx="134479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62" name="RECTANGLE53862"/>
          <p:cNvSpPr/>
          <p:nvPr/>
        </p:nvSpPr>
        <p:spPr bwMode="auto">
          <a:xfrm>
            <a:off x="1621993" y="3623310"/>
            <a:ext cx="4817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Courrier</a:t>
            </a:r>
            <a:endParaRPr/>
          </a:p>
        </p:txBody>
      </p:sp>
      <p:sp>
        <p:nvSpPr>
          <p:cNvPr id="53865" name="RECTANGLE53865"/>
          <p:cNvSpPr/>
          <p:nvPr/>
        </p:nvSpPr>
        <p:spPr bwMode="auto">
          <a:xfrm>
            <a:off x="2563990" y="3600450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66" name="RECTANGLE53866"/>
          <p:cNvSpPr/>
          <p:nvPr/>
        </p:nvSpPr>
        <p:spPr bwMode="auto">
          <a:xfrm>
            <a:off x="2594877" y="36233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53869" name="RECTANGLE53869"/>
          <p:cNvSpPr/>
          <p:nvPr/>
        </p:nvSpPr>
        <p:spPr bwMode="auto">
          <a:xfrm>
            <a:off x="3389490" y="3600450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70" name="RECTANGLE53870"/>
          <p:cNvSpPr/>
          <p:nvPr/>
        </p:nvSpPr>
        <p:spPr bwMode="auto">
          <a:xfrm>
            <a:off x="3420377" y="36233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53873" name="RECTANGLE53873"/>
          <p:cNvSpPr/>
          <p:nvPr/>
        </p:nvSpPr>
        <p:spPr bwMode="auto">
          <a:xfrm>
            <a:off x="4214990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74" name="RECTANGLE53874"/>
          <p:cNvSpPr/>
          <p:nvPr/>
        </p:nvSpPr>
        <p:spPr bwMode="auto">
          <a:xfrm>
            <a:off x="4280776" y="36233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3877" name="RECTANGLE53877"/>
          <p:cNvSpPr/>
          <p:nvPr/>
        </p:nvSpPr>
        <p:spPr bwMode="auto">
          <a:xfrm>
            <a:off x="4913490" y="3600450"/>
            <a:ext cx="749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78" name="RECTANGLE53878"/>
          <p:cNvSpPr/>
          <p:nvPr/>
        </p:nvSpPr>
        <p:spPr bwMode="auto">
          <a:xfrm>
            <a:off x="4934014" y="3623310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53881" name="RECTANGLE53881"/>
          <p:cNvSpPr/>
          <p:nvPr/>
        </p:nvSpPr>
        <p:spPr bwMode="auto">
          <a:xfrm>
            <a:off x="5700890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82" name="RECTANGLE53882"/>
          <p:cNvSpPr/>
          <p:nvPr/>
        </p:nvSpPr>
        <p:spPr bwMode="auto">
          <a:xfrm>
            <a:off x="5740768" y="36233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53885" name="RECTANGLE53885"/>
          <p:cNvSpPr/>
          <p:nvPr/>
        </p:nvSpPr>
        <p:spPr bwMode="auto">
          <a:xfrm>
            <a:off x="6399390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86" name="RECTANGLE53886"/>
          <p:cNvSpPr/>
          <p:nvPr/>
        </p:nvSpPr>
        <p:spPr bwMode="auto">
          <a:xfrm>
            <a:off x="6439268" y="36233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53889" name="RECTANGLE53889"/>
          <p:cNvSpPr/>
          <p:nvPr/>
        </p:nvSpPr>
        <p:spPr bwMode="auto">
          <a:xfrm>
            <a:off x="7097890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90" name="RECTANGLE53890"/>
          <p:cNvSpPr/>
          <p:nvPr/>
        </p:nvSpPr>
        <p:spPr bwMode="auto">
          <a:xfrm>
            <a:off x="7163676" y="36233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3893" name="RECTANGLE53893"/>
          <p:cNvSpPr/>
          <p:nvPr/>
        </p:nvSpPr>
        <p:spPr bwMode="auto">
          <a:xfrm>
            <a:off x="7796390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94" name="RECTANGLE53894"/>
          <p:cNvSpPr/>
          <p:nvPr/>
        </p:nvSpPr>
        <p:spPr bwMode="auto">
          <a:xfrm>
            <a:off x="7844955" y="3623310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53897" name="RECTANGLE53897"/>
          <p:cNvSpPr/>
          <p:nvPr/>
        </p:nvSpPr>
        <p:spPr bwMode="auto">
          <a:xfrm>
            <a:off x="8494890" y="3600450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898" name="RECTANGLE53898"/>
          <p:cNvSpPr/>
          <p:nvPr/>
        </p:nvSpPr>
        <p:spPr bwMode="auto">
          <a:xfrm>
            <a:off x="8594611" y="36233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53901" name="RECTANGLE53901"/>
          <p:cNvSpPr/>
          <p:nvPr/>
        </p:nvSpPr>
        <p:spPr bwMode="auto">
          <a:xfrm>
            <a:off x="9129890" y="3600450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902" name="RECTANGLE53902"/>
          <p:cNvSpPr/>
          <p:nvPr/>
        </p:nvSpPr>
        <p:spPr bwMode="auto">
          <a:xfrm>
            <a:off x="9229611" y="36233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53905" name="RECTANGLE53905"/>
          <p:cNvSpPr/>
          <p:nvPr/>
        </p:nvSpPr>
        <p:spPr bwMode="auto">
          <a:xfrm>
            <a:off x="9764890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3906" name="RECTANGLE53906"/>
          <p:cNvSpPr/>
          <p:nvPr/>
        </p:nvSpPr>
        <p:spPr bwMode="auto">
          <a:xfrm>
            <a:off x="9830676" y="36233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3909" name="RECTANGLE53909"/>
          <p:cNvSpPr/>
          <p:nvPr/>
        </p:nvSpPr>
        <p:spPr bwMode="auto">
          <a:xfrm>
            <a:off x="374231" y="4085361"/>
            <a:ext cx="6792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Non Renseigné</a:t>
            </a:r>
            <a:endParaRPr/>
          </a:p>
        </p:txBody>
      </p:sp>
      <p:sp>
        <p:nvSpPr>
          <p:cNvPr id="53912" name="RECTANGLE53912"/>
          <p:cNvSpPr/>
          <p:nvPr/>
        </p:nvSpPr>
        <p:spPr bwMode="auto">
          <a:xfrm>
            <a:off x="1247267" y="3796309"/>
            <a:ext cx="32509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Europe</a:t>
            </a:r>
            <a:endParaRPr/>
          </a:p>
        </p:txBody>
      </p:sp>
      <p:sp>
        <p:nvSpPr>
          <p:cNvPr id="53915" name="RECTANGLE53915"/>
          <p:cNvSpPr/>
          <p:nvPr/>
        </p:nvSpPr>
        <p:spPr bwMode="auto">
          <a:xfrm>
            <a:off x="3137294" y="3796309"/>
            <a:ext cx="16596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-37</a:t>
            </a:r>
            <a:endParaRPr/>
          </a:p>
        </p:txBody>
      </p:sp>
      <p:sp>
        <p:nvSpPr>
          <p:cNvPr id="53918" name="RECTANGLE53918"/>
          <p:cNvSpPr/>
          <p:nvPr/>
        </p:nvSpPr>
        <p:spPr bwMode="auto">
          <a:xfrm>
            <a:off x="4059606" y="379630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3921" name="RECTANGLE53921"/>
          <p:cNvSpPr/>
          <p:nvPr/>
        </p:nvSpPr>
        <p:spPr bwMode="auto">
          <a:xfrm>
            <a:off x="4496486" y="3809009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3924" name="RECTANGLE53924"/>
          <p:cNvSpPr/>
          <p:nvPr/>
        </p:nvSpPr>
        <p:spPr bwMode="auto">
          <a:xfrm>
            <a:off x="5437150" y="380900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3927" name="RECTANGLE53927"/>
          <p:cNvSpPr/>
          <p:nvPr/>
        </p:nvSpPr>
        <p:spPr bwMode="auto">
          <a:xfrm>
            <a:off x="6203645" y="3796309"/>
            <a:ext cx="10951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</a:t>
            </a:r>
            <a:endParaRPr/>
          </a:p>
        </p:txBody>
      </p:sp>
      <p:sp>
        <p:nvSpPr>
          <p:cNvPr id="53930" name="RECTANGLE53930"/>
          <p:cNvSpPr/>
          <p:nvPr/>
        </p:nvSpPr>
        <p:spPr bwMode="auto">
          <a:xfrm>
            <a:off x="6942506" y="379630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3933" name="RECTANGLE53933"/>
          <p:cNvSpPr/>
          <p:nvPr/>
        </p:nvSpPr>
        <p:spPr bwMode="auto">
          <a:xfrm>
            <a:off x="7379386" y="3809009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3936" name="RECTANGLE53936"/>
          <p:cNvSpPr/>
          <p:nvPr/>
        </p:nvSpPr>
        <p:spPr bwMode="auto">
          <a:xfrm>
            <a:off x="8231150" y="380900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3939" name="RECTANGLE53939"/>
          <p:cNvSpPr/>
          <p:nvPr/>
        </p:nvSpPr>
        <p:spPr bwMode="auto">
          <a:xfrm>
            <a:off x="8918054" y="3796309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</a:t>
            </a:r>
            <a:endParaRPr/>
          </a:p>
        </p:txBody>
      </p:sp>
      <p:sp>
        <p:nvSpPr>
          <p:cNvPr id="53942" name="RECTANGLE53942"/>
          <p:cNvSpPr/>
          <p:nvPr/>
        </p:nvSpPr>
        <p:spPr bwMode="auto">
          <a:xfrm>
            <a:off x="9609506" y="379630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3945" name="RECTANGLE53945"/>
          <p:cNvSpPr/>
          <p:nvPr/>
        </p:nvSpPr>
        <p:spPr bwMode="auto">
          <a:xfrm>
            <a:off x="10086746" y="380900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3948" name="RECTANGLE53948"/>
          <p:cNvSpPr/>
          <p:nvPr/>
        </p:nvSpPr>
        <p:spPr bwMode="auto">
          <a:xfrm>
            <a:off x="1247267" y="3977373"/>
            <a:ext cx="31024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France</a:t>
            </a:r>
            <a:endParaRPr/>
          </a:p>
        </p:txBody>
      </p:sp>
      <p:sp>
        <p:nvSpPr>
          <p:cNvPr id="53951" name="RECTANGLE53951"/>
          <p:cNvSpPr/>
          <p:nvPr/>
        </p:nvSpPr>
        <p:spPr bwMode="auto">
          <a:xfrm>
            <a:off x="3137294" y="3977373"/>
            <a:ext cx="16596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-21</a:t>
            </a:r>
            <a:endParaRPr/>
          </a:p>
        </p:txBody>
      </p:sp>
      <p:sp>
        <p:nvSpPr>
          <p:cNvPr id="53954" name="RECTANGLE53954"/>
          <p:cNvSpPr/>
          <p:nvPr/>
        </p:nvSpPr>
        <p:spPr bwMode="auto">
          <a:xfrm>
            <a:off x="4003154" y="3977373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54</a:t>
            </a:r>
            <a:endParaRPr/>
          </a:p>
        </p:txBody>
      </p:sp>
      <p:sp>
        <p:nvSpPr>
          <p:cNvPr id="53957" name="RECTANGLE53957"/>
          <p:cNvSpPr/>
          <p:nvPr/>
        </p:nvSpPr>
        <p:spPr bwMode="auto">
          <a:xfrm>
            <a:off x="4496486" y="399007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-139%</a:t>
            </a:r>
            <a:endParaRPr/>
          </a:p>
        </p:txBody>
      </p:sp>
      <p:sp>
        <p:nvSpPr>
          <p:cNvPr id="53960" name="RECTANGLE53960"/>
          <p:cNvSpPr/>
          <p:nvPr/>
        </p:nvSpPr>
        <p:spPr bwMode="auto">
          <a:xfrm>
            <a:off x="5437150" y="399007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3963" name="RECTANGLE53963"/>
          <p:cNvSpPr/>
          <p:nvPr/>
        </p:nvSpPr>
        <p:spPr bwMode="auto">
          <a:xfrm>
            <a:off x="6203645" y="3977373"/>
            <a:ext cx="10951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</a:t>
            </a:r>
            <a:endParaRPr/>
          </a:p>
        </p:txBody>
      </p:sp>
      <p:sp>
        <p:nvSpPr>
          <p:cNvPr id="53966" name="RECTANGLE53966"/>
          <p:cNvSpPr/>
          <p:nvPr/>
        </p:nvSpPr>
        <p:spPr bwMode="auto">
          <a:xfrm>
            <a:off x="6942506" y="397737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3969" name="RECTANGLE53969"/>
          <p:cNvSpPr/>
          <p:nvPr/>
        </p:nvSpPr>
        <p:spPr bwMode="auto">
          <a:xfrm>
            <a:off x="7379386" y="399007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-200%</a:t>
            </a:r>
            <a:endParaRPr/>
          </a:p>
        </p:txBody>
      </p:sp>
      <p:sp>
        <p:nvSpPr>
          <p:cNvPr id="53972" name="RECTANGLE53972"/>
          <p:cNvSpPr/>
          <p:nvPr/>
        </p:nvSpPr>
        <p:spPr bwMode="auto">
          <a:xfrm>
            <a:off x="8231150" y="399007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3975" name="RECTANGLE53975"/>
          <p:cNvSpPr/>
          <p:nvPr/>
        </p:nvSpPr>
        <p:spPr bwMode="auto">
          <a:xfrm>
            <a:off x="8918054" y="3977373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</a:t>
            </a:r>
            <a:endParaRPr/>
          </a:p>
        </p:txBody>
      </p:sp>
      <p:sp>
        <p:nvSpPr>
          <p:cNvPr id="53978" name="RECTANGLE53978"/>
          <p:cNvSpPr/>
          <p:nvPr/>
        </p:nvSpPr>
        <p:spPr bwMode="auto">
          <a:xfrm>
            <a:off x="9553054" y="3977373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54</a:t>
            </a:r>
            <a:endParaRPr/>
          </a:p>
        </p:txBody>
      </p:sp>
      <p:sp>
        <p:nvSpPr>
          <p:cNvPr id="53981" name="RECTANGLE53981"/>
          <p:cNvSpPr/>
          <p:nvPr/>
        </p:nvSpPr>
        <p:spPr bwMode="auto">
          <a:xfrm>
            <a:off x="10102838" y="399007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-61%</a:t>
            </a:r>
            <a:endParaRPr/>
          </a:p>
        </p:txBody>
      </p:sp>
      <p:sp>
        <p:nvSpPr>
          <p:cNvPr id="53984" name="RECTANGLE53984"/>
          <p:cNvSpPr/>
          <p:nvPr/>
        </p:nvSpPr>
        <p:spPr bwMode="auto">
          <a:xfrm>
            <a:off x="1247267" y="4158437"/>
            <a:ext cx="58868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International</a:t>
            </a:r>
            <a:endParaRPr/>
          </a:p>
        </p:txBody>
      </p:sp>
      <p:sp>
        <p:nvSpPr>
          <p:cNvPr id="53987" name="RECTANGLE53987"/>
          <p:cNvSpPr/>
          <p:nvPr/>
        </p:nvSpPr>
        <p:spPr bwMode="auto">
          <a:xfrm>
            <a:off x="3137294" y="4158437"/>
            <a:ext cx="16596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-89</a:t>
            </a:r>
            <a:endParaRPr/>
          </a:p>
        </p:txBody>
      </p:sp>
      <p:sp>
        <p:nvSpPr>
          <p:cNvPr id="53990" name="RECTANGLE53990"/>
          <p:cNvSpPr/>
          <p:nvPr/>
        </p:nvSpPr>
        <p:spPr bwMode="auto">
          <a:xfrm>
            <a:off x="4059606" y="415843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3993" name="RECTANGLE53993"/>
          <p:cNvSpPr/>
          <p:nvPr/>
        </p:nvSpPr>
        <p:spPr bwMode="auto">
          <a:xfrm>
            <a:off x="4496486" y="4171137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3996" name="RECTANGLE53996"/>
          <p:cNvSpPr/>
          <p:nvPr/>
        </p:nvSpPr>
        <p:spPr bwMode="auto">
          <a:xfrm>
            <a:off x="5437150" y="417113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3999" name="RECTANGLE53999"/>
          <p:cNvSpPr/>
          <p:nvPr/>
        </p:nvSpPr>
        <p:spPr bwMode="auto">
          <a:xfrm>
            <a:off x="6203645" y="4158437"/>
            <a:ext cx="10951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</a:t>
            </a:r>
            <a:endParaRPr/>
          </a:p>
        </p:txBody>
      </p:sp>
      <p:sp>
        <p:nvSpPr>
          <p:cNvPr id="54002" name="RECTANGLE54002"/>
          <p:cNvSpPr/>
          <p:nvPr/>
        </p:nvSpPr>
        <p:spPr bwMode="auto">
          <a:xfrm>
            <a:off x="6942506" y="415843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005" name="RECTANGLE54005"/>
          <p:cNvSpPr/>
          <p:nvPr/>
        </p:nvSpPr>
        <p:spPr bwMode="auto">
          <a:xfrm>
            <a:off x="7379386" y="4171137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4008" name="RECTANGLE54008"/>
          <p:cNvSpPr/>
          <p:nvPr/>
        </p:nvSpPr>
        <p:spPr bwMode="auto">
          <a:xfrm>
            <a:off x="8231150" y="417113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011" name="RECTANGLE54011"/>
          <p:cNvSpPr/>
          <p:nvPr/>
        </p:nvSpPr>
        <p:spPr bwMode="auto">
          <a:xfrm>
            <a:off x="8918054" y="4158437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89</a:t>
            </a:r>
            <a:endParaRPr/>
          </a:p>
        </p:txBody>
      </p:sp>
      <p:sp>
        <p:nvSpPr>
          <p:cNvPr id="54014" name="RECTANGLE54014"/>
          <p:cNvSpPr/>
          <p:nvPr/>
        </p:nvSpPr>
        <p:spPr bwMode="auto">
          <a:xfrm>
            <a:off x="9609506" y="415843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017" name="RECTANGLE54017"/>
          <p:cNvSpPr/>
          <p:nvPr/>
        </p:nvSpPr>
        <p:spPr bwMode="auto">
          <a:xfrm>
            <a:off x="10086746" y="4171137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4020" name="RECTANGLE54020"/>
          <p:cNvSpPr/>
          <p:nvPr/>
        </p:nvSpPr>
        <p:spPr bwMode="auto">
          <a:xfrm>
            <a:off x="1162050" y="4302036"/>
            <a:ext cx="138289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021" name="RECTANGLE54021"/>
          <p:cNvSpPr/>
          <p:nvPr/>
        </p:nvSpPr>
        <p:spPr bwMode="auto">
          <a:xfrm>
            <a:off x="1371473" y="4349026"/>
            <a:ext cx="104278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Non Renseigné</a:t>
            </a:r>
            <a:endParaRPr/>
          </a:p>
        </p:txBody>
      </p:sp>
      <p:sp>
        <p:nvSpPr>
          <p:cNvPr id="54024" name="RECTANGLE54024"/>
          <p:cNvSpPr/>
          <p:nvPr/>
        </p:nvSpPr>
        <p:spPr bwMode="auto">
          <a:xfrm>
            <a:off x="2544940" y="4302036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025" name="RECTANGLE54025"/>
          <p:cNvSpPr/>
          <p:nvPr/>
        </p:nvSpPr>
        <p:spPr bwMode="auto">
          <a:xfrm>
            <a:off x="3058617" y="4349026"/>
            <a:ext cx="24464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-147</a:t>
            </a:r>
            <a:endParaRPr/>
          </a:p>
        </p:txBody>
      </p:sp>
      <p:sp>
        <p:nvSpPr>
          <p:cNvPr id="54028" name="RECTANGLE54028"/>
          <p:cNvSpPr/>
          <p:nvPr/>
        </p:nvSpPr>
        <p:spPr bwMode="auto">
          <a:xfrm>
            <a:off x="3370440" y="4302036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029" name="RECTANGLE54029"/>
          <p:cNvSpPr/>
          <p:nvPr/>
        </p:nvSpPr>
        <p:spPr bwMode="auto">
          <a:xfrm>
            <a:off x="3989819" y="4349026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54</a:t>
            </a:r>
            <a:endParaRPr/>
          </a:p>
        </p:txBody>
      </p:sp>
      <p:sp>
        <p:nvSpPr>
          <p:cNvPr id="54032" name="RECTANGLE54032"/>
          <p:cNvSpPr/>
          <p:nvPr/>
        </p:nvSpPr>
        <p:spPr bwMode="auto">
          <a:xfrm>
            <a:off x="4195940" y="4302036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033" name="RECTANGLE54033"/>
          <p:cNvSpPr/>
          <p:nvPr/>
        </p:nvSpPr>
        <p:spPr bwMode="auto">
          <a:xfrm>
            <a:off x="4456925" y="4361726"/>
            <a:ext cx="35763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-373%</a:t>
            </a:r>
            <a:endParaRPr/>
          </a:p>
        </p:txBody>
      </p:sp>
      <p:sp>
        <p:nvSpPr>
          <p:cNvPr id="54036" name="RECTANGLE54036"/>
          <p:cNvSpPr/>
          <p:nvPr/>
        </p:nvSpPr>
        <p:spPr bwMode="auto">
          <a:xfrm>
            <a:off x="4894440" y="4302036"/>
            <a:ext cx="7874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037" name="RECTANGLE54037"/>
          <p:cNvSpPr/>
          <p:nvPr/>
        </p:nvSpPr>
        <p:spPr bwMode="auto">
          <a:xfrm>
            <a:off x="5413146" y="4361726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040" name="RECTANGLE54040"/>
          <p:cNvSpPr/>
          <p:nvPr/>
        </p:nvSpPr>
        <p:spPr bwMode="auto">
          <a:xfrm>
            <a:off x="5681840" y="4302036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041" name="RECTANGLE54041"/>
          <p:cNvSpPr/>
          <p:nvPr/>
        </p:nvSpPr>
        <p:spPr bwMode="auto">
          <a:xfrm>
            <a:off x="6194755" y="4349026"/>
            <a:ext cx="11840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</a:t>
            </a:r>
            <a:endParaRPr/>
          </a:p>
        </p:txBody>
      </p:sp>
      <p:sp>
        <p:nvSpPr>
          <p:cNvPr id="54044" name="RECTANGLE54044"/>
          <p:cNvSpPr/>
          <p:nvPr/>
        </p:nvSpPr>
        <p:spPr bwMode="auto">
          <a:xfrm>
            <a:off x="6380340" y="4302036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045" name="RECTANGLE54045"/>
          <p:cNvSpPr/>
          <p:nvPr/>
        </p:nvSpPr>
        <p:spPr bwMode="auto">
          <a:xfrm>
            <a:off x="6935839" y="4349026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4048" name="RECTANGLE54048"/>
          <p:cNvSpPr/>
          <p:nvPr/>
        </p:nvSpPr>
        <p:spPr bwMode="auto">
          <a:xfrm>
            <a:off x="7078840" y="4302036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049" name="RECTANGLE54049"/>
          <p:cNvSpPr/>
          <p:nvPr/>
        </p:nvSpPr>
        <p:spPr bwMode="auto">
          <a:xfrm>
            <a:off x="7339826" y="4361726"/>
            <a:ext cx="35763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-500%</a:t>
            </a:r>
            <a:endParaRPr/>
          </a:p>
        </p:txBody>
      </p:sp>
      <p:sp>
        <p:nvSpPr>
          <p:cNvPr id="54052" name="RECTANGLE54052"/>
          <p:cNvSpPr/>
          <p:nvPr/>
        </p:nvSpPr>
        <p:spPr bwMode="auto">
          <a:xfrm>
            <a:off x="7777340" y="4302036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053" name="RECTANGLE54053"/>
          <p:cNvSpPr/>
          <p:nvPr/>
        </p:nvSpPr>
        <p:spPr bwMode="auto">
          <a:xfrm>
            <a:off x="8207146" y="4361726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056" name="RECTANGLE54056"/>
          <p:cNvSpPr/>
          <p:nvPr/>
        </p:nvSpPr>
        <p:spPr bwMode="auto">
          <a:xfrm>
            <a:off x="8475840" y="4302036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057" name="RECTANGLE54057"/>
          <p:cNvSpPr/>
          <p:nvPr/>
        </p:nvSpPr>
        <p:spPr bwMode="auto">
          <a:xfrm>
            <a:off x="8904719" y="4349026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</a:t>
            </a:r>
            <a:endParaRPr/>
          </a:p>
        </p:txBody>
      </p:sp>
      <p:sp>
        <p:nvSpPr>
          <p:cNvPr id="54060" name="RECTANGLE54060"/>
          <p:cNvSpPr/>
          <p:nvPr/>
        </p:nvSpPr>
        <p:spPr bwMode="auto">
          <a:xfrm>
            <a:off x="9110840" y="4302036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061" name="RECTANGLE54061"/>
          <p:cNvSpPr/>
          <p:nvPr/>
        </p:nvSpPr>
        <p:spPr bwMode="auto">
          <a:xfrm>
            <a:off x="9539719" y="4349026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54</a:t>
            </a:r>
            <a:endParaRPr/>
          </a:p>
        </p:txBody>
      </p:sp>
      <p:sp>
        <p:nvSpPr>
          <p:cNvPr id="54064" name="RECTANGLE54064"/>
          <p:cNvSpPr/>
          <p:nvPr/>
        </p:nvSpPr>
        <p:spPr bwMode="auto">
          <a:xfrm>
            <a:off x="9745840" y="4302036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065" name="RECTANGLE54065"/>
          <p:cNvSpPr/>
          <p:nvPr/>
        </p:nvSpPr>
        <p:spPr bwMode="auto">
          <a:xfrm>
            <a:off x="10050894" y="4361726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-32%</a:t>
            </a:r>
            <a:endParaRPr/>
          </a:p>
        </p:txBody>
      </p:sp>
      <p:sp>
        <p:nvSpPr>
          <p:cNvPr id="54068" name="RECTANGLE54068"/>
          <p:cNvSpPr/>
          <p:nvPr/>
        </p:nvSpPr>
        <p:spPr bwMode="auto">
          <a:xfrm>
            <a:off x="452234" y="4642841"/>
            <a:ext cx="52325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Non affecté</a:t>
            </a:r>
            <a:endParaRPr/>
          </a:p>
        </p:txBody>
      </p:sp>
      <p:sp>
        <p:nvSpPr>
          <p:cNvPr id="54071" name="RECTANGLE54071"/>
          <p:cNvSpPr/>
          <p:nvPr/>
        </p:nvSpPr>
        <p:spPr bwMode="auto">
          <a:xfrm>
            <a:off x="1247267" y="4539615"/>
            <a:ext cx="58868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International</a:t>
            </a:r>
            <a:endParaRPr/>
          </a:p>
        </p:txBody>
      </p:sp>
      <p:sp>
        <p:nvSpPr>
          <p:cNvPr id="54074" name="RECTANGLE54074"/>
          <p:cNvSpPr/>
          <p:nvPr/>
        </p:nvSpPr>
        <p:spPr bwMode="auto">
          <a:xfrm>
            <a:off x="3234106" y="45396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077" name="RECTANGLE54077"/>
          <p:cNvSpPr/>
          <p:nvPr/>
        </p:nvSpPr>
        <p:spPr bwMode="auto">
          <a:xfrm>
            <a:off x="4059606" y="45396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080" name="RECTANGLE54080"/>
          <p:cNvSpPr/>
          <p:nvPr/>
        </p:nvSpPr>
        <p:spPr bwMode="auto">
          <a:xfrm>
            <a:off x="4649750" y="455231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083" name="RECTANGLE54083"/>
          <p:cNvSpPr/>
          <p:nvPr/>
        </p:nvSpPr>
        <p:spPr bwMode="auto">
          <a:xfrm>
            <a:off x="5437150" y="455231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086" name="RECTANGLE54086"/>
          <p:cNvSpPr/>
          <p:nvPr/>
        </p:nvSpPr>
        <p:spPr bwMode="auto">
          <a:xfrm>
            <a:off x="6244006" y="45396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089" name="RECTANGLE54089"/>
          <p:cNvSpPr/>
          <p:nvPr/>
        </p:nvSpPr>
        <p:spPr bwMode="auto">
          <a:xfrm>
            <a:off x="6942506" y="45396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092" name="RECTANGLE54092"/>
          <p:cNvSpPr/>
          <p:nvPr/>
        </p:nvSpPr>
        <p:spPr bwMode="auto">
          <a:xfrm>
            <a:off x="7532650" y="455231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095" name="RECTANGLE54095"/>
          <p:cNvSpPr/>
          <p:nvPr/>
        </p:nvSpPr>
        <p:spPr bwMode="auto">
          <a:xfrm>
            <a:off x="8231150" y="455231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098" name="RECTANGLE54098"/>
          <p:cNvSpPr/>
          <p:nvPr/>
        </p:nvSpPr>
        <p:spPr bwMode="auto">
          <a:xfrm>
            <a:off x="8974506" y="45396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101" name="RECTANGLE54101"/>
          <p:cNvSpPr/>
          <p:nvPr/>
        </p:nvSpPr>
        <p:spPr bwMode="auto">
          <a:xfrm>
            <a:off x="9609506" y="45396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104" name="RECTANGLE54104"/>
          <p:cNvSpPr/>
          <p:nvPr/>
        </p:nvSpPr>
        <p:spPr bwMode="auto">
          <a:xfrm>
            <a:off x="10199650" y="455231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107" name="RECTANGLE54107"/>
          <p:cNvSpPr/>
          <p:nvPr/>
        </p:nvSpPr>
        <p:spPr bwMode="auto">
          <a:xfrm>
            <a:off x="1162050" y="4683214"/>
            <a:ext cx="138289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108" name="RECTANGLE54108"/>
          <p:cNvSpPr/>
          <p:nvPr/>
        </p:nvSpPr>
        <p:spPr bwMode="auto">
          <a:xfrm>
            <a:off x="1544739" y="4730204"/>
            <a:ext cx="86951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Non affecté</a:t>
            </a:r>
            <a:endParaRPr/>
          </a:p>
        </p:txBody>
      </p:sp>
      <p:sp>
        <p:nvSpPr>
          <p:cNvPr id="54111" name="RECTANGLE54111"/>
          <p:cNvSpPr/>
          <p:nvPr/>
        </p:nvSpPr>
        <p:spPr bwMode="auto">
          <a:xfrm>
            <a:off x="2544940" y="4683214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112" name="RECTANGLE54112"/>
          <p:cNvSpPr/>
          <p:nvPr/>
        </p:nvSpPr>
        <p:spPr bwMode="auto">
          <a:xfrm>
            <a:off x="3227438" y="4730204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115" name="RECTANGLE54115"/>
          <p:cNvSpPr/>
          <p:nvPr/>
        </p:nvSpPr>
        <p:spPr bwMode="auto">
          <a:xfrm>
            <a:off x="3370440" y="4683214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116" name="RECTANGLE54116"/>
          <p:cNvSpPr/>
          <p:nvPr/>
        </p:nvSpPr>
        <p:spPr bwMode="auto">
          <a:xfrm>
            <a:off x="4052938" y="4730204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119" name="RECTANGLE54119"/>
          <p:cNvSpPr/>
          <p:nvPr/>
        </p:nvSpPr>
        <p:spPr bwMode="auto">
          <a:xfrm>
            <a:off x="4195940" y="4683214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120" name="RECTANGLE54120"/>
          <p:cNvSpPr/>
          <p:nvPr/>
        </p:nvSpPr>
        <p:spPr bwMode="auto">
          <a:xfrm>
            <a:off x="4625746" y="4742904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123" name="RECTANGLE54123"/>
          <p:cNvSpPr/>
          <p:nvPr/>
        </p:nvSpPr>
        <p:spPr bwMode="auto">
          <a:xfrm>
            <a:off x="4894440" y="4683214"/>
            <a:ext cx="7874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124" name="RECTANGLE54124"/>
          <p:cNvSpPr/>
          <p:nvPr/>
        </p:nvSpPr>
        <p:spPr bwMode="auto">
          <a:xfrm>
            <a:off x="5413146" y="4742904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127" name="RECTANGLE54127"/>
          <p:cNvSpPr/>
          <p:nvPr/>
        </p:nvSpPr>
        <p:spPr bwMode="auto">
          <a:xfrm>
            <a:off x="5681840" y="4683214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128" name="RECTANGLE54128"/>
          <p:cNvSpPr/>
          <p:nvPr/>
        </p:nvSpPr>
        <p:spPr bwMode="auto">
          <a:xfrm>
            <a:off x="6237338" y="4730204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131" name="RECTANGLE54131"/>
          <p:cNvSpPr/>
          <p:nvPr/>
        </p:nvSpPr>
        <p:spPr bwMode="auto">
          <a:xfrm>
            <a:off x="6380340" y="4683214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132" name="RECTANGLE54132"/>
          <p:cNvSpPr/>
          <p:nvPr/>
        </p:nvSpPr>
        <p:spPr bwMode="auto">
          <a:xfrm>
            <a:off x="6935839" y="4730204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135" name="RECTANGLE54135"/>
          <p:cNvSpPr/>
          <p:nvPr/>
        </p:nvSpPr>
        <p:spPr bwMode="auto">
          <a:xfrm>
            <a:off x="7078840" y="4683214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136" name="RECTANGLE54136"/>
          <p:cNvSpPr/>
          <p:nvPr/>
        </p:nvSpPr>
        <p:spPr bwMode="auto">
          <a:xfrm>
            <a:off x="7508646" y="4742904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139" name="RECTANGLE54139"/>
          <p:cNvSpPr/>
          <p:nvPr/>
        </p:nvSpPr>
        <p:spPr bwMode="auto">
          <a:xfrm>
            <a:off x="7777340" y="4683214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140" name="RECTANGLE54140"/>
          <p:cNvSpPr/>
          <p:nvPr/>
        </p:nvSpPr>
        <p:spPr bwMode="auto">
          <a:xfrm>
            <a:off x="8207146" y="4742904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143" name="RECTANGLE54143"/>
          <p:cNvSpPr/>
          <p:nvPr/>
        </p:nvSpPr>
        <p:spPr bwMode="auto">
          <a:xfrm>
            <a:off x="8475840" y="4683214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144" name="RECTANGLE54144"/>
          <p:cNvSpPr/>
          <p:nvPr/>
        </p:nvSpPr>
        <p:spPr bwMode="auto">
          <a:xfrm>
            <a:off x="8967839" y="4730204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147" name="RECTANGLE54147"/>
          <p:cNvSpPr/>
          <p:nvPr/>
        </p:nvSpPr>
        <p:spPr bwMode="auto">
          <a:xfrm>
            <a:off x="9110840" y="4683214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148" name="RECTANGLE54148"/>
          <p:cNvSpPr/>
          <p:nvPr/>
        </p:nvSpPr>
        <p:spPr bwMode="auto">
          <a:xfrm>
            <a:off x="9602839" y="4730204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151" name="RECTANGLE54151"/>
          <p:cNvSpPr/>
          <p:nvPr/>
        </p:nvSpPr>
        <p:spPr bwMode="auto">
          <a:xfrm>
            <a:off x="9745840" y="4683214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152" name="RECTANGLE54152"/>
          <p:cNvSpPr/>
          <p:nvPr/>
        </p:nvSpPr>
        <p:spPr bwMode="auto">
          <a:xfrm>
            <a:off x="10156596" y="4742904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155" name="RECTANGLE54155"/>
          <p:cNvSpPr/>
          <p:nvPr/>
        </p:nvSpPr>
        <p:spPr bwMode="auto">
          <a:xfrm>
            <a:off x="478600" y="5205082"/>
            <a:ext cx="47053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Train 1ere</a:t>
            </a:r>
            <a:endParaRPr/>
          </a:p>
        </p:txBody>
      </p:sp>
      <p:sp>
        <p:nvSpPr>
          <p:cNvPr id="54158" name="RECTANGLE54158"/>
          <p:cNvSpPr/>
          <p:nvPr/>
        </p:nvSpPr>
        <p:spPr bwMode="auto">
          <a:xfrm>
            <a:off x="1247267" y="4920793"/>
            <a:ext cx="32509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Europe</a:t>
            </a:r>
            <a:endParaRPr/>
          </a:p>
        </p:txBody>
      </p:sp>
      <p:sp>
        <p:nvSpPr>
          <p:cNvPr id="54161" name="RECTANGLE54161"/>
          <p:cNvSpPr/>
          <p:nvPr/>
        </p:nvSpPr>
        <p:spPr bwMode="auto">
          <a:xfrm>
            <a:off x="3121203" y="492079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344</a:t>
            </a:r>
            <a:endParaRPr/>
          </a:p>
        </p:txBody>
      </p:sp>
      <p:sp>
        <p:nvSpPr>
          <p:cNvPr id="54164" name="RECTANGLE54164"/>
          <p:cNvSpPr/>
          <p:nvPr/>
        </p:nvSpPr>
        <p:spPr bwMode="auto">
          <a:xfrm>
            <a:off x="3859047" y="492079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1 770</a:t>
            </a:r>
            <a:endParaRPr/>
          </a:p>
        </p:txBody>
      </p:sp>
      <p:sp>
        <p:nvSpPr>
          <p:cNvPr id="54167" name="RECTANGLE54167"/>
          <p:cNvSpPr/>
          <p:nvPr/>
        </p:nvSpPr>
        <p:spPr bwMode="auto">
          <a:xfrm>
            <a:off x="4552937" y="493349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-81%</a:t>
            </a:r>
            <a:endParaRPr/>
          </a:p>
        </p:txBody>
      </p:sp>
      <p:sp>
        <p:nvSpPr>
          <p:cNvPr id="54170" name="RECTANGLE54170"/>
          <p:cNvSpPr/>
          <p:nvPr/>
        </p:nvSpPr>
        <p:spPr bwMode="auto">
          <a:xfrm>
            <a:off x="5437150" y="493349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173" name="RECTANGLE54173"/>
          <p:cNvSpPr/>
          <p:nvPr/>
        </p:nvSpPr>
        <p:spPr bwMode="auto">
          <a:xfrm>
            <a:off x="6244006" y="49207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4176" name="RECTANGLE54176"/>
          <p:cNvSpPr/>
          <p:nvPr/>
        </p:nvSpPr>
        <p:spPr bwMode="auto">
          <a:xfrm>
            <a:off x="6942506" y="49207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54179" name="RECTANGLE54179"/>
          <p:cNvSpPr/>
          <p:nvPr/>
        </p:nvSpPr>
        <p:spPr bwMode="auto">
          <a:xfrm>
            <a:off x="7435838" y="493349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-75%</a:t>
            </a:r>
            <a:endParaRPr/>
          </a:p>
        </p:txBody>
      </p:sp>
      <p:sp>
        <p:nvSpPr>
          <p:cNvPr id="54182" name="RECTANGLE54182"/>
          <p:cNvSpPr/>
          <p:nvPr/>
        </p:nvSpPr>
        <p:spPr bwMode="auto">
          <a:xfrm>
            <a:off x="8231150" y="493349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185" name="RECTANGLE54185"/>
          <p:cNvSpPr/>
          <p:nvPr/>
        </p:nvSpPr>
        <p:spPr bwMode="auto">
          <a:xfrm>
            <a:off x="8861603" y="492079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172</a:t>
            </a:r>
            <a:endParaRPr/>
          </a:p>
        </p:txBody>
      </p:sp>
      <p:sp>
        <p:nvSpPr>
          <p:cNvPr id="54188" name="RECTANGLE54188"/>
          <p:cNvSpPr/>
          <p:nvPr/>
        </p:nvSpPr>
        <p:spPr bwMode="auto">
          <a:xfrm>
            <a:off x="9496603" y="492079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221</a:t>
            </a:r>
            <a:endParaRPr/>
          </a:p>
        </p:txBody>
      </p:sp>
      <p:sp>
        <p:nvSpPr>
          <p:cNvPr id="54191" name="RECTANGLE54191"/>
          <p:cNvSpPr/>
          <p:nvPr/>
        </p:nvSpPr>
        <p:spPr bwMode="auto">
          <a:xfrm>
            <a:off x="10102838" y="493349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-22%</a:t>
            </a:r>
            <a:endParaRPr/>
          </a:p>
        </p:txBody>
      </p:sp>
      <p:sp>
        <p:nvSpPr>
          <p:cNvPr id="54194" name="RECTANGLE54194"/>
          <p:cNvSpPr/>
          <p:nvPr/>
        </p:nvSpPr>
        <p:spPr bwMode="auto">
          <a:xfrm>
            <a:off x="1247267" y="5101857"/>
            <a:ext cx="31024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France</a:t>
            </a:r>
            <a:endParaRPr/>
          </a:p>
        </p:txBody>
      </p:sp>
      <p:sp>
        <p:nvSpPr>
          <p:cNvPr id="54197" name="RECTANGLE54197"/>
          <p:cNvSpPr/>
          <p:nvPr/>
        </p:nvSpPr>
        <p:spPr bwMode="auto">
          <a:xfrm>
            <a:off x="3033547" y="5101857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1 474</a:t>
            </a:r>
            <a:endParaRPr/>
          </a:p>
        </p:txBody>
      </p:sp>
      <p:sp>
        <p:nvSpPr>
          <p:cNvPr id="54200" name="RECTANGLE54200"/>
          <p:cNvSpPr/>
          <p:nvPr/>
        </p:nvSpPr>
        <p:spPr bwMode="auto">
          <a:xfrm>
            <a:off x="3859047" y="5101857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2 377</a:t>
            </a:r>
            <a:endParaRPr/>
          </a:p>
        </p:txBody>
      </p:sp>
      <p:sp>
        <p:nvSpPr>
          <p:cNvPr id="54203" name="RECTANGLE54203"/>
          <p:cNvSpPr/>
          <p:nvPr/>
        </p:nvSpPr>
        <p:spPr bwMode="auto">
          <a:xfrm>
            <a:off x="4552937" y="5114557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-38%</a:t>
            </a:r>
            <a:endParaRPr/>
          </a:p>
        </p:txBody>
      </p:sp>
      <p:sp>
        <p:nvSpPr>
          <p:cNvPr id="54206" name="RECTANGLE54206"/>
          <p:cNvSpPr/>
          <p:nvPr/>
        </p:nvSpPr>
        <p:spPr bwMode="auto">
          <a:xfrm>
            <a:off x="5437150" y="511455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4209" name="RECTANGLE54209"/>
          <p:cNvSpPr/>
          <p:nvPr/>
        </p:nvSpPr>
        <p:spPr bwMode="auto">
          <a:xfrm>
            <a:off x="6187554" y="5101857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</a:t>
            </a:r>
            <a:endParaRPr/>
          </a:p>
        </p:txBody>
      </p:sp>
      <p:sp>
        <p:nvSpPr>
          <p:cNvPr id="54212" name="RECTANGLE54212"/>
          <p:cNvSpPr/>
          <p:nvPr/>
        </p:nvSpPr>
        <p:spPr bwMode="auto">
          <a:xfrm>
            <a:off x="6886054" y="5101857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</a:t>
            </a:r>
            <a:endParaRPr/>
          </a:p>
        </p:txBody>
      </p:sp>
      <p:sp>
        <p:nvSpPr>
          <p:cNvPr id="54215" name="RECTANGLE54215"/>
          <p:cNvSpPr/>
          <p:nvPr/>
        </p:nvSpPr>
        <p:spPr bwMode="auto">
          <a:xfrm>
            <a:off x="7435838" y="5114557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-25%</a:t>
            </a:r>
            <a:endParaRPr/>
          </a:p>
        </p:txBody>
      </p:sp>
      <p:sp>
        <p:nvSpPr>
          <p:cNvPr id="54218" name="RECTANGLE54218"/>
          <p:cNvSpPr/>
          <p:nvPr/>
        </p:nvSpPr>
        <p:spPr bwMode="auto">
          <a:xfrm>
            <a:off x="8231150" y="511455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4221" name="RECTANGLE54221"/>
          <p:cNvSpPr/>
          <p:nvPr/>
        </p:nvSpPr>
        <p:spPr bwMode="auto">
          <a:xfrm>
            <a:off x="8918054" y="5101857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82</a:t>
            </a:r>
            <a:endParaRPr/>
          </a:p>
        </p:txBody>
      </p:sp>
      <p:sp>
        <p:nvSpPr>
          <p:cNvPr id="54224" name="RECTANGLE54224"/>
          <p:cNvSpPr/>
          <p:nvPr/>
        </p:nvSpPr>
        <p:spPr bwMode="auto">
          <a:xfrm>
            <a:off x="9553054" y="5101857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99</a:t>
            </a:r>
            <a:endParaRPr/>
          </a:p>
        </p:txBody>
      </p:sp>
      <p:sp>
        <p:nvSpPr>
          <p:cNvPr id="54227" name="RECTANGLE54227"/>
          <p:cNvSpPr/>
          <p:nvPr/>
        </p:nvSpPr>
        <p:spPr bwMode="auto">
          <a:xfrm>
            <a:off x="10102838" y="5114557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-17%</a:t>
            </a:r>
            <a:endParaRPr/>
          </a:p>
        </p:txBody>
      </p:sp>
      <p:sp>
        <p:nvSpPr>
          <p:cNvPr id="54230" name="RECTANGLE54230"/>
          <p:cNvSpPr/>
          <p:nvPr/>
        </p:nvSpPr>
        <p:spPr bwMode="auto">
          <a:xfrm>
            <a:off x="1247267" y="5282921"/>
            <a:ext cx="58868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International</a:t>
            </a:r>
            <a:endParaRPr/>
          </a:p>
        </p:txBody>
      </p:sp>
      <p:sp>
        <p:nvSpPr>
          <p:cNvPr id="54233" name="RECTANGLE54233"/>
          <p:cNvSpPr/>
          <p:nvPr/>
        </p:nvSpPr>
        <p:spPr bwMode="auto">
          <a:xfrm>
            <a:off x="3121203" y="528292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788</a:t>
            </a:r>
            <a:endParaRPr/>
          </a:p>
        </p:txBody>
      </p:sp>
      <p:sp>
        <p:nvSpPr>
          <p:cNvPr id="54236" name="RECTANGLE54236"/>
          <p:cNvSpPr/>
          <p:nvPr/>
        </p:nvSpPr>
        <p:spPr bwMode="auto">
          <a:xfrm>
            <a:off x="4059606" y="52829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239" name="RECTANGLE54239"/>
          <p:cNvSpPr/>
          <p:nvPr/>
        </p:nvSpPr>
        <p:spPr bwMode="auto">
          <a:xfrm>
            <a:off x="4536846" y="529562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4242" name="RECTANGLE54242"/>
          <p:cNvSpPr/>
          <p:nvPr/>
        </p:nvSpPr>
        <p:spPr bwMode="auto">
          <a:xfrm>
            <a:off x="5437150" y="529562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4245" name="RECTANGLE54245"/>
          <p:cNvSpPr/>
          <p:nvPr/>
        </p:nvSpPr>
        <p:spPr bwMode="auto">
          <a:xfrm>
            <a:off x="6244006" y="52829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4248" name="RECTANGLE54248"/>
          <p:cNvSpPr/>
          <p:nvPr/>
        </p:nvSpPr>
        <p:spPr bwMode="auto">
          <a:xfrm>
            <a:off x="6942506" y="52829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251" name="RECTANGLE54251"/>
          <p:cNvSpPr/>
          <p:nvPr/>
        </p:nvSpPr>
        <p:spPr bwMode="auto">
          <a:xfrm>
            <a:off x="7419746" y="529562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4254" name="RECTANGLE54254"/>
          <p:cNvSpPr/>
          <p:nvPr/>
        </p:nvSpPr>
        <p:spPr bwMode="auto">
          <a:xfrm>
            <a:off x="8231150" y="529562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257" name="RECTANGLE54257"/>
          <p:cNvSpPr/>
          <p:nvPr/>
        </p:nvSpPr>
        <p:spPr bwMode="auto">
          <a:xfrm>
            <a:off x="8861603" y="528292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394</a:t>
            </a:r>
            <a:endParaRPr/>
          </a:p>
        </p:txBody>
      </p:sp>
      <p:sp>
        <p:nvSpPr>
          <p:cNvPr id="54260" name="RECTANGLE54260"/>
          <p:cNvSpPr/>
          <p:nvPr/>
        </p:nvSpPr>
        <p:spPr bwMode="auto">
          <a:xfrm>
            <a:off x="9609506" y="52829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263" name="RECTANGLE54263"/>
          <p:cNvSpPr/>
          <p:nvPr/>
        </p:nvSpPr>
        <p:spPr bwMode="auto">
          <a:xfrm>
            <a:off x="10086746" y="529562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4266" name="RECTANGLE54266"/>
          <p:cNvSpPr/>
          <p:nvPr/>
        </p:nvSpPr>
        <p:spPr bwMode="auto">
          <a:xfrm>
            <a:off x="1162050" y="5426520"/>
            <a:ext cx="138289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267" name="RECTANGLE54267"/>
          <p:cNvSpPr/>
          <p:nvPr/>
        </p:nvSpPr>
        <p:spPr bwMode="auto">
          <a:xfrm>
            <a:off x="1606347" y="5473509"/>
            <a:ext cx="8079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Train 1ere</a:t>
            </a:r>
            <a:endParaRPr/>
          </a:p>
        </p:txBody>
      </p:sp>
      <p:sp>
        <p:nvSpPr>
          <p:cNvPr id="54270" name="RECTANGLE54270"/>
          <p:cNvSpPr/>
          <p:nvPr/>
        </p:nvSpPr>
        <p:spPr bwMode="auto">
          <a:xfrm>
            <a:off x="2544940" y="5426520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271" name="RECTANGLE54271"/>
          <p:cNvSpPr/>
          <p:nvPr/>
        </p:nvSpPr>
        <p:spPr bwMode="auto">
          <a:xfrm>
            <a:off x="3007766" y="5473509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2 606</a:t>
            </a:r>
            <a:endParaRPr/>
          </a:p>
        </p:txBody>
      </p:sp>
      <p:sp>
        <p:nvSpPr>
          <p:cNvPr id="54274" name="RECTANGLE54274"/>
          <p:cNvSpPr/>
          <p:nvPr/>
        </p:nvSpPr>
        <p:spPr bwMode="auto">
          <a:xfrm>
            <a:off x="3370440" y="5426520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275" name="RECTANGLE54275"/>
          <p:cNvSpPr/>
          <p:nvPr/>
        </p:nvSpPr>
        <p:spPr bwMode="auto">
          <a:xfrm>
            <a:off x="3833266" y="5473509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4 147</a:t>
            </a:r>
            <a:endParaRPr/>
          </a:p>
        </p:txBody>
      </p:sp>
      <p:sp>
        <p:nvSpPr>
          <p:cNvPr id="54278" name="RECTANGLE54278"/>
          <p:cNvSpPr/>
          <p:nvPr/>
        </p:nvSpPr>
        <p:spPr bwMode="auto">
          <a:xfrm>
            <a:off x="4195940" y="5426520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279" name="RECTANGLE54279"/>
          <p:cNvSpPr/>
          <p:nvPr/>
        </p:nvSpPr>
        <p:spPr bwMode="auto">
          <a:xfrm>
            <a:off x="4520044" y="5486209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-37%</a:t>
            </a:r>
            <a:endParaRPr/>
          </a:p>
        </p:txBody>
      </p:sp>
      <p:sp>
        <p:nvSpPr>
          <p:cNvPr id="54282" name="RECTANGLE54282"/>
          <p:cNvSpPr/>
          <p:nvPr/>
        </p:nvSpPr>
        <p:spPr bwMode="auto">
          <a:xfrm>
            <a:off x="4894440" y="5426520"/>
            <a:ext cx="7874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283" name="RECTANGLE54283"/>
          <p:cNvSpPr/>
          <p:nvPr/>
        </p:nvSpPr>
        <p:spPr bwMode="auto">
          <a:xfrm>
            <a:off x="5413146" y="5486209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4286" name="RECTANGLE54286"/>
          <p:cNvSpPr/>
          <p:nvPr/>
        </p:nvSpPr>
        <p:spPr bwMode="auto">
          <a:xfrm>
            <a:off x="5681840" y="5426520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287" name="RECTANGLE54287"/>
          <p:cNvSpPr/>
          <p:nvPr/>
        </p:nvSpPr>
        <p:spPr bwMode="auto">
          <a:xfrm>
            <a:off x="6174219" y="5473509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</a:t>
            </a:r>
            <a:endParaRPr/>
          </a:p>
        </p:txBody>
      </p:sp>
      <p:sp>
        <p:nvSpPr>
          <p:cNvPr id="54290" name="RECTANGLE54290"/>
          <p:cNvSpPr/>
          <p:nvPr/>
        </p:nvSpPr>
        <p:spPr bwMode="auto">
          <a:xfrm>
            <a:off x="6380340" y="5426520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291" name="RECTANGLE54291"/>
          <p:cNvSpPr/>
          <p:nvPr/>
        </p:nvSpPr>
        <p:spPr bwMode="auto">
          <a:xfrm>
            <a:off x="6872719" y="5473509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</a:t>
            </a:r>
            <a:endParaRPr/>
          </a:p>
        </p:txBody>
      </p:sp>
      <p:sp>
        <p:nvSpPr>
          <p:cNvPr id="54294" name="RECTANGLE54294"/>
          <p:cNvSpPr/>
          <p:nvPr/>
        </p:nvSpPr>
        <p:spPr bwMode="auto">
          <a:xfrm>
            <a:off x="7078840" y="5426520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295" name="RECTANGLE54295"/>
          <p:cNvSpPr/>
          <p:nvPr/>
        </p:nvSpPr>
        <p:spPr bwMode="auto">
          <a:xfrm>
            <a:off x="7402944" y="5486209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-31%</a:t>
            </a:r>
            <a:endParaRPr/>
          </a:p>
        </p:txBody>
      </p:sp>
      <p:sp>
        <p:nvSpPr>
          <p:cNvPr id="54298" name="RECTANGLE54298"/>
          <p:cNvSpPr/>
          <p:nvPr/>
        </p:nvSpPr>
        <p:spPr bwMode="auto">
          <a:xfrm>
            <a:off x="7777340" y="5426520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299" name="RECTANGLE54299"/>
          <p:cNvSpPr/>
          <p:nvPr/>
        </p:nvSpPr>
        <p:spPr bwMode="auto">
          <a:xfrm>
            <a:off x="8207146" y="5486209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4302" name="RECTANGLE54302"/>
          <p:cNvSpPr/>
          <p:nvPr/>
        </p:nvSpPr>
        <p:spPr bwMode="auto">
          <a:xfrm>
            <a:off x="8475840" y="5426520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303" name="RECTANGLE54303"/>
          <p:cNvSpPr/>
          <p:nvPr/>
        </p:nvSpPr>
        <p:spPr bwMode="auto">
          <a:xfrm>
            <a:off x="8841601" y="5473509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118</a:t>
            </a:r>
            <a:endParaRPr/>
          </a:p>
        </p:txBody>
      </p:sp>
      <p:sp>
        <p:nvSpPr>
          <p:cNvPr id="54306" name="RECTANGLE54306"/>
          <p:cNvSpPr/>
          <p:nvPr/>
        </p:nvSpPr>
        <p:spPr bwMode="auto">
          <a:xfrm>
            <a:off x="9110840" y="5426520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307" name="RECTANGLE54307"/>
          <p:cNvSpPr/>
          <p:nvPr/>
        </p:nvSpPr>
        <p:spPr bwMode="auto">
          <a:xfrm>
            <a:off x="9476601" y="5473509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130</a:t>
            </a:r>
            <a:endParaRPr/>
          </a:p>
        </p:txBody>
      </p:sp>
      <p:sp>
        <p:nvSpPr>
          <p:cNvPr id="54310" name="RECTANGLE54310"/>
          <p:cNvSpPr/>
          <p:nvPr/>
        </p:nvSpPr>
        <p:spPr bwMode="auto">
          <a:xfrm>
            <a:off x="9745840" y="5426520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311" name="RECTANGLE54311"/>
          <p:cNvSpPr/>
          <p:nvPr/>
        </p:nvSpPr>
        <p:spPr bwMode="auto">
          <a:xfrm>
            <a:off x="10114014" y="5486209"/>
            <a:ext cx="23139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-9%</a:t>
            </a:r>
            <a:endParaRPr/>
          </a:p>
        </p:txBody>
      </p:sp>
      <p:sp>
        <p:nvSpPr>
          <p:cNvPr id="54314" name="RECTANGLE54314"/>
          <p:cNvSpPr/>
          <p:nvPr/>
        </p:nvSpPr>
        <p:spPr bwMode="auto">
          <a:xfrm>
            <a:off x="494640" y="5948388"/>
            <a:ext cx="43844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Train 2nd</a:t>
            </a:r>
            <a:endParaRPr/>
          </a:p>
        </p:txBody>
      </p:sp>
      <p:sp>
        <p:nvSpPr>
          <p:cNvPr id="54317" name="RECTANGLE54317"/>
          <p:cNvSpPr/>
          <p:nvPr/>
        </p:nvSpPr>
        <p:spPr bwMode="auto">
          <a:xfrm>
            <a:off x="1247267" y="5664098"/>
            <a:ext cx="32509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Europe</a:t>
            </a:r>
            <a:endParaRPr/>
          </a:p>
        </p:txBody>
      </p:sp>
      <p:sp>
        <p:nvSpPr>
          <p:cNvPr id="54320" name="RECTANGLE54320"/>
          <p:cNvSpPr/>
          <p:nvPr/>
        </p:nvSpPr>
        <p:spPr bwMode="auto">
          <a:xfrm>
            <a:off x="2977096" y="5664098"/>
            <a:ext cx="3261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11 748</a:t>
            </a:r>
            <a:endParaRPr/>
          </a:p>
        </p:txBody>
      </p:sp>
      <p:sp>
        <p:nvSpPr>
          <p:cNvPr id="54323" name="RECTANGLE54323"/>
          <p:cNvSpPr/>
          <p:nvPr/>
        </p:nvSpPr>
        <p:spPr bwMode="auto">
          <a:xfrm>
            <a:off x="3859047" y="566409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7 439</a:t>
            </a:r>
            <a:endParaRPr/>
          </a:p>
        </p:txBody>
      </p:sp>
      <p:sp>
        <p:nvSpPr>
          <p:cNvPr id="54326" name="RECTANGLE54326"/>
          <p:cNvSpPr/>
          <p:nvPr/>
        </p:nvSpPr>
        <p:spPr bwMode="auto">
          <a:xfrm>
            <a:off x="4593298" y="5676798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58%</a:t>
            </a:r>
            <a:endParaRPr/>
          </a:p>
        </p:txBody>
      </p:sp>
      <p:sp>
        <p:nvSpPr>
          <p:cNvPr id="54329" name="RECTANGLE54329"/>
          <p:cNvSpPr/>
          <p:nvPr/>
        </p:nvSpPr>
        <p:spPr bwMode="auto">
          <a:xfrm>
            <a:off x="5380698" y="5676798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15%</a:t>
            </a:r>
            <a:endParaRPr/>
          </a:p>
        </p:txBody>
      </p:sp>
      <p:sp>
        <p:nvSpPr>
          <p:cNvPr id="54332" name="RECTANGLE54332"/>
          <p:cNvSpPr/>
          <p:nvPr/>
        </p:nvSpPr>
        <p:spPr bwMode="auto">
          <a:xfrm>
            <a:off x="6131103" y="566409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144</a:t>
            </a:r>
            <a:endParaRPr/>
          </a:p>
        </p:txBody>
      </p:sp>
      <p:sp>
        <p:nvSpPr>
          <p:cNvPr id="54335" name="RECTANGLE54335"/>
          <p:cNvSpPr/>
          <p:nvPr/>
        </p:nvSpPr>
        <p:spPr bwMode="auto">
          <a:xfrm>
            <a:off x="6886054" y="566409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91</a:t>
            </a:r>
            <a:endParaRPr/>
          </a:p>
        </p:txBody>
      </p:sp>
      <p:sp>
        <p:nvSpPr>
          <p:cNvPr id="54338" name="RECTANGLE54338"/>
          <p:cNvSpPr/>
          <p:nvPr/>
        </p:nvSpPr>
        <p:spPr bwMode="auto">
          <a:xfrm>
            <a:off x="7476198" y="5676798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58%</a:t>
            </a:r>
            <a:endParaRPr/>
          </a:p>
        </p:txBody>
      </p:sp>
      <p:sp>
        <p:nvSpPr>
          <p:cNvPr id="54341" name="RECTANGLE54341"/>
          <p:cNvSpPr/>
          <p:nvPr/>
        </p:nvSpPr>
        <p:spPr bwMode="auto">
          <a:xfrm>
            <a:off x="8231150" y="567679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9%</a:t>
            </a:r>
            <a:endParaRPr/>
          </a:p>
        </p:txBody>
      </p:sp>
      <p:sp>
        <p:nvSpPr>
          <p:cNvPr id="54344" name="RECTANGLE54344"/>
          <p:cNvSpPr/>
          <p:nvPr/>
        </p:nvSpPr>
        <p:spPr bwMode="auto">
          <a:xfrm>
            <a:off x="8918054" y="566409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82</a:t>
            </a:r>
            <a:endParaRPr/>
          </a:p>
        </p:txBody>
      </p:sp>
      <p:sp>
        <p:nvSpPr>
          <p:cNvPr id="54347" name="RECTANGLE54347"/>
          <p:cNvSpPr/>
          <p:nvPr/>
        </p:nvSpPr>
        <p:spPr bwMode="auto">
          <a:xfrm>
            <a:off x="9553054" y="566409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82</a:t>
            </a:r>
            <a:endParaRPr/>
          </a:p>
        </p:txBody>
      </p:sp>
      <p:sp>
        <p:nvSpPr>
          <p:cNvPr id="54350" name="RECTANGLE54350"/>
          <p:cNvSpPr/>
          <p:nvPr/>
        </p:nvSpPr>
        <p:spPr bwMode="auto">
          <a:xfrm>
            <a:off x="10199650" y="567679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353" name="RECTANGLE54353"/>
          <p:cNvSpPr/>
          <p:nvPr/>
        </p:nvSpPr>
        <p:spPr bwMode="auto">
          <a:xfrm>
            <a:off x="1247267" y="5845162"/>
            <a:ext cx="31024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France</a:t>
            </a:r>
            <a:endParaRPr/>
          </a:p>
        </p:txBody>
      </p:sp>
      <p:sp>
        <p:nvSpPr>
          <p:cNvPr id="54356" name="RECTANGLE54356"/>
          <p:cNvSpPr/>
          <p:nvPr/>
        </p:nvSpPr>
        <p:spPr bwMode="auto">
          <a:xfrm>
            <a:off x="2977096" y="5845162"/>
            <a:ext cx="3261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62 777</a:t>
            </a:r>
            <a:endParaRPr/>
          </a:p>
        </p:txBody>
      </p:sp>
      <p:sp>
        <p:nvSpPr>
          <p:cNvPr id="54359" name="RECTANGLE54359"/>
          <p:cNvSpPr/>
          <p:nvPr/>
        </p:nvSpPr>
        <p:spPr bwMode="auto">
          <a:xfrm>
            <a:off x="3802596" y="5845162"/>
            <a:ext cx="3261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57 220</a:t>
            </a:r>
            <a:endParaRPr/>
          </a:p>
        </p:txBody>
      </p:sp>
      <p:sp>
        <p:nvSpPr>
          <p:cNvPr id="54362" name="RECTANGLE54362"/>
          <p:cNvSpPr/>
          <p:nvPr/>
        </p:nvSpPr>
        <p:spPr bwMode="auto">
          <a:xfrm>
            <a:off x="4593298" y="5857862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10%</a:t>
            </a:r>
            <a:endParaRPr/>
          </a:p>
        </p:txBody>
      </p:sp>
      <p:sp>
        <p:nvSpPr>
          <p:cNvPr id="54365" name="RECTANGLE54365"/>
          <p:cNvSpPr/>
          <p:nvPr/>
        </p:nvSpPr>
        <p:spPr bwMode="auto">
          <a:xfrm>
            <a:off x="5380698" y="5857862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80%</a:t>
            </a:r>
            <a:endParaRPr/>
          </a:p>
        </p:txBody>
      </p:sp>
      <p:sp>
        <p:nvSpPr>
          <p:cNvPr id="54368" name="RECTANGLE54368"/>
          <p:cNvSpPr/>
          <p:nvPr/>
        </p:nvSpPr>
        <p:spPr bwMode="auto">
          <a:xfrm>
            <a:off x="6043447" y="5845162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1 475</a:t>
            </a:r>
            <a:endParaRPr/>
          </a:p>
        </p:txBody>
      </p:sp>
      <p:sp>
        <p:nvSpPr>
          <p:cNvPr id="54371" name="RECTANGLE54371"/>
          <p:cNvSpPr/>
          <p:nvPr/>
        </p:nvSpPr>
        <p:spPr bwMode="auto">
          <a:xfrm>
            <a:off x="6741947" y="5845162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1 380</a:t>
            </a:r>
            <a:endParaRPr/>
          </a:p>
        </p:txBody>
      </p:sp>
      <p:sp>
        <p:nvSpPr>
          <p:cNvPr id="54374" name="RECTANGLE54374"/>
          <p:cNvSpPr/>
          <p:nvPr/>
        </p:nvSpPr>
        <p:spPr bwMode="auto">
          <a:xfrm>
            <a:off x="7532650" y="585786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7%</a:t>
            </a:r>
            <a:endParaRPr/>
          </a:p>
        </p:txBody>
      </p:sp>
      <p:sp>
        <p:nvSpPr>
          <p:cNvPr id="54377" name="RECTANGLE54377"/>
          <p:cNvSpPr/>
          <p:nvPr/>
        </p:nvSpPr>
        <p:spPr bwMode="auto">
          <a:xfrm>
            <a:off x="8174698" y="5857862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89%</a:t>
            </a:r>
            <a:endParaRPr/>
          </a:p>
        </p:txBody>
      </p:sp>
      <p:sp>
        <p:nvSpPr>
          <p:cNvPr id="54380" name="RECTANGLE54380"/>
          <p:cNvSpPr/>
          <p:nvPr/>
        </p:nvSpPr>
        <p:spPr bwMode="auto">
          <a:xfrm>
            <a:off x="8918054" y="5845162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43</a:t>
            </a:r>
            <a:endParaRPr/>
          </a:p>
        </p:txBody>
      </p:sp>
      <p:sp>
        <p:nvSpPr>
          <p:cNvPr id="54383" name="RECTANGLE54383"/>
          <p:cNvSpPr/>
          <p:nvPr/>
        </p:nvSpPr>
        <p:spPr bwMode="auto">
          <a:xfrm>
            <a:off x="9553054" y="5845162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41</a:t>
            </a:r>
            <a:endParaRPr/>
          </a:p>
        </p:txBody>
      </p:sp>
      <p:sp>
        <p:nvSpPr>
          <p:cNvPr id="54386" name="RECTANGLE54386"/>
          <p:cNvSpPr/>
          <p:nvPr/>
        </p:nvSpPr>
        <p:spPr bwMode="auto">
          <a:xfrm>
            <a:off x="10199650" y="585786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4389" name="RECTANGLE54389"/>
          <p:cNvSpPr/>
          <p:nvPr/>
        </p:nvSpPr>
        <p:spPr bwMode="auto">
          <a:xfrm>
            <a:off x="1247267" y="6026226"/>
            <a:ext cx="58868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International</a:t>
            </a:r>
            <a:endParaRPr/>
          </a:p>
        </p:txBody>
      </p:sp>
      <p:sp>
        <p:nvSpPr>
          <p:cNvPr id="54392" name="RECTANGLE54392"/>
          <p:cNvSpPr/>
          <p:nvPr/>
        </p:nvSpPr>
        <p:spPr bwMode="auto">
          <a:xfrm>
            <a:off x="3033547" y="6026226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1 944</a:t>
            </a:r>
            <a:endParaRPr/>
          </a:p>
        </p:txBody>
      </p:sp>
      <p:sp>
        <p:nvSpPr>
          <p:cNvPr id="54395" name="RECTANGLE54395"/>
          <p:cNvSpPr/>
          <p:nvPr/>
        </p:nvSpPr>
        <p:spPr bwMode="auto">
          <a:xfrm>
            <a:off x="3859047" y="6026226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2 027</a:t>
            </a:r>
            <a:endParaRPr/>
          </a:p>
        </p:txBody>
      </p:sp>
      <p:sp>
        <p:nvSpPr>
          <p:cNvPr id="54398" name="RECTANGLE54398"/>
          <p:cNvSpPr/>
          <p:nvPr/>
        </p:nvSpPr>
        <p:spPr bwMode="auto">
          <a:xfrm>
            <a:off x="4609389" y="6038926"/>
            <a:ext cx="20516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-4%</a:t>
            </a:r>
            <a:endParaRPr/>
          </a:p>
        </p:txBody>
      </p:sp>
      <p:sp>
        <p:nvSpPr>
          <p:cNvPr id="54401" name="RECTANGLE54401"/>
          <p:cNvSpPr/>
          <p:nvPr/>
        </p:nvSpPr>
        <p:spPr bwMode="auto">
          <a:xfrm>
            <a:off x="5437150" y="603892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4404" name="RECTANGLE54404"/>
          <p:cNvSpPr/>
          <p:nvPr/>
        </p:nvSpPr>
        <p:spPr bwMode="auto">
          <a:xfrm>
            <a:off x="6187554" y="602622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54407" name="RECTANGLE54407"/>
          <p:cNvSpPr/>
          <p:nvPr/>
        </p:nvSpPr>
        <p:spPr bwMode="auto">
          <a:xfrm>
            <a:off x="6886054" y="602622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</a:t>
            </a:r>
            <a:endParaRPr/>
          </a:p>
        </p:txBody>
      </p:sp>
      <p:sp>
        <p:nvSpPr>
          <p:cNvPr id="54410" name="RECTANGLE54410"/>
          <p:cNvSpPr/>
          <p:nvPr/>
        </p:nvSpPr>
        <p:spPr bwMode="auto">
          <a:xfrm>
            <a:off x="7435838" y="6038926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-13%</a:t>
            </a:r>
            <a:endParaRPr/>
          </a:p>
        </p:txBody>
      </p:sp>
      <p:sp>
        <p:nvSpPr>
          <p:cNvPr id="54413" name="RECTANGLE54413"/>
          <p:cNvSpPr/>
          <p:nvPr/>
        </p:nvSpPr>
        <p:spPr bwMode="auto">
          <a:xfrm>
            <a:off x="8231150" y="603892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4416" name="RECTANGLE54416"/>
          <p:cNvSpPr/>
          <p:nvPr/>
        </p:nvSpPr>
        <p:spPr bwMode="auto">
          <a:xfrm>
            <a:off x="8861603" y="602622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139</a:t>
            </a:r>
            <a:endParaRPr/>
          </a:p>
        </p:txBody>
      </p:sp>
      <p:sp>
        <p:nvSpPr>
          <p:cNvPr id="54419" name="RECTANGLE54419"/>
          <p:cNvSpPr/>
          <p:nvPr/>
        </p:nvSpPr>
        <p:spPr bwMode="auto">
          <a:xfrm>
            <a:off x="9496603" y="602622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127</a:t>
            </a:r>
            <a:endParaRPr/>
          </a:p>
        </p:txBody>
      </p:sp>
      <p:sp>
        <p:nvSpPr>
          <p:cNvPr id="54422" name="RECTANGLE54422"/>
          <p:cNvSpPr/>
          <p:nvPr/>
        </p:nvSpPr>
        <p:spPr bwMode="auto">
          <a:xfrm>
            <a:off x="10143198" y="6038926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10%</a:t>
            </a:r>
            <a:endParaRPr/>
          </a:p>
        </p:txBody>
      </p:sp>
      <p:sp>
        <p:nvSpPr>
          <p:cNvPr id="54425" name="RECTANGLE54425"/>
          <p:cNvSpPr/>
          <p:nvPr/>
        </p:nvSpPr>
        <p:spPr bwMode="auto">
          <a:xfrm>
            <a:off x="1162050" y="6169825"/>
            <a:ext cx="138289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426" name="RECTANGLE54426"/>
          <p:cNvSpPr/>
          <p:nvPr/>
        </p:nvSpPr>
        <p:spPr bwMode="auto">
          <a:xfrm>
            <a:off x="1643151" y="6216815"/>
            <a:ext cx="77110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Train 2nd</a:t>
            </a:r>
            <a:endParaRPr/>
          </a:p>
        </p:txBody>
      </p:sp>
      <p:sp>
        <p:nvSpPr>
          <p:cNvPr id="54429" name="RECTANGLE54429"/>
          <p:cNvSpPr/>
          <p:nvPr/>
        </p:nvSpPr>
        <p:spPr bwMode="auto">
          <a:xfrm>
            <a:off x="2544940" y="6169825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430" name="RECTANGLE54430"/>
          <p:cNvSpPr/>
          <p:nvPr/>
        </p:nvSpPr>
        <p:spPr bwMode="auto">
          <a:xfrm>
            <a:off x="2944647" y="6216815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76 469</a:t>
            </a:r>
            <a:endParaRPr/>
          </a:p>
        </p:txBody>
      </p:sp>
      <p:sp>
        <p:nvSpPr>
          <p:cNvPr id="54433" name="RECTANGLE54433"/>
          <p:cNvSpPr/>
          <p:nvPr/>
        </p:nvSpPr>
        <p:spPr bwMode="auto">
          <a:xfrm>
            <a:off x="3370440" y="6169825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434" name="RECTANGLE54434"/>
          <p:cNvSpPr/>
          <p:nvPr/>
        </p:nvSpPr>
        <p:spPr bwMode="auto">
          <a:xfrm>
            <a:off x="3770147" y="6216815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66 687</a:t>
            </a:r>
            <a:endParaRPr/>
          </a:p>
        </p:txBody>
      </p:sp>
      <p:sp>
        <p:nvSpPr>
          <p:cNvPr id="54437" name="RECTANGLE54437"/>
          <p:cNvSpPr/>
          <p:nvPr/>
        </p:nvSpPr>
        <p:spPr bwMode="auto">
          <a:xfrm>
            <a:off x="4195940" y="6169825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438" name="RECTANGLE54438"/>
          <p:cNvSpPr/>
          <p:nvPr/>
        </p:nvSpPr>
        <p:spPr bwMode="auto">
          <a:xfrm>
            <a:off x="4562627" y="6229515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15%</a:t>
            </a:r>
            <a:endParaRPr/>
          </a:p>
        </p:txBody>
      </p:sp>
      <p:sp>
        <p:nvSpPr>
          <p:cNvPr id="54441" name="RECTANGLE54441"/>
          <p:cNvSpPr/>
          <p:nvPr/>
        </p:nvSpPr>
        <p:spPr bwMode="auto">
          <a:xfrm>
            <a:off x="4894440" y="6169825"/>
            <a:ext cx="7874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442" name="RECTANGLE54442"/>
          <p:cNvSpPr/>
          <p:nvPr/>
        </p:nvSpPr>
        <p:spPr bwMode="auto">
          <a:xfrm>
            <a:off x="5350027" y="6229515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97%</a:t>
            </a:r>
            <a:endParaRPr/>
          </a:p>
        </p:txBody>
      </p:sp>
      <p:sp>
        <p:nvSpPr>
          <p:cNvPr id="54445" name="RECTANGLE54445"/>
          <p:cNvSpPr/>
          <p:nvPr/>
        </p:nvSpPr>
        <p:spPr bwMode="auto">
          <a:xfrm>
            <a:off x="5681840" y="6169825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446" name="RECTANGLE54446"/>
          <p:cNvSpPr/>
          <p:nvPr/>
        </p:nvSpPr>
        <p:spPr bwMode="auto">
          <a:xfrm>
            <a:off x="6017666" y="621681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1 633</a:t>
            </a:r>
            <a:endParaRPr/>
          </a:p>
        </p:txBody>
      </p:sp>
      <p:sp>
        <p:nvSpPr>
          <p:cNvPr id="54449" name="RECTANGLE54449"/>
          <p:cNvSpPr/>
          <p:nvPr/>
        </p:nvSpPr>
        <p:spPr bwMode="auto">
          <a:xfrm>
            <a:off x="6380340" y="6169825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450" name="RECTANGLE54450"/>
          <p:cNvSpPr/>
          <p:nvPr/>
        </p:nvSpPr>
        <p:spPr bwMode="auto">
          <a:xfrm>
            <a:off x="6716166" y="621681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1 487</a:t>
            </a:r>
            <a:endParaRPr/>
          </a:p>
        </p:txBody>
      </p:sp>
      <p:sp>
        <p:nvSpPr>
          <p:cNvPr id="54453" name="RECTANGLE54453"/>
          <p:cNvSpPr/>
          <p:nvPr/>
        </p:nvSpPr>
        <p:spPr bwMode="auto">
          <a:xfrm>
            <a:off x="7078840" y="6169825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454" name="RECTANGLE54454"/>
          <p:cNvSpPr/>
          <p:nvPr/>
        </p:nvSpPr>
        <p:spPr bwMode="auto">
          <a:xfrm>
            <a:off x="7445528" y="6229515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10%</a:t>
            </a:r>
            <a:endParaRPr/>
          </a:p>
        </p:txBody>
      </p:sp>
      <p:sp>
        <p:nvSpPr>
          <p:cNvPr id="54457" name="RECTANGLE54457"/>
          <p:cNvSpPr/>
          <p:nvPr/>
        </p:nvSpPr>
        <p:spPr bwMode="auto">
          <a:xfrm>
            <a:off x="7777340" y="6169825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458" name="RECTANGLE54458"/>
          <p:cNvSpPr/>
          <p:nvPr/>
        </p:nvSpPr>
        <p:spPr bwMode="auto">
          <a:xfrm>
            <a:off x="8144028" y="6229515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99%</a:t>
            </a:r>
            <a:endParaRPr/>
          </a:p>
        </p:txBody>
      </p:sp>
      <p:sp>
        <p:nvSpPr>
          <p:cNvPr id="54461" name="RECTANGLE54461"/>
          <p:cNvSpPr/>
          <p:nvPr/>
        </p:nvSpPr>
        <p:spPr bwMode="auto">
          <a:xfrm>
            <a:off x="8475840" y="6169825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462" name="RECTANGLE54462"/>
          <p:cNvSpPr/>
          <p:nvPr/>
        </p:nvSpPr>
        <p:spPr bwMode="auto">
          <a:xfrm>
            <a:off x="8904719" y="6216815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47</a:t>
            </a:r>
            <a:endParaRPr/>
          </a:p>
        </p:txBody>
      </p:sp>
      <p:sp>
        <p:nvSpPr>
          <p:cNvPr id="54465" name="RECTANGLE54465"/>
          <p:cNvSpPr/>
          <p:nvPr/>
        </p:nvSpPr>
        <p:spPr bwMode="auto">
          <a:xfrm>
            <a:off x="9110840" y="6169825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466" name="RECTANGLE54466"/>
          <p:cNvSpPr/>
          <p:nvPr/>
        </p:nvSpPr>
        <p:spPr bwMode="auto">
          <a:xfrm>
            <a:off x="9539719" y="6216815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45</a:t>
            </a:r>
            <a:endParaRPr/>
          </a:p>
        </p:txBody>
      </p:sp>
      <p:sp>
        <p:nvSpPr>
          <p:cNvPr id="54469" name="RECTANGLE54469"/>
          <p:cNvSpPr/>
          <p:nvPr/>
        </p:nvSpPr>
        <p:spPr bwMode="auto">
          <a:xfrm>
            <a:off x="9745840" y="6169825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470" name="RECTANGLE54470"/>
          <p:cNvSpPr/>
          <p:nvPr/>
        </p:nvSpPr>
        <p:spPr bwMode="auto">
          <a:xfrm>
            <a:off x="10156596" y="622951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54473" name="RECTANGLE54473"/>
          <p:cNvSpPr/>
          <p:nvPr/>
        </p:nvSpPr>
        <p:spPr bwMode="auto">
          <a:xfrm>
            <a:off x="247650" y="6360414"/>
            <a:ext cx="229729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474" name="RECTANGLE54474"/>
          <p:cNvSpPr/>
          <p:nvPr/>
        </p:nvSpPr>
        <p:spPr bwMode="auto">
          <a:xfrm>
            <a:off x="1637906" y="6407404"/>
            <a:ext cx="77635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Dépenses</a:t>
            </a:r>
            <a:endParaRPr/>
          </a:p>
        </p:txBody>
      </p:sp>
      <p:sp>
        <p:nvSpPr>
          <p:cNvPr id="54477" name="RECTANGLE54477"/>
          <p:cNvSpPr/>
          <p:nvPr/>
        </p:nvSpPr>
        <p:spPr bwMode="auto">
          <a:xfrm>
            <a:off x="2544940" y="6360414"/>
            <a:ext cx="825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478" name="RECTANGLE54478"/>
          <p:cNvSpPr/>
          <p:nvPr/>
        </p:nvSpPr>
        <p:spPr bwMode="auto">
          <a:xfrm>
            <a:off x="2944647" y="6407404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78 927</a:t>
            </a:r>
            <a:endParaRPr/>
          </a:p>
        </p:txBody>
      </p:sp>
      <p:sp>
        <p:nvSpPr>
          <p:cNvPr id="54481" name="RECTANGLE54481"/>
          <p:cNvSpPr/>
          <p:nvPr/>
        </p:nvSpPr>
        <p:spPr bwMode="auto">
          <a:xfrm>
            <a:off x="3370440" y="6360414"/>
            <a:ext cx="825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482" name="RECTANGLE54482"/>
          <p:cNvSpPr/>
          <p:nvPr/>
        </p:nvSpPr>
        <p:spPr bwMode="auto">
          <a:xfrm>
            <a:off x="3770147" y="6407404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70 887</a:t>
            </a:r>
            <a:endParaRPr/>
          </a:p>
        </p:txBody>
      </p:sp>
      <p:sp>
        <p:nvSpPr>
          <p:cNvPr id="54485" name="RECTANGLE54485"/>
          <p:cNvSpPr/>
          <p:nvPr/>
        </p:nvSpPr>
        <p:spPr bwMode="auto">
          <a:xfrm>
            <a:off x="4195940" y="6360414"/>
            <a:ext cx="698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486" name="RECTANGLE54486"/>
          <p:cNvSpPr/>
          <p:nvPr/>
        </p:nvSpPr>
        <p:spPr bwMode="auto">
          <a:xfrm>
            <a:off x="4562627" y="6420104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11%</a:t>
            </a:r>
            <a:endParaRPr/>
          </a:p>
        </p:txBody>
      </p:sp>
      <p:sp>
        <p:nvSpPr>
          <p:cNvPr id="54489" name="RECTANGLE54489"/>
          <p:cNvSpPr/>
          <p:nvPr/>
        </p:nvSpPr>
        <p:spPr bwMode="auto">
          <a:xfrm>
            <a:off x="4894440" y="6360414"/>
            <a:ext cx="7874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490" name="RECTANGLE54490"/>
          <p:cNvSpPr/>
          <p:nvPr/>
        </p:nvSpPr>
        <p:spPr bwMode="auto">
          <a:xfrm>
            <a:off x="5286908" y="6420104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4493" name="RECTANGLE54493"/>
          <p:cNvSpPr/>
          <p:nvPr/>
        </p:nvSpPr>
        <p:spPr bwMode="auto">
          <a:xfrm>
            <a:off x="5681840" y="6360414"/>
            <a:ext cx="698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494" name="RECTANGLE54494"/>
          <p:cNvSpPr/>
          <p:nvPr/>
        </p:nvSpPr>
        <p:spPr bwMode="auto">
          <a:xfrm>
            <a:off x="6017666" y="6407404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1 651</a:t>
            </a:r>
            <a:endParaRPr/>
          </a:p>
        </p:txBody>
      </p:sp>
      <p:sp>
        <p:nvSpPr>
          <p:cNvPr id="54497" name="RECTANGLE54497"/>
          <p:cNvSpPr/>
          <p:nvPr/>
        </p:nvSpPr>
        <p:spPr bwMode="auto">
          <a:xfrm>
            <a:off x="6380340" y="6360414"/>
            <a:ext cx="698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498" name="RECTANGLE54498"/>
          <p:cNvSpPr/>
          <p:nvPr/>
        </p:nvSpPr>
        <p:spPr bwMode="auto">
          <a:xfrm>
            <a:off x="6716166" y="6407404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1 520</a:t>
            </a:r>
            <a:endParaRPr/>
          </a:p>
        </p:txBody>
      </p:sp>
      <p:sp>
        <p:nvSpPr>
          <p:cNvPr id="54501" name="RECTANGLE54501"/>
          <p:cNvSpPr/>
          <p:nvPr/>
        </p:nvSpPr>
        <p:spPr bwMode="auto">
          <a:xfrm>
            <a:off x="7078840" y="6360414"/>
            <a:ext cx="698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02" name="RECTANGLE54502"/>
          <p:cNvSpPr/>
          <p:nvPr/>
        </p:nvSpPr>
        <p:spPr bwMode="auto">
          <a:xfrm>
            <a:off x="7508646" y="6420104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9%</a:t>
            </a:r>
            <a:endParaRPr/>
          </a:p>
        </p:txBody>
      </p:sp>
      <p:sp>
        <p:nvSpPr>
          <p:cNvPr id="54505" name="RECTANGLE54505"/>
          <p:cNvSpPr/>
          <p:nvPr/>
        </p:nvSpPr>
        <p:spPr bwMode="auto">
          <a:xfrm>
            <a:off x="7777340" y="6360414"/>
            <a:ext cx="698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06" name="RECTANGLE54506"/>
          <p:cNvSpPr/>
          <p:nvPr/>
        </p:nvSpPr>
        <p:spPr bwMode="auto">
          <a:xfrm>
            <a:off x="8080908" y="6420104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4509" name="RECTANGLE54509"/>
          <p:cNvSpPr/>
          <p:nvPr/>
        </p:nvSpPr>
        <p:spPr bwMode="auto">
          <a:xfrm>
            <a:off x="8475840" y="6360414"/>
            <a:ext cx="6350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10" name="RECTANGLE54510"/>
          <p:cNvSpPr/>
          <p:nvPr/>
        </p:nvSpPr>
        <p:spPr bwMode="auto">
          <a:xfrm>
            <a:off x="8904719" y="6407404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48</a:t>
            </a:r>
            <a:endParaRPr/>
          </a:p>
        </p:txBody>
      </p:sp>
      <p:sp>
        <p:nvSpPr>
          <p:cNvPr id="54513" name="RECTANGLE54513"/>
          <p:cNvSpPr/>
          <p:nvPr/>
        </p:nvSpPr>
        <p:spPr bwMode="auto">
          <a:xfrm>
            <a:off x="9110840" y="6360414"/>
            <a:ext cx="6350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14" name="RECTANGLE54514"/>
          <p:cNvSpPr/>
          <p:nvPr/>
        </p:nvSpPr>
        <p:spPr bwMode="auto">
          <a:xfrm>
            <a:off x="9539719" y="6407404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47</a:t>
            </a:r>
            <a:endParaRPr/>
          </a:p>
        </p:txBody>
      </p:sp>
      <p:sp>
        <p:nvSpPr>
          <p:cNvPr id="54517" name="RECTANGLE54517"/>
          <p:cNvSpPr/>
          <p:nvPr/>
        </p:nvSpPr>
        <p:spPr bwMode="auto">
          <a:xfrm>
            <a:off x="9745840" y="6360414"/>
            <a:ext cx="698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18" name="RECTANGLE54518"/>
          <p:cNvSpPr/>
          <p:nvPr/>
        </p:nvSpPr>
        <p:spPr bwMode="auto">
          <a:xfrm>
            <a:off x="10156596" y="6420104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4521" name="LINE54521"/>
          <p:cNvSpPr/>
          <p:nvPr/>
        </p:nvSpPr>
        <p:spPr bwMode="auto">
          <a:xfrm flipH="1">
            <a:off x="42054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22" name="LINE54522"/>
          <p:cNvSpPr/>
          <p:nvPr/>
        </p:nvSpPr>
        <p:spPr bwMode="auto">
          <a:xfrm flipH="1">
            <a:off x="42054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23" name="LINE54523"/>
          <p:cNvSpPr/>
          <p:nvPr/>
        </p:nvSpPr>
        <p:spPr bwMode="auto">
          <a:xfrm flipH="1">
            <a:off x="4205465" y="54265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24" name="LINE54524"/>
          <p:cNvSpPr/>
          <p:nvPr/>
        </p:nvSpPr>
        <p:spPr bwMode="auto">
          <a:xfrm flipH="1">
            <a:off x="4205465" y="6169825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25" name="LINE54525"/>
          <p:cNvSpPr/>
          <p:nvPr/>
        </p:nvSpPr>
        <p:spPr bwMode="auto">
          <a:xfrm flipH="1">
            <a:off x="63898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26" name="LINE54526"/>
          <p:cNvSpPr/>
          <p:nvPr/>
        </p:nvSpPr>
        <p:spPr bwMode="auto">
          <a:xfrm flipH="1">
            <a:off x="63898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27" name="LINE54527"/>
          <p:cNvSpPr/>
          <p:nvPr/>
        </p:nvSpPr>
        <p:spPr bwMode="auto">
          <a:xfrm flipH="1">
            <a:off x="6389865" y="54265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28" name="LINE54528"/>
          <p:cNvSpPr/>
          <p:nvPr/>
        </p:nvSpPr>
        <p:spPr bwMode="auto">
          <a:xfrm flipH="1">
            <a:off x="6389865" y="6169825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29" name="LINE54529"/>
          <p:cNvSpPr/>
          <p:nvPr/>
        </p:nvSpPr>
        <p:spPr bwMode="auto">
          <a:xfrm flipH="1">
            <a:off x="84853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30" name="LINE54530"/>
          <p:cNvSpPr/>
          <p:nvPr/>
        </p:nvSpPr>
        <p:spPr bwMode="auto">
          <a:xfrm flipH="1">
            <a:off x="84853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31" name="LINE54531"/>
          <p:cNvSpPr/>
          <p:nvPr/>
        </p:nvSpPr>
        <p:spPr bwMode="auto">
          <a:xfrm flipH="1">
            <a:off x="8485365" y="54265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32" name="LINE54532"/>
          <p:cNvSpPr/>
          <p:nvPr/>
        </p:nvSpPr>
        <p:spPr bwMode="auto">
          <a:xfrm flipH="1">
            <a:off x="8485365" y="6169825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33" name="LINE54533"/>
          <p:cNvSpPr/>
          <p:nvPr/>
        </p:nvSpPr>
        <p:spPr bwMode="auto">
          <a:xfrm flipH="1">
            <a:off x="97553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34" name="LINE54534"/>
          <p:cNvSpPr/>
          <p:nvPr/>
        </p:nvSpPr>
        <p:spPr bwMode="auto">
          <a:xfrm flipH="1">
            <a:off x="97553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35" name="LINE54535"/>
          <p:cNvSpPr/>
          <p:nvPr/>
        </p:nvSpPr>
        <p:spPr bwMode="auto">
          <a:xfrm flipH="1">
            <a:off x="9755365" y="54265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36" name="LINE54536"/>
          <p:cNvSpPr/>
          <p:nvPr/>
        </p:nvSpPr>
        <p:spPr bwMode="auto">
          <a:xfrm flipH="1">
            <a:off x="9755365" y="6169825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37" name="LINE54537"/>
          <p:cNvSpPr/>
          <p:nvPr/>
        </p:nvSpPr>
        <p:spPr bwMode="auto">
          <a:xfrm flipH="1">
            <a:off x="56913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38" name="LINE54538"/>
          <p:cNvSpPr/>
          <p:nvPr/>
        </p:nvSpPr>
        <p:spPr bwMode="auto">
          <a:xfrm flipH="1">
            <a:off x="56913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39" name="LINE54539"/>
          <p:cNvSpPr/>
          <p:nvPr/>
        </p:nvSpPr>
        <p:spPr bwMode="auto">
          <a:xfrm flipH="1">
            <a:off x="5691365" y="54265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40" name="LINE54540"/>
          <p:cNvSpPr/>
          <p:nvPr/>
        </p:nvSpPr>
        <p:spPr bwMode="auto">
          <a:xfrm flipH="1">
            <a:off x="5691365" y="6169825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41" name="LINE54541"/>
          <p:cNvSpPr/>
          <p:nvPr/>
        </p:nvSpPr>
        <p:spPr bwMode="auto">
          <a:xfrm flipH="1">
            <a:off x="70883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42" name="LINE54542"/>
          <p:cNvSpPr/>
          <p:nvPr/>
        </p:nvSpPr>
        <p:spPr bwMode="auto">
          <a:xfrm flipH="1">
            <a:off x="70883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43" name="LINE54543"/>
          <p:cNvSpPr/>
          <p:nvPr/>
        </p:nvSpPr>
        <p:spPr bwMode="auto">
          <a:xfrm flipH="1">
            <a:off x="7088365" y="54265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44" name="LINE54544"/>
          <p:cNvSpPr/>
          <p:nvPr/>
        </p:nvSpPr>
        <p:spPr bwMode="auto">
          <a:xfrm flipH="1">
            <a:off x="7088365" y="6169825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45" name="LINE54545"/>
          <p:cNvSpPr/>
          <p:nvPr/>
        </p:nvSpPr>
        <p:spPr bwMode="auto">
          <a:xfrm flipH="1">
            <a:off x="25544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46" name="LINE54546"/>
          <p:cNvSpPr/>
          <p:nvPr/>
        </p:nvSpPr>
        <p:spPr bwMode="auto">
          <a:xfrm flipH="1">
            <a:off x="25544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47" name="LINE54547"/>
          <p:cNvSpPr/>
          <p:nvPr/>
        </p:nvSpPr>
        <p:spPr bwMode="auto">
          <a:xfrm flipH="1">
            <a:off x="2554465" y="54265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48" name="LINE54548"/>
          <p:cNvSpPr/>
          <p:nvPr/>
        </p:nvSpPr>
        <p:spPr bwMode="auto">
          <a:xfrm flipH="1">
            <a:off x="2554465" y="6169825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49" name="LINE54549"/>
          <p:cNvSpPr/>
          <p:nvPr/>
        </p:nvSpPr>
        <p:spPr bwMode="auto">
          <a:xfrm flipH="1">
            <a:off x="91203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50" name="LINE54550"/>
          <p:cNvSpPr/>
          <p:nvPr/>
        </p:nvSpPr>
        <p:spPr bwMode="auto">
          <a:xfrm flipH="1">
            <a:off x="91203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51" name="LINE54551"/>
          <p:cNvSpPr/>
          <p:nvPr/>
        </p:nvSpPr>
        <p:spPr bwMode="auto">
          <a:xfrm flipH="1">
            <a:off x="9120365" y="54265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52" name="LINE54552"/>
          <p:cNvSpPr/>
          <p:nvPr/>
        </p:nvSpPr>
        <p:spPr bwMode="auto">
          <a:xfrm flipH="1">
            <a:off x="9120365" y="6169825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53" name="LINE54553"/>
          <p:cNvSpPr/>
          <p:nvPr/>
        </p:nvSpPr>
        <p:spPr bwMode="auto">
          <a:xfrm flipH="1">
            <a:off x="49039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54" name="LINE54554"/>
          <p:cNvSpPr/>
          <p:nvPr/>
        </p:nvSpPr>
        <p:spPr bwMode="auto">
          <a:xfrm flipH="1">
            <a:off x="49039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55" name="LINE54555"/>
          <p:cNvSpPr/>
          <p:nvPr/>
        </p:nvSpPr>
        <p:spPr bwMode="auto">
          <a:xfrm flipH="1">
            <a:off x="4903965" y="54265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56" name="LINE54556"/>
          <p:cNvSpPr/>
          <p:nvPr/>
        </p:nvSpPr>
        <p:spPr bwMode="auto">
          <a:xfrm flipH="1">
            <a:off x="4903965" y="6169825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57" name="LINE54557"/>
          <p:cNvSpPr/>
          <p:nvPr/>
        </p:nvSpPr>
        <p:spPr bwMode="auto">
          <a:xfrm flipH="1">
            <a:off x="257175" y="63604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58" name="LINE54558"/>
          <p:cNvSpPr/>
          <p:nvPr/>
        </p:nvSpPr>
        <p:spPr bwMode="auto">
          <a:xfrm flipH="1">
            <a:off x="77868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59" name="LINE54559"/>
          <p:cNvSpPr/>
          <p:nvPr/>
        </p:nvSpPr>
        <p:spPr bwMode="auto">
          <a:xfrm flipH="1">
            <a:off x="77868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60" name="LINE54560"/>
          <p:cNvSpPr/>
          <p:nvPr/>
        </p:nvSpPr>
        <p:spPr bwMode="auto">
          <a:xfrm flipH="1">
            <a:off x="7786865" y="54265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61" name="LINE54561"/>
          <p:cNvSpPr/>
          <p:nvPr/>
        </p:nvSpPr>
        <p:spPr bwMode="auto">
          <a:xfrm flipH="1">
            <a:off x="7786865" y="6169825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62" name="LINE54562"/>
          <p:cNvSpPr/>
          <p:nvPr/>
        </p:nvSpPr>
        <p:spPr bwMode="auto">
          <a:xfrm flipH="1">
            <a:off x="117157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63" name="LINE54563"/>
          <p:cNvSpPr/>
          <p:nvPr/>
        </p:nvSpPr>
        <p:spPr bwMode="auto">
          <a:xfrm flipH="1">
            <a:off x="117157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64" name="LINE54564"/>
          <p:cNvSpPr/>
          <p:nvPr/>
        </p:nvSpPr>
        <p:spPr bwMode="auto">
          <a:xfrm flipH="1">
            <a:off x="1171575" y="54265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65" name="LINE54565"/>
          <p:cNvSpPr/>
          <p:nvPr/>
        </p:nvSpPr>
        <p:spPr bwMode="auto">
          <a:xfrm flipH="1">
            <a:off x="1171575" y="61698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66" name="LINE54566"/>
          <p:cNvSpPr/>
          <p:nvPr/>
        </p:nvSpPr>
        <p:spPr bwMode="auto">
          <a:xfrm flipH="1">
            <a:off x="33799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67" name="LINE54567"/>
          <p:cNvSpPr/>
          <p:nvPr/>
        </p:nvSpPr>
        <p:spPr bwMode="auto">
          <a:xfrm flipH="1">
            <a:off x="33799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68" name="LINE54568"/>
          <p:cNvSpPr/>
          <p:nvPr/>
        </p:nvSpPr>
        <p:spPr bwMode="auto">
          <a:xfrm flipH="1">
            <a:off x="3379965" y="54265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69" name="LINE54569"/>
          <p:cNvSpPr/>
          <p:nvPr/>
        </p:nvSpPr>
        <p:spPr bwMode="auto">
          <a:xfrm flipH="1">
            <a:off x="3379965" y="6169825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70" name="LINE54570"/>
          <p:cNvSpPr/>
          <p:nvPr/>
        </p:nvSpPr>
        <p:spPr bwMode="auto">
          <a:xfrm flipH="1">
            <a:off x="1043481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71" name="LINE54571"/>
          <p:cNvSpPr/>
          <p:nvPr/>
        </p:nvSpPr>
        <p:spPr bwMode="auto">
          <a:xfrm flipH="1">
            <a:off x="1043481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72" name="LINE54572"/>
          <p:cNvSpPr/>
          <p:nvPr/>
        </p:nvSpPr>
        <p:spPr bwMode="auto">
          <a:xfrm flipH="1">
            <a:off x="10434815" y="54265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73" name="LINE54573"/>
          <p:cNvSpPr/>
          <p:nvPr/>
        </p:nvSpPr>
        <p:spPr bwMode="auto">
          <a:xfrm flipH="1">
            <a:off x="10434815" y="6169825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74" name="LINE54574"/>
          <p:cNvSpPr/>
          <p:nvPr/>
        </p:nvSpPr>
        <p:spPr bwMode="auto">
          <a:xfrm>
            <a:off x="1162050" y="4692739"/>
            <a:ext cx="926324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75" name="LINE54575"/>
          <p:cNvSpPr/>
          <p:nvPr/>
        </p:nvSpPr>
        <p:spPr bwMode="auto">
          <a:xfrm>
            <a:off x="1162050" y="3944671"/>
            <a:ext cx="92632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76" name="LINE54576"/>
          <p:cNvSpPr/>
          <p:nvPr/>
        </p:nvSpPr>
        <p:spPr bwMode="auto">
          <a:xfrm>
            <a:off x="266700" y="4878565"/>
            <a:ext cx="9048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77" name="LINE54577"/>
          <p:cNvSpPr/>
          <p:nvPr/>
        </p:nvSpPr>
        <p:spPr bwMode="auto">
          <a:xfrm>
            <a:off x="1171575" y="4883328"/>
            <a:ext cx="925371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78" name="LINE54578"/>
          <p:cNvSpPr/>
          <p:nvPr/>
        </p:nvSpPr>
        <p:spPr bwMode="auto">
          <a:xfrm>
            <a:off x="266700" y="5621871"/>
            <a:ext cx="9048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79" name="LINE54579"/>
          <p:cNvSpPr/>
          <p:nvPr/>
        </p:nvSpPr>
        <p:spPr bwMode="auto">
          <a:xfrm>
            <a:off x="1171575" y="5626633"/>
            <a:ext cx="925371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80" name="LINE54580"/>
          <p:cNvSpPr/>
          <p:nvPr/>
        </p:nvSpPr>
        <p:spPr bwMode="auto">
          <a:xfrm>
            <a:off x="1162050" y="6179350"/>
            <a:ext cx="926324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81" name="LINE54581"/>
          <p:cNvSpPr/>
          <p:nvPr/>
        </p:nvSpPr>
        <p:spPr bwMode="auto">
          <a:xfrm>
            <a:off x="266700" y="4497388"/>
            <a:ext cx="9048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82" name="LINE54582"/>
          <p:cNvSpPr/>
          <p:nvPr/>
        </p:nvSpPr>
        <p:spPr bwMode="auto">
          <a:xfrm>
            <a:off x="1171575" y="4502150"/>
            <a:ext cx="925371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83" name="LINE54583"/>
          <p:cNvSpPr/>
          <p:nvPr/>
        </p:nvSpPr>
        <p:spPr bwMode="auto">
          <a:xfrm>
            <a:off x="1162050" y="4311561"/>
            <a:ext cx="926324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84" name="LINE54584"/>
          <p:cNvSpPr/>
          <p:nvPr/>
        </p:nvSpPr>
        <p:spPr bwMode="auto">
          <a:xfrm>
            <a:off x="1162050" y="5436045"/>
            <a:ext cx="926324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85" name="LINE54585"/>
          <p:cNvSpPr/>
          <p:nvPr/>
        </p:nvSpPr>
        <p:spPr bwMode="auto">
          <a:xfrm>
            <a:off x="266700" y="6369939"/>
            <a:ext cx="1015859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86" name="LINE54586"/>
          <p:cNvSpPr/>
          <p:nvPr/>
        </p:nvSpPr>
        <p:spPr bwMode="auto">
          <a:xfrm>
            <a:off x="1162050" y="4125735"/>
            <a:ext cx="92632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87" name="LINE54587"/>
          <p:cNvSpPr/>
          <p:nvPr/>
        </p:nvSpPr>
        <p:spPr bwMode="auto">
          <a:xfrm>
            <a:off x="1162050" y="5250218"/>
            <a:ext cx="92632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88" name="LINE54588"/>
          <p:cNvSpPr/>
          <p:nvPr/>
        </p:nvSpPr>
        <p:spPr bwMode="auto">
          <a:xfrm>
            <a:off x="1162050" y="5993524"/>
            <a:ext cx="92632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89" name="LINE54589"/>
          <p:cNvSpPr/>
          <p:nvPr/>
        </p:nvSpPr>
        <p:spPr bwMode="auto">
          <a:xfrm>
            <a:off x="1162050" y="5812460"/>
            <a:ext cx="92632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90" name="LINE54590"/>
          <p:cNvSpPr/>
          <p:nvPr/>
        </p:nvSpPr>
        <p:spPr bwMode="auto">
          <a:xfrm>
            <a:off x="1162050" y="5069154"/>
            <a:ext cx="92632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91" name="LINE54591"/>
          <p:cNvSpPr/>
          <p:nvPr/>
        </p:nvSpPr>
        <p:spPr bwMode="auto">
          <a:xfrm>
            <a:off x="247650" y="6560528"/>
            <a:ext cx="1019669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92" name="RECTANGLE54592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4593" name="Picture 54593" descr="Picture 54593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54594" name="LINE54594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95" name="RECTANGLE54595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54598" name="RECTANGLE54598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599" name="RECTANGLE54599"/>
          <p:cNvSpPr/>
          <p:nvPr/>
        </p:nvSpPr>
        <p:spPr bwMode="auto">
          <a:xfrm>
            <a:off x="3287090" y="251460"/>
            <a:ext cx="3961308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SYNTHESE FER PAR COURRIER</a:t>
            </a:r>
            <a:endParaRPr/>
          </a:p>
        </p:txBody>
      </p:sp>
      <p:sp>
        <p:nvSpPr>
          <p:cNvPr id="54602" name="RECTANGLE54602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03" name="RECTANGLE54603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54606" name="RECTANGLE54606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07" name="RECTANGLE54607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08" name="RECTANGLE54608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54611" name="RECTANGLE54611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12" name="RECTANGLE54612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13" name="RECTANGLE54613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54616" name="RECTANGLE54616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54619" name="LINE54619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20" name="RECTANGLE54620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54623" name="RECTANGLE54623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54626" name="LINE54626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4627" name="Picture 54627" descr="Picture 54627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247650" y="1162050"/>
            <a:ext cx="4286250" cy="2381250"/>
          </a:xfrm>
          <a:prstGeom prst="rect">
            <a:avLst/>
          </a:prstGeom>
          <a:noFill/>
        </p:spPr>
      </p:pic>
      <p:pic>
        <p:nvPicPr>
          <p:cNvPr id="54628" name="Picture 54628" descr="Picture 54628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4535450" y="1162050"/>
            <a:ext cx="5715000" cy="2381250"/>
          </a:xfrm>
          <a:prstGeom prst="rect">
            <a:avLst/>
          </a:prstGeom>
          <a:noFill/>
        </p:spPr>
      </p:pic>
      <p:sp>
        <p:nvSpPr>
          <p:cNvPr id="54629" name="RECTANGLE54629"/>
          <p:cNvSpPr/>
          <p:nvPr/>
        </p:nvSpPr>
        <p:spPr bwMode="auto">
          <a:xfrm>
            <a:off x="266700" y="3600450"/>
            <a:ext cx="69342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30" name="RECTANGLE54630"/>
          <p:cNvSpPr/>
          <p:nvPr/>
        </p:nvSpPr>
        <p:spPr bwMode="auto">
          <a:xfrm>
            <a:off x="381914" y="3623310"/>
            <a:ext cx="4817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Courrier</a:t>
            </a:r>
            <a:endParaRPr/>
          </a:p>
        </p:txBody>
      </p:sp>
      <p:sp>
        <p:nvSpPr>
          <p:cNvPr id="54633" name="RECTANGLE54633"/>
          <p:cNvSpPr/>
          <p:nvPr/>
        </p:nvSpPr>
        <p:spPr bwMode="auto">
          <a:xfrm>
            <a:off x="998220" y="3600450"/>
            <a:ext cx="744779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34" name="RECTANGLE54634"/>
          <p:cNvSpPr/>
          <p:nvPr/>
        </p:nvSpPr>
        <p:spPr bwMode="auto">
          <a:xfrm>
            <a:off x="1191743" y="3623310"/>
            <a:ext cx="3765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Classe</a:t>
            </a:r>
            <a:endParaRPr/>
          </a:p>
        </p:txBody>
      </p:sp>
      <p:sp>
        <p:nvSpPr>
          <p:cNvPr id="54637" name="RECTANGLE54637"/>
          <p:cNvSpPr/>
          <p:nvPr/>
        </p:nvSpPr>
        <p:spPr bwMode="auto">
          <a:xfrm>
            <a:off x="1781099" y="3600450"/>
            <a:ext cx="744779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38" name="RECTANGLE54638"/>
          <p:cNvSpPr/>
          <p:nvPr/>
        </p:nvSpPr>
        <p:spPr bwMode="auto">
          <a:xfrm>
            <a:off x="2024050" y="3623310"/>
            <a:ext cx="27767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Tarif</a:t>
            </a:r>
            <a:endParaRPr/>
          </a:p>
        </p:txBody>
      </p:sp>
      <p:sp>
        <p:nvSpPr>
          <p:cNvPr id="54641" name="RECTANGLE54641"/>
          <p:cNvSpPr/>
          <p:nvPr/>
        </p:nvSpPr>
        <p:spPr bwMode="auto">
          <a:xfrm>
            <a:off x="2563978" y="3600450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42" name="RECTANGLE54642"/>
          <p:cNvSpPr/>
          <p:nvPr/>
        </p:nvSpPr>
        <p:spPr bwMode="auto">
          <a:xfrm>
            <a:off x="2594864" y="36233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54645" name="RECTANGLE54645"/>
          <p:cNvSpPr/>
          <p:nvPr/>
        </p:nvSpPr>
        <p:spPr bwMode="auto">
          <a:xfrm>
            <a:off x="3389478" y="3600450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46" name="RECTANGLE54646"/>
          <p:cNvSpPr/>
          <p:nvPr/>
        </p:nvSpPr>
        <p:spPr bwMode="auto">
          <a:xfrm>
            <a:off x="3420364" y="36233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54649" name="RECTANGLE54649"/>
          <p:cNvSpPr/>
          <p:nvPr/>
        </p:nvSpPr>
        <p:spPr bwMode="auto">
          <a:xfrm>
            <a:off x="4214978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50" name="RECTANGLE54650"/>
          <p:cNvSpPr/>
          <p:nvPr/>
        </p:nvSpPr>
        <p:spPr bwMode="auto">
          <a:xfrm>
            <a:off x="4280764" y="36233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4653" name="RECTANGLE54653"/>
          <p:cNvSpPr/>
          <p:nvPr/>
        </p:nvSpPr>
        <p:spPr bwMode="auto">
          <a:xfrm>
            <a:off x="4913478" y="3600450"/>
            <a:ext cx="749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54" name="RECTANGLE54654"/>
          <p:cNvSpPr/>
          <p:nvPr/>
        </p:nvSpPr>
        <p:spPr bwMode="auto">
          <a:xfrm>
            <a:off x="4934001" y="3623310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54657" name="RECTANGLE54657"/>
          <p:cNvSpPr/>
          <p:nvPr/>
        </p:nvSpPr>
        <p:spPr bwMode="auto">
          <a:xfrm>
            <a:off x="5700878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58" name="RECTANGLE54658"/>
          <p:cNvSpPr/>
          <p:nvPr/>
        </p:nvSpPr>
        <p:spPr bwMode="auto">
          <a:xfrm>
            <a:off x="5740756" y="36233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54661" name="RECTANGLE54661"/>
          <p:cNvSpPr/>
          <p:nvPr/>
        </p:nvSpPr>
        <p:spPr bwMode="auto">
          <a:xfrm>
            <a:off x="6399378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62" name="RECTANGLE54662"/>
          <p:cNvSpPr/>
          <p:nvPr/>
        </p:nvSpPr>
        <p:spPr bwMode="auto">
          <a:xfrm>
            <a:off x="6439256" y="36233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54665" name="RECTANGLE54665"/>
          <p:cNvSpPr/>
          <p:nvPr/>
        </p:nvSpPr>
        <p:spPr bwMode="auto">
          <a:xfrm>
            <a:off x="7097878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66" name="RECTANGLE54666"/>
          <p:cNvSpPr/>
          <p:nvPr/>
        </p:nvSpPr>
        <p:spPr bwMode="auto">
          <a:xfrm>
            <a:off x="7163664" y="36233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4669" name="RECTANGLE54669"/>
          <p:cNvSpPr/>
          <p:nvPr/>
        </p:nvSpPr>
        <p:spPr bwMode="auto">
          <a:xfrm>
            <a:off x="7796378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70" name="RECTANGLE54670"/>
          <p:cNvSpPr/>
          <p:nvPr/>
        </p:nvSpPr>
        <p:spPr bwMode="auto">
          <a:xfrm>
            <a:off x="7844942" y="3623310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54673" name="RECTANGLE54673"/>
          <p:cNvSpPr/>
          <p:nvPr/>
        </p:nvSpPr>
        <p:spPr bwMode="auto">
          <a:xfrm>
            <a:off x="8494878" y="3600450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74" name="RECTANGLE54674"/>
          <p:cNvSpPr/>
          <p:nvPr/>
        </p:nvSpPr>
        <p:spPr bwMode="auto">
          <a:xfrm>
            <a:off x="8594598" y="36233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54677" name="RECTANGLE54677"/>
          <p:cNvSpPr/>
          <p:nvPr/>
        </p:nvSpPr>
        <p:spPr bwMode="auto">
          <a:xfrm>
            <a:off x="9129878" y="3600450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78" name="RECTANGLE54678"/>
          <p:cNvSpPr/>
          <p:nvPr/>
        </p:nvSpPr>
        <p:spPr bwMode="auto">
          <a:xfrm>
            <a:off x="9229598" y="36233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54681" name="RECTANGLE54681"/>
          <p:cNvSpPr/>
          <p:nvPr/>
        </p:nvSpPr>
        <p:spPr bwMode="auto">
          <a:xfrm>
            <a:off x="9764878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682" name="RECTANGLE54682"/>
          <p:cNvSpPr/>
          <p:nvPr/>
        </p:nvSpPr>
        <p:spPr bwMode="auto">
          <a:xfrm>
            <a:off x="9830664" y="36233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4685" name="RECTANGLE54685"/>
          <p:cNvSpPr/>
          <p:nvPr/>
        </p:nvSpPr>
        <p:spPr bwMode="auto">
          <a:xfrm>
            <a:off x="459880" y="4266425"/>
            <a:ext cx="32509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Europe</a:t>
            </a:r>
            <a:endParaRPr/>
          </a:p>
        </p:txBody>
      </p:sp>
      <p:sp>
        <p:nvSpPr>
          <p:cNvPr id="54688" name="RECTANGLE54688"/>
          <p:cNvSpPr/>
          <p:nvPr/>
        </p:nvSpPr>
        <p:spPr bwMode="auto">
          <a:xfrm>
            <a:off x="1064387" y="3796309"/>
            <a:ext cx="6792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Non Renseigné</a:t>
            </a:r>
            <a:endParaRPr/>
          </a:p>
        </p:txBody>
      </p:sp>
      <p:sp>
        <p:nvSpPr>
          <p:cNvPr id="54691" name="RECTANGLE54691"/>
          <p:cNvSpPr/>
          <p:nvPr/>
        </p:nvSpPr>
        <p:spPr bwMode="auto">
          <a:xfrm>
            <a:off x="1847266" y="3796309"/>
            <a:ext cx="24881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Loisir</a:t>
            </a:r>
            <a:endParaRPr/>
          </a:p>
        </p:txBody>
      </p:sp>
      <p:sp>
        <p:nvSpPr>
          <p:cNvPr id="54694" name="RECTANGLE54694"/>
          <p:cNvSpPr/>
          <p:nvPr/>
        </p:nvSpPr>
        <p:spPr bwMode="auto">
          <a:xfrm>
            <a:off x="3137281" y="3796309"/>
            <a:ext cx="16596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-37</a:t>
            </a:r>
            <a:endParaRPr/>
          </a:p>
        </p:txBody>
      </p:sp>
      <p:sp>
        <p:nvSpPr>
          <p:cNvPr id="54697" name="RECTANGLE54697"/>
          <p:cNvSpPr/>
          <p:nvPr/>
        </p:nvSpPr>
        <p:spPr bwMode="auto">
          <a:xfrm>
            <a:off x="4059593" y="379630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700" name="RECTANGLE54700"/>
          <p:cNvSpPr/>
          <p:nvPr/>
        </p:nvSpPr>
        <p:spPr bwMode="auto">
          <a:xfrm>
            <a:off x="4496473" y="3809009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4703" name="RECTANGLE54703"/>
          <p:cNvSpPr/>
          <p:nvPr/>
        </p:nvSpPr>
        <p:spPr bwMode="auto">
          <a:xfrm>
            <a:off x="5437137" y="380900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706" name="RECTANGLE54706"/>
          <p:cNvSpPr/>
          <p:nvPr/>
        </p:nvSpPr>
        <p:spPr bwMode="auto">
          <a:xfrm>
            <a:off x="6203633" y="3796309"/>
            <a:ext cx="10951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</a:t>
            </a:r>
            <a:endParaRPr/>
          </a:p>
        </p:txBody>
      </p:sp>
      <p:sp>
        <p:nvSpPr>
          <p:cNvPr id="54709" name="RECTANGLE54709"/>
          <p:cNvSpPr/>
          <p:nvPr/>
        </p:nvSpPr>
        <p:spPr bwMode="auto">
          <a:xfrm>
            <a:off x="6942493" y="379630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712" name="RECTANGLE54712"/>
          <p:cNvSpPr/>
          <p:nvPr/>
        </p:nvSpPr>
        <p:spPr bwMode="auto">
          <a:xfrm>
            <a:off x="7379373" y="3809009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4715" name="RECTANGLE54715"/>
          <p:cNvSpPr/>
          <p:nvPr/>
        </p:nvSpPr>
        <p:spPr bwMode="auto">
          <a:xfrm>
            <a:off x="8231136" y="380900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718" name="RECTANGLE54718"/>
          <p:cNvSpPr/>
          <p:nvPr/>
        </p:nvSpPr>
        <p:spPr bwMode="auto">
          <a:xfrm>
            <a:off x="8918042" y="3796309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</a:t>
            </a:r>
            <a:endParaRPr/>
          </a:p>
        </p:txBody>
      </p:sp>
      <p:sp>
        <p:nvSpPr>
          <p:cNvPr id="54721" name="RECTANGLE54721"/>
          <p:cNvSpPr/>
          <p:nvPr/>
        </p:nvSpPr>
        <p:spPr bwMode="auto">
          <a:xfrm>
            <a:off x="9609493" y="379630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724" name="RECTANGLE54724"/>
          <p:cNvSpPr/>
          <p:nvPr/>
        </p:nvSpPr>
        <p:spPr bwMode="auto">
          <a:xfrm>
            <a:off x="10086734" y="380900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4727" name="RECTANGLE54727"/>
          <p:cNvSpPr/>
          <p:nvPr/>
        </p:nvSpPr>
        <p:spPr bwMode="auto">
          <a:xfrm>
            <a:off x="1064387" y="3977373"/>
            <a:ext cx="47053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Train 1ere</a:t>
            </a:r>
            <a:endParaRPr/>
          </a:p>
        </p:txBody>
      </p:sp>
      <p:sp>
        <p:nvSpPr>
          <p:cNvPr id="54730" name="RECTANGLE54730"/>
          <p:cNvSpPr/>
          <p:nvPr/>
        </p:nvSpPr>
        <p:spPr bwMode="auto">
          <a:xfrm>
            <a:off x="1847266" y="3980548"/>
            <a:ext cx="24881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Loisir</a:t>
            </a:r>
            <a:endParaRPr/>
          </a:p>
        </p:txBody>
      </p:sp>
      <p:sp>
        <p:nvSpPr>
          <p:cNvPr id="54733" name="RECTANGLE54733"/>
          <p:cNvSpPr/>
          <p:nvPr/>
        </p:nvSpPr>
        <p:spPr bwMode="auto">
          <a:xfrm>
            <a:off x="3121190" y="397737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344</a:t>
            </a:r>
            <a:endParaRPr/>
          </a:p>
        </p:txBody>
      </p:sp>
      <p:sp>
        <p:nvSpPr>
          <p:cNvPr id="54736" name="RECTANGLE54736"/>
          <p:cNvSpPr/>
          <p:nvPr/>
        </p:nvSpPr>
        <p:spPr bwMode="auto">
          <a:xfrm>
            <a:off x="3859035" y="397737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1 770</a:t>
            </a:r>
            <a:endParaRPr/>
          </a:p>
        </p:txBody>
      </p:sp>
      <p:sp>
        <p:nvSpPr>
          <p:cNvPr id="54739" name="RECTANGLE54739"/>
          <p:cNvSpPr/>
          <p:nvPr/>
        </p:nvSpPr>
        <p:spPr bwMode="auto">
          <a:xfrm>
            <a:off x="4552924" y="399007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-81%</a:t>
            </a:r>
            <a:endParaRPr/>
          </a:p>
        </p:txBody>
      </p:sp>
      <p:sp>
        <p:nvSpPr>
          <p:cNvPr id="54742" name="RECTANGLE54742"/>
          <p:cNvSpPr/>
          <p:nvPr/>
        </p:nvSpPr>
        <p:spPr bwMode="auto">
          <a:xfrm>
            <a:off x="5437137" y="399007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745" name="RECTANGLE54745"/>
          <p:cNvSpPr/>
          <p:nvPr/>
        </p:nvSpPr>
        <p:spPr bwMode="auto">
          <a:xfrm>
            <a:off x="6243993" y="397737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4748" name="RECTANGLE54748"/>
          <p:cNvSpPr/>
          <p:nvPr/>
        </p:nvSpPr>
        <p:spPr bwMode="auto">
          <a:xfrm>
            <a:off x="6942493" y="397737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54751" name="RECTANGLE54751"/>
          <p:cNvSpPr/>
          <p:nvPr/>
        </p:nvSpPr>
        <p:spPr bwMode="auto">
          <a:xfrm>
            <a:off x="7435824" y="399007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-75%</a:t>
            </a:r>
            <a:endParaRPr/>
          </a:p>
        </p:txBody>
      </p:sp>
      <p:sp>
        <p:nvSpPr>
          <p:cNvPr id="54754" name="RECTANGLE54754"/>
          <p:cNvSpPr/>
          <p:nvPr/>
        </p:nvSpPr>
        <p:spPr bwMode="auto">
          <a:xfrm>
            <a:off x="8231136" y="399007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757" name="RECTANGLE54757"/>
          <p:cNvSpPr/>
          <p:nvPr/>
        </p:nvSpPr>
        <p:spPr bwMode="auto">
          <a:xfrm>
            <a:off x="8861590" y="397737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172</a:t>
            </a:r>
            <a:endParaRPr/>
          </a:p>
        </p:txBody>
      </p:sp>
      <p:sp>
        <p:nvSpPr>
          <p:cNvPr id="54760" name="RECTANGLE54760"/>
          <p:cNvSpPr/>
          <p:nvPr/>
        </p:nvSpPr>
        <p:spPr bwMode="auto">
          <a:xfrm>
            <a:off x="9496590" y="397737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221</a:t>
            </a:r>
            <a:endParaRPr/>
          </a:p>
        </p:txBody>
      </p:sp>
      <p:sp>
        <p:nvSpPr>
          <p:cNvPr id="54763" name="RECTANGLE54763"/>
          <p:cNvSpPr/>
          <p:nvPr/>
        </p:nvSpPr>
        <p:spPr bwMode="auto">
          <a:xfrm>
            <a:off x="10102824" y="399007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-22%</a:t>
            </a:r>
            <a:endParaRPr/>
          </a:p>
        </p:txBody>
      </p:sp>
      <p:sp>
        <p:nvSpPr>
          <p:cNvPr id="54766" name="RECTANGLE54766"/>
          <p:cNvSpPr/>
          <p:nvPr/>
        </p:nvSpPr>
        <p:spPr bwMode="auto">
          <a:xfrm>
            <a:off x="1847266" y="4161612"/>
            <a:ext cx="15805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Pro</a:t>
            </a:r>
            <a:endParaRPr/>
          </a:p>
        </p:txBody>
      </p:sp>
      <p:sp>
        <p:nvSpPr>
          <p:cNvPr id="54769" name="RECTANGLE54769"/>
          <p:cNvSpPr/>
          <p:nvPr/>
        </p:nvSpPr>
        <p:spPr bwMode="auto">
          <a:xfrm>
            <a:off x="3234093" y="415843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772" name="RECTANGLE54772"/>
          <p:cNvSpPr/>
          <p:nvPr/>
        </p:nvSpPr>
        <p:spPr bwMode="auto">
          <a:xfrm>
            <a:off x="4059593" y="415843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775" name="RECTANGLE54775"/>
          <p:cNvSpPr/>
          <p:nvPr/>
        </p:nvSpPr>
        <p:spPr bwMode="auto">
          <a:xfrm>
            <a:off x="4649737" y="417113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778" name="RECTANGLE54778"/>
          <p:cNvSpPr/>
          <p:nvPr/>
        </p:nvSpPr>
        <p:spPr bwMode="auto">
          <a:xfrm>
            <a:off x="5437137" y="417113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781" name="RECTANGLE54781"/>
          <p:cNvSpPr/>
          <p:nvPr/>
        </p:nvSpPr>
        <p:spPr bwMode="auto">
          <a:xfrm>
            <a:off x="6243993" y="415843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784" name="RECTANGLE54784"/>
          <p:cNvSpPr/>
          <p:nvPr/>
        </p:nvSpPr>
        <p:spPr bwMode="auto">
          <a:xfrm>
            <a:off x="6942493" y="415843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787" name="RECTANGLE54787"/>
          <p:cNvSpPr/>
          <p:nvPr/>
        </p:nvSpPr>
        <p:spPr bwMode="auto">
          <a:xfrm>
            <a:off x="7532636" y="417113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790" name="RECTANGLE54790"/>
          <p:cNvSpPr/>
          <p:nvPr/>
        </p:nvSpPr>
        <p:spPr bwMode="auto">
          <a:xfrm>
            <a:off x="8231136" y="417113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793" name="RECTANGLE54793"/>
          <p:cNvSpPr/>
          <p:nvPr/>
        </p:nvSpPr>
        <p:spPr bwMode="auto">
          <a:xfrm>
            <a:off x="8974493" y="415843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796" name="RECTANGLE54796"/>
          <p:cNvSpPr/>
          <p:nvPr/>
        </p:nvSpPr>
        <p:spPr bwMode="auto">
          <a:xfrm>
            <a:off x="9609493" y="415843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799" name="RECTANGLE54799"/>
          <p:cNvSpPr/>
          <p:nvPr/>
        </p:nvSpPr>
        <p:spPr bwMode="auto">
          <a:xfrm>
            <a:off x="10199636" y="417113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802" name="RECTANGLE54802"/>
          <p:cNvSpPr/>
          <p:nvPr/>
        </p:nvSpPr>
        <p:spPr bwMode="auto">
          <a:xfrm>
            <a:off x="1064387" y="4339501"/>
            <a:ext cx="43844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Train 2nd</a:t>
            </a:r>
            <a:endParaRPr/>
          </a:p>
        </p:txBody>
      </p:sp>
      <p:sp>
        <p:nvSpPr>
          <p:cNvPr id="54805" name="RECTANGLE54805"/>
          <p:cNvSpPr/>
          <p:nvPr/>
        </p:nvSpPr>
        <p:spPr bwMode="auto">
          <a:xfrm>
            <a:off x="1847266" y="4342676"/>
            <a:ext cx="24881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Loisir</a:t>
            </a:r>
            <a:endParaRPr/>
          </a:p>
        </p:txBody>
      </p:sp>
      <p:sp>
        <p:nvSpPr>
          <p:cNvPr id="54808" name="RECTANGLE54808"/>
          <p:cNvSpPr/>
          <p:nvPr/>
        </p:nvSpPr>
        <p:spPr bwMode="auto">
          <a:xfrm>
            <a:off x="2977083" y="4339501"/>
            <a:ext cx="3261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11 748</a:t>
            </a:r>
            <a:endParaRPr/>
          </a:p>
        </p:txBody>
      </p:sp>
      <p:sp>
        <p:nvSpPr>
          <p:cNvPr id="54811" name="RECTANGLE54811"/>
          <p:cNvSpPr/>
          <p:nvPr/>
        </p:nvSpPr>
        <p:spPr bwMode="auto">
          <a:xfrm>
            <a:off x="3859035" y="4339501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7 439</a:t>
            </a:r>
            <a:endParaRPr/>
          </a:p>
        </p:txBody>
      </p:sp>
      <p:sp>
        <p:nvSpPr>
          <p:cNvPr id="54814" name="RECTANGLE54814"/>
          <p:cNvSpPr/>
          <p:nvPr/>
        </p:nvSpPr>
        <p:spPr bwMode="auto">
          <a:xfrm>
            <a:off x="4593285" y="4352201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58%</a:t>
            </a:r>
            <a:endParaRPr/>
          </a:p>
        </p:txBody>
      </p:sp>
      <p:sp>
        <p:nvSpPr>
          <p:cNvPr id="54817" name="RECTANGLE54817"/>
          <p:cNvSpPr/>
          <p:nvPr/>
        </p:nvSpPr>
        <p:spPr bwMode="auto">
          <a:xfrm>
            <a:off x="5380685" y="4352201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15%</a:t>
            </a:r>
            <a:endParaRPr/>
          </a:p>
        </p:txBody>
      </p:sp>
      <p:sp>
        <p:nvSpPr>
          <p:cNvPr id="54820" name="RECTANGLE54820"/>
          <p:cNvSpPr/>
          <p:nvPr/>
        </p:nvSpPr>
        <p:spPr bwMode="auto">
          <a:xfrm>
            <a:off x="6131090" y="433950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144</a:t>
            </a:r>
            <a:endParaRPr/>
          </a:p>
        </p:txBody>
      </p:sp>
      <p:sp>
        <p:nvSpPr>
          <p:cNvPr id="54823" name="RECTANGLE54823"/>
          <p:cNvSpPr/>
          <p:nvPr/>
        </p:nvSpPr>
        <p:spPr bwMode="auto">
          <a:xfrm>
            <a:off x="6886042" y="4339501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91</a:t>
            </a:r>
            <a:endParaRPr/>
          </a:p>
        </p:txBody>
      </p:sp>
      <p:sp>
        <p:nvSpPr>
          <p:cNvPr id="54826" name="RECTANGLE54826"/>
          <p:cNvSpPr/>
          <p:nvPr/>
        </p:nvSpPr>
        <p:spPr bwMode="auto">
          <a:xfrm>
            <a:off x="7476186" y="4352201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58%</a:t>
            </a:r>
            <a:endParaRPr/>
          </a:p>
        </p:txBody>
      </p:sp>
      <p:sp>
        <p:nvSpPr>
          <p:cNvPr id="54829" name="RECTANGLE54829"/>
          <p:cNvSpPr/>
          <p:nvPr/>
        </p:nvSpPr>
        <p:spPr bwMode="auto">
          <a:xfrm>
            <a:off x="8231136" y="435220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9%</a:t>
            </a:r>
            <a:endParaRPr/>
          </a:p>
        </p:txBody>
      </p:sp>
      <p:sp>
        <p:nvSpPr>
          <p:cNvPr id="54832" name="RECTANGLE54832"/>
          <p:cNvSpPr/>
          <p:nvPr/>
        </p:nvSpPr>
        <p:spPr bwMode="auto">
          <a:xfrm>
            <a:off x="8918042" y="4339501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82</a:t>
            </a:r>
            <a:endParaRPr/>
          </a:p>
        </p:txBody>
      </p:sp>
      <p:sp>
        <p:nvSpPr>
          <p:cNvPr id="54835" name="RECTANGLE54835"/>
          <p:cNvSpPr/>
          <p:nvPr/>
        </p:nvSpPr>
        <p:spPr bwMode="auto">
          <a:xfrm>
            <a:off x="9553042" y="4339501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82</a:t>
            </a:r>
            <a:endParaRPr/>
          </a:p>
        </p:txBody>
      </p:sp>
      <p:sp>
        <p:nvSpPr>
          <p:cNvPr id="54838" name="RECTANGLE54838"/>
          <p:cNvSpPr/>
          <p:nvPr/>
        </p:nvSpPr>
        <p:spPr bwMode="auto">
          <a:xfrm>
            <a:off x="10199636" y="435220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841" name="RECTANGLE54841"/>
          <p:cNvSpPr/>
          <p:nvPr/>
        </p:nvSpPr>
        <p:spPr bwMode="auto">
          <a:xfrm>
            <a:off x="1847266" y="4523740"/>
            <a:ext cx="15805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Pro</a:t>
            </a:r>
            <a:endParaRPr/>
          </a:p>
        </p:txBody>
      </p:sp>
      <p:sp>
        <p:nvSpPr>
          <p:cNvPr id="54844" name="RECTANGLE54844"/>
          <p:cNvSpPr/>
          <p:nvPr/>
        </p:nvSpPr>
        <p:spPr bwMode="auto">
          <a:xfrm>
            <a:off x="3234093" y="45205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847" name="RECTANGLE54847"/>
          <p:cNvSpPr/>
          <p:nvPr/>
        </p:nvSpPr>
        <p:spPr bwMode="auto">
          <a:xfrm>
            <a:off x="4059593" y="45205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850" name="RECTANGLE54850"/>
          <p:cNvSpPr/>
          <p:nvPr/>
        </p:nvSpPr>
        <p:spPr bwMode="auto">
          <a:xfrm>
            <a:off x="4649737" y="453326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853" name="RECTANGLE54853"/>
          <p:cNvSpPr/>
          <p:nvPr/>
        </p:nvSpPr>
        <p:spPr bwMode="auto">
          <a:xfrm>
            <a:off x="5437137" y="453326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856" name="RECTANGLE54856"/>
          <p:cNvSpPr/>
          <p:nvPr/>
        </p:nvSpPr>
        <p:spPr bwMode="auto">
          <a:xfrm>
            <a:off x="6243993" y="45205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859" name="RECTANGLE54859"/>
          <p:cNvSpPr/>
          <p:nvPr/>
        </p:nvSpPr>
        <p:spPr bwMode="auto">
          <a:xfrm>
            <a:off x="6942493" y="45205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862" name="RECTANGLE54862"/>
          <p:cNvSpPr/>
          <p:nvPr/>
        </p:nvSpPr>
        <p:spPr bwMode="auto">
          <a:xfrm>
            <a:off x="7532636" y="453326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865" name="RECTANGLE54865"/>
          <p:cNvSpPr/>
          <p:nvPr/>
        </p:nvSpPr>
        <p:spPr bwMode="auto">
          <a:xfrm>
            <a:off x="8231136" y="453326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868" name="RECTANGLE54868"/>
          <p:cNvSpPr/>
          <p:nvPr/>
        </p:nvSpPr>
        <p:spPr bwMode="auto">
          <a:xfrm>
            <a:off x="8974493" y="45205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871" name="RECTANGLE54871"/>
          <p:cNvSpPr/>
          <p:nvPr/>
        </p:nvSpPr>
        <p:spPr bwMode="auto">
          <a:xfrm>
            <a:off x="9609493" y="45205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4874" name="RECTANGLE54874"/>
          <p:cNvSpPr/>
          <p:nvPr/>
        </p:nvSpPr>
        <p:spPr bwMode="auto">
          <a:xfrm>
            <a:off x="10199636" y="453326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877" name="RECTANGLE54877"/>
          <p:cNvSpPr/>
          <p:nvPr/>
        </p:nvSpPr>
        <p:spPr bwMode="auto">
          <a:xfrm>
            <a:off x="979170" y="4664164"/>
            <a:ext cx="1565758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878" name="RECTANGLE54878"/>
          <p:cNvSpPr/>
          <p:nvPr/>
        </p:nvSpPr>
        <p:spPr bwMode="auto">
          <a:xfrm>
            <a:off x="1769288" y="4711154"/>
            <a:ext cx="6449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Europe</a:t>
            </a:r>
            <a:endParaRPr/>
          </a:p>
        </p:txBody>
      </p:sp>
      <p:sp>
        <p:nvSpPr>
          <p:cNvPr id="54881" name="RECTANGLE54881"/>
          <p:cNvSpPr/>
          <p:nvPr/>
        </p:nvSpPr>
        <p:spPr bwMode="auto">
          <a:xfrm>
            <a:off x="2544928" y="4664164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882" name="RECTANGLE54882"/>
          <p:cNvSpPr/>
          <p:nvPr/>
        </p:nvSpPr>
        <p:spPr bwMode="auto">
          <a:xfrm>
            <a:off x="2944635" y="4711154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12 054</a:t>
            </a:r>
            <a:endParaRPr/>
          </a:p>
        </p:txBody>
      </p:sp>
      <p:sp>
        <p:nvSpPr>
          <p:cNvPr id="54885" name="RECTANGLE54885"/>
          <p:cNvSpPr/>
          <p:nvPr/>
        </p:nvSpPr>
        <p:spPr bwMode="auto">
          <a:xfrm>
            <a:off x="3370428" y="4664164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886" name="RECTANGLE54886"/>
          <p:cNvSpPr/>
          <p:nvPr/>
        </p:nvSpPr>
        <p:spPr bwMode="auto">
          <a:xfrm>
            <a:off x="3833254" y="4711154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9 209</a:t>
            </a:r>
            <a:endParaRPr/>
          </a:p>
        </p:txBody>
      </p:sp>
      <p:sp>
        <p:nvSpPr>
          <p:cNvPr id="54889" name="RECTANGLE54889"/>
          <p:cNvSpPr/>
          <p:nvPr/>
        </p:nvSpPr>
        <p:spPr bwMode="auto">
          <a:xfrm>
            <a:off x="4195928" y="4664164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890" name="RECTANGLE54890"/>
          <p:cNvSpPr/>
          <p:nvPr/>
        </p:nvSpPr>
        <p:spPr bwMode="auto">
          <a:xfrm>
            <a:off x="4562615" y="4723854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31%</a:t>
            </a:r>
            <a:endParaRPr/>
          </a:p>
        </p:txBody>
      </p:sp>
      <p:sp>
        <p:nvSpPr>
          <p:cNvPr id="54893" name="RECTANGLE54893"/>
          <p:cNvSpPr/>
          <p:nvPr/>
        </p:nvSpPr>
        <p:spPr bwMode="auto">
          <a:xfrm>
            <a:off x="4894428" y="4664164"/>
            <a:ext cx="7874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894" name="RECTANGLE54894"/>
          <p:cNvSpPr/>
          <p:nvPr/>
        </p:nvSpPr>
        <p:spPr bwMode="auto">
          <a:xfrm>
            <a:off x="5350015" y="4723854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15%</a:t>
            </a:r>
            <a:endParaRPr/>
          </a:p>
        </p:txBody>
      </p:sp>
      <p:sp>
        <p:nvSpPr>
          <p:cNvPr id="54897" name="RECTANGLE54897"/>
          <p:cNvSpPr/>
          <p:nvPr/>
        </p:nvSpPr>
        <p:spPr bwMode="auto">
          <a:xfrm>
            <a:off x="5681828" y="4664164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898" name="RECTANGLE54898"/>
          <p:cNvSpPr/>
          <p:nvPr/>
        </p:nvSpPr>
        <p:spPr bwMode="auto">
          <a:xfrm>
            <a:off x="6111087" y="4711154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144</a:t>
            </a:r>
            <a:endParaRPr/>
          </a:p>
        </p:txBody>
      </p:sp>
      <p:sp>
        <p:nvSpPr>
          <p:cNvPr id="54901" name="RECTANGLE54901"/>
          <p:cNvSpPr/>
          <p:nvPr/>
        </p:nvSpPr>
        <p:spPr bwMode="auto">
          <a:xfrm>
            <a:off x="6380328" y="4664164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902" name="RECTANGLE54902"/>
          <p:cNvSpPr/>
          <p:nvPr/>
        </p:nvSpPr>
        <p:spPr bwMode="auto">
          <a:xfrm>
            <a:off x="6872707" y="4711154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99</a:t>
            </a:r>
            <a:endParaRPr/>
          </a:p>
        </p:txBody>
      </p:sp>
      <p:sp>
        <p:nvSpPr>
          <p:cNvPr id="54905" name="RECTANGLE54905"/>
          <p:cNvSpPr/>
          <p:nvPr/>
        </p:nvSpPr>
        <p:spPr bwMode="auto">
          <a:xfrm>
            <a:off x="7078828" y="4664164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906" name="RECTANGLE54906"/>
          <p:cNvSpPr/>
          <p:nvPr/>
        </p:nvSpPr>
        <p:spPr bwMode="auto">
          <a:xfrm>
            <a:off x="7445515" y="4723854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45%</a:t>
            </a:r>
            <a:endParaRPr/>
          </a:p>
        </p:txBody>
      </p:sp>
      <p:sp>
        <p:nvSpPr>
          <p:cNvPr id="54909" name="RECTANGLE54909"/>
          <p:cNvSpPr/>
          <p:nvPr/>
        </p:nvSpPr>
        <p:spPr bwMode="auto">
          <a:xfrm>
            <a:off x="7777328" y="4664164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910" name="RECTANGLE54910"/>
          <p:cNvSpPr/>
          <p:nvPr/>
        </p:nvSpPr>
        <p:spPr bwMode="auto">
          <a:xfrm>
            <a:off x="8207134" y="4723854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9%</a:t>
            </a:r>
            <a:endParaRPr/>
          </a:p>
        </p:txBody>
      </p:sp>
      <p:sp>
        <p:nvSpPr>
          <p:cNvPr id="54913" name="RECTANGLE54913"/>
          <p:cNvSpPr/>
          <p:nvPr/>
        </p:nvSpPr>
        <p:spPr bwMode="auto">
          <a:xfrm>
            <a:off x="8475828" y="4664164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914" name="RECTANGLE54914"/>
          <p:cNvSpPr/>
          <p:nvPr/>
        </p:nvSpPr>
        <p:spPr bwMode="auto">
          <a:xfrm>
            <a:off x="8904707" y="4711154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84</a:t>
            </a:r>
            <a:endParaRPr/>
          </a:p>
        </p:txBody>
      </p:sp>
      <p:sp>
        <p:nvSpPr>
          <p:cNvPr id="54917" name="RECTANGLE54917"/>
          <p:cNvSpPr/>
          <p:nvPr/>
        </p:nvSpPr>
        <p:spPr bwMode="auto">
          <a:xfrm>
            <a:off x="9110828" y="4664164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918" name="RECTANGLE54918"/>
          <p:cNvSpPr/>
          <p:nvPr/>
        </p:nvSpPr>
        <p:spPr bwMode="auto">
          <a:xfrm>
            <a:off x="9539707" y="4711154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93</a:t>
            </a:r>
            <a:endParaRPr/>
          </a:p>
        </p:txBody>
      </p:sp>
      <p:sp>
        <p:nvSpPr>
          <p:cNvPr id="54921" name="RECTANGLE54921"/>
          <p:cNvSpPr/>
          <p:nvPr/>
        </p:nvSpPr>
        <p:spPr bwMode="auto">
          <a:xfrm>
            <a:off x="9745828" y="4664164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4922" name="RECTANGLE54922"/>
          <p:cNvSpPr/>
          <p:nvPr/>
        </p:nvSpPr>
        <p:spPr bwMode="auto">
          <a:xfrm>
            <a:off x="10050882" y="4723854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-10%</a:t>
            </a:r>
            <a:endParaRPr/>
          </a:p>
        </p:txBody>
      </p:sp>
      <p:sp>
        <p:nvSpPr>
          <p:cNvPr id="54925" name="RECTANGLE54925"/>
          <p:cNvSpPr/>
          <p:nvPr/>
        </p:nvSpPr>
        <p:spPr bwMode="auto">
          <a:xfrm>
            <a:off x="467296" y="5367096"/>
            <a:ext cx="31024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France</a:t>
            </a:r>
            <a:endParaRPr/>
          </a:p>
        </p:txBody>
      </p:sp>
      <p:sp>
        <p:nvSpPr>
          <p:cNvPr id="54928" name="RECTANGLE54928"/>
          <p:cNvSpPr/>
          <p:nvPr/>
        </p:nvSpPr>
        <p:spPr bwMode="auto">
          <a:xfrm>
            <a:off x="1064387" y="4901743"/>
            <a:ext cx="6792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Non Renseigné</a:t>
            </a:r>
            <a:endParaRPr/>
          </a:p>
        </p:txBody>
      </p:sp>
      <p:sp>
        <p:nvSpPr>
          <p:cNvPr id="54931" name="RECTANGLE54931"/>
          <p:cNvSpPr/>
          <p:nvPr/>
        </p:nvSpPr>
        <p:spPr bwMode="auto">
          <a:xfrm>
            <a:off x="1847266" y="4901743"/>
            <a:ext cx="24881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Loisir</a:t>
            </a:r>
            <a:endParaRPr/>
          </a:p>
        </p:txBody>
      </p:sp>
      <p:sp>
        <p:nvSpPr>
          <p:cNvPr id="54934" name="RECTANGLE54934"/>
          <p:cNvSpPr/>
          <p:nvPr/>
        </p:nvSpPr>
        <p:spPr bwMode="auto">
          <a:xfrm>
            <a:off x="3137281" y="4901743"/>
            <a:ext cx="16596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-21</a:t>
            </a:r>
            <a:endParaRPr/>
          </a:p>
        </p:txBody>
      </p:sp>
      <p:sp>
        <p:nvSpPr>
          <p:cNvPr id="54937" name="RECTANGLE54937"/>
          <p:cNvSpPr/>
          <p:nvPr/>
        </p:nvSpPr>
        <p:spPr bwMode="auto">
          <a:xfrm>
            <a:off x="4003142" y="4901743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54</a:t>
            </a:r>
            <a:endParaRPr/>
          </a:p>
        </p:txBody>
      </p:sp>
      <p:sp>
        <p:nvSpPr>
          <p:cNvPr id="54940" name="RECTANGLE54940"/>
          <p:cNvSpPr/>
          <p:nvPr/>
        </p:nvSpPr>
        <p:spPr bwMode="auto">
          <a:xfrm>
            <a:off x="4496473" y="491444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-139%</a:t>
            </a:r>
            <a:endParaRPr/>
          </a:p>
        </p:txBody>
      </p:sp>
      <p:sp>
        <p:nvSpPr>
          <p:cNvPr id="54943" name="RECTANGLE54943"/>
          <p:cNvSpPr/>
          <p:nvPr/>
        </p:nvSpPr>
        <p:spPr bwMode="auto">
          <a:xfrm>
            <a:off x="5437137" y="491444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946" name="RECTANGLE54946"/>
          <p:cNvSpPr/>
          <p:nvPr/>
        </p:nvSpPr>
        <p:spPr bwMode="auto">
          <a:xfrm>
            <a:off x="6203633" y="4901743"/>
            <a:ext cx="10951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</a:t>
            </a:r>
            <a:endParaRPr/>
          </a:p>
        </p:txBody>
      </p:sp>
      <p:sp>
        <p:nvSpPr>
          <p:cNvPr id="54949" name="RECTANGLE54949"/>
          <p:cNvSpPr/>
          <p:nvPr/>
        </p:nvSpPr>
        <p:spPr bwMode="auto">
          <a:xfrm>
            <a:off x="6942493" y="49017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4952" name="RECTANGLE54952"/>
          <p:cNvSpPr/>
          <p:nvPr/>
        </p:nvSpPr>
        <p:spPr bwMode="auto">
          <a:xfrm>
            <a:off x="7379373" y="491444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-200%</a:t>
            </a:r>
            <a:endParaRPr/>
          </a:p>
        </p:txBody>
      </p:sp>
      <p:sp>
        <p:nvSpPr>
          <p:cNvPr id="54955" name="RECTANGLE54955"/>
          <p:cNvSpPr/>
          <p:nvPr/>
        </p:nvSpPr>
        <p:spPr bwMode="auto">
          <a:xfrm>
            <a:off x="8231136" y="491444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958" name="RECTANGLE54958"/>
          <p:cNvSpPr/>
          <p:nvPr/>
        </p:nvSpPr>
        <p:spPr bwMode="auto">
          <a:xfrm>
            <a:off x="8918042" y="4901743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</a:t>
            </a:r>
            <a:endParaRPr/>
          </a:p>
        </p:txBody>
      </p:sp>
      <p:sp>
        <p:nvSpPr>
          <p:cNvPr id="54961" name="RECTANGLE54961"/>
          <p:cNvSpPr/>
          <p:nvPr/>
        </p:nvSpPr>
        <p:spPr bwMode="auto">
          <a:xfrm>
            <a:off x="9553042" y="4901743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54</a:t>
            </a:r>
            <a:endParaRPr/>
          </a:p>
        </p:txBody>
      </p:sp>
      <p:sp>
        <p:nvSpPr>
          <p:cNvPr id="54964" name="RECTANGLE54964"/>
          <p:cNvSpPr/>
          <p:nvPr/>
        </p:nvSpPr>
        <p:spPr bwMode="auto">
          <a:xfrm>
            <a:off x="10102824" y="491444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-61%</a:t>
            </a:r>
            <a:endParaRPr/>
          </a:p>
        </p:txBody>
      </p:sp>
      <p:sp>
        <p:nvSpPr>
          <p:cNvPr id="54967" name="RECTANGLE54967"/>
          <p:cNvSpPr/>
          <p:nvPr/>
        </p:nvSpPr>
        <p:spPr bwMode="auto">
          <a:xfrm>
            <a:off x="1064387" y="5082807"/>
            <a:ext cx="47053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Train 1ere</a:t>
            </a:r>
            <a:endParaRPr/>
          </a:p>
        </p:txBody>
      </p:sp>
      <p:sp>
        <p:nvSpPr>
          <p:cNvPr id="54970" name="RECTANGLE54970"/>
          <p:cNvSpPr/>
          <p:nvPr/>
        </p:nvSpPr>
        <p:spPr bwMode="auto">
          <a:xfrm>
            <a:off x="1847266" y="5085982"/>
            <a:ext cx="24881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Loisir</a:t>
            </a:r>
            <a:endParaRPr/>
          </a:p>
        </p:txBody>
      </p:sp>
      <p:sp>
        <p:nvSpPr>
          <p:cNvPr id="54973" name="RECTANGLE54973"/>
          <p:cNvSpPr/>
          <p:nvPr/>
        </p:nvSpPr>
        <p:spPr bwMode="auto">
          <a:xfrm>
            <a:off x="3033535" y="5082807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1 108</a:t>
            </a:r>
            <a:endParaRPr/>
          </a:p>
        </p:txBody>
      </p:sp>
      <p:sp>
        <p:nvSpPr>
          <p:cNvPr id="54976" name="RECTANGLE54976"/>
          <p:cNvSpPr/>
          <p:nvPr/>
        </p:nvSpPr>
        <p:spPr bwMode="auto">
          <a:xfrm>
            <a:off x="3859035" y="5082807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1 042</a:t>
            </a:r>
            <a:endParaRPr/>
          </a:p>
        </p:txBody>
      </p:sp>
      <p:sp>
        <p:nvSpPr>
          <p:cNvPr id="54979" name="RECTANGLE54979"/>
          <p:cNvSpPr/>
          <p:nvPr/>
        </p:nvSpPr>
        <p:spPr bwMode="auto">
          <a:xfrm>
            <a:off x="4649737" y="509550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54982" name="RECTANGLE54982"/>
          <p:cNvSpPr/>
          <p:nvPr/>
        </p:nvSpPr>
        <p:spPr bwMode="auto">
          <a:xfrm>
            <a:off x="5437137" y="509550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4985" name="RECTANGLE54985"/>
          <p:cNvSpPr/>
          <p:nvPr/>
        </p:nvSpPr>
        <p:spPr bwMode="auto">
          <a:xfrm>
            <a:off x="6187542" y="5082807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54988" name="RECTANGLE54988"/>
          <p:cNvSpPr/>
          <p:nvPr/>
        </p:nvSpPr>
        <p:spPr bwMode="auto">
          <a:xfrm>
            <a:off x="6886042" y="5082807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54991" name="RECTANGLE54991"/>
          <p:cNvSpPr/>
          <p:nvPr/>
        </p:nvSpPr>
        <p:spPr bwMode="auto">
          <a:xfrm>
            <a:off x="7532636" y="509550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4994" name="RECTANGLE54994"/>
          <p:cNvSpPr/>
          <p:nvPr/>
        </p:nvSpPr>
        <p:spPr bwMode="auto">
          <a:xfrm>
            <a:off x="8231136" y="509550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4997" name="RECTANGLE54997"/>
          <p:cNvSpPr/>
          <p:nvPr/>
        </p:nvSpPr>
        <p:spPr bwMode="auto">
          <a:xfrm>
            <a:off x="8918042" y="5082807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79</a:t>
            </a:r>
            <a:endParaRPr/>
          </a:p>
        </p:txBody>
      </p:sp>
      <p:sp>
        <p:nvSpPr>
          <p:cNvPr id="55000" name="RECTANGLE55000"/>
          <p:cNvSpPr/>
          <p:nvPr/>
        </p:nvSpPr>
        <p:spPr bwMode="auto">
          <a:xfrm>
            <a:off x="9553042" y="5082807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74</a:t>
            </a:r>
            <a:endParaRPr/>
          </a:p>
        </p:txBody>
      </p:sp>
      <p:sp>
        <p:nvSpPr>
          <p:cNvPr id="55003" name="RECTANGLE55003"/>
          <p:cNvSpPr/>
          <p:nvPr/>
        </p:nvSpPr>
        <p:spPr bwMode="auto">
          <a:xfrm>
            <a:off x="10199636" y="509550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55006" name="RECTANGLE55006"/>
          <p:cNvSpPr/>
          <p:nvPr/>
        </p:nvSpPr>
        <p:spPr bwMode="auto">
          <a:xfrm>
            <a:off x="1847266" y="5267046"/>
            <a:ext cx="15805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Pro</a:t>
            </a:r>
            <a:endParaRPr/>
          </a:p>
        </p:txBody>
      </p:sp>
      <p:sp>
        <p:nvSpPr>
          <p:cNvPr id="55009" name="RECTANGLE55009"/>
          <p:cNvSpPr/>
          <p:nvPr/>
        </p:nvSpPr>
        <p:spPr bwMode="auto">
          <a:xfrm>
            <a:off x="3121190" y="526387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366</a:t>
            </a:r>
            <a:endParaRPr/>
          </a:p>
        </p:txBody>
      </p:sp>
      <p:sp>
        <p:nvSpPr>
          <p:cNvPr id="55012" name="RECTANGLE55012"/>
          <p:cNvSpPr/>
          <p:nvPr/>
        </p:nvSpPr>
        <p:spPr bwMode="auto">
          <a:xfrm>
            <a:off x="3859035" y="5263871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1 335</a:t>
            </a:r>
            <a:endParaRPr/>
          </a:p>
        </p:txBody>
      </p:sp>
      <p:sp>
        <p:nvSpPr>
          <p:cNvPr id="55015" name="RECTANGLE55015"/>
          <p:cNvSpPr/>
          <p:nvPr/>
        </p:nvSpPr>
        <p:spPr bwMode="auto">
          <a:xfrm>
            <a:off x="4552924" y="5276571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-73%</a:t>
            </a:r>
            <a:endParaRPr/>
          </a:p>
        </p:txBody>
      </p:sp>
      <p:sp>
        <p:nvSpPr>
          <p:cNvPr id="55018" name="RECTANGLE55018"/>
          <p:cNvSpPr/>
          <p:nvPr/>
        </p:nvSpPr>
        <p:spPr bwMode="auto">
          <a:xfrm>
            <a:off x="5437137" y="527657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5021" name="RECTANGLE55021"/>
          <p:cNvSpPr/>
          <p:nvPr/>
        </p:nvSpPr>
        <p:spPr bwMode="auto">
          <a:xfrm>
            <a:off x="6243993" y="526387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55024" name="RECTANGLE55024"/>
          <p:cNvSpPr/>
          <p:nvPr/>
        </p:nvSpPr>
        <p:spPr bwMode="auto">
          <a:xfrm>
            <a:off x="6886042" y="5263871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55027" name="RECTANGLE55027"/>
          <p:cNvSpPr/>
          <p:nvPr/>
        </p:nvSpPr>
        <p:spPr bwMode="auto">
          <a:xfrm>
            <a:off x="7435824" y="5276571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-60%</a:t>
            </a:r>
            <a:endParaRPr/>
          </a:p>
        </p:txBody>
      </p:sp>
      <p:sp>
        <p:nvSpPr>
          <p:cNvPr id="55030" name="RECTANGLE55030"/>
          <p:cNvSpPr/>
          <p:nvPr/>
        </p:nvSpPr>
        <p:spPr bwMode="auto">
          <a:xfrm>
            <a:off x="8231136" y="527657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5033" name="RECTANGLE55033"/>
          <p:cNvSpPr/>
          <p:nvPr/>
        </p:nvSpPr>
        <p:spPr bwMode="auto">
          <a:xfrm>
            <a:off x="8918042" y="5263871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92</a:t>
            </a:r>
            <a:endParaRPr/>
          </a:p>
        </p:txBody>
      </p:sp>
      <p:sp>
        <p:nvSpPr>
          <p:cNvPr id="55036" name="RECTANGLE55036"/>
          <p:cNvSpPr/>
          <p:nvPr/>
        </p:nvSpPr>
        <p:spPr bwMode="auto">
          <a:xfrm>
            <a:off x="9496590" y="526387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133</a:t>
            </a:r>
            <a:endParaRPr/>
          </a:p>
        </p:txBody>
      </p:sp>
      <p:sp>
        <p:nvSpPr>
          <p:cNvPr id="55039" name="RECTANGLE55039"/>
          <p:cNvSpPr/>
          <p:nvPr/>
        </p:nvSpPr>
        <p:spPr bwMode="auto">
          <a:xfrm>
            <a:off x="10102824" y="5276571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-31%</a:t>
            </a:r>
            <a:endParaRPr/>
          </a:p>
        </p:txBody>
      </p:sp>
      <p:sp>
        <p:nvSpPr>
          <p:cNvPr id="55042" name="RECTANGLE55042"/>
          <p:cNvSpPr/>
          <p:nvPr/>
        </p:nvSpPr>
        <p:spPr bwMode="auto">
          <a:xfrm>
            <a:off x="1064387" y="5444934"/>
            <a:ext cx="43844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Train 2nd</a:t>
            </a:r>
            <a:endParaRPr/>
          </a:p>
        </p:txBody>
      </p:sp>
      <p:sp>
        <p:nvSpPr>
          <p:cNvPr id="55045" name="RECTANGLE55045"/>
          <p:cNvSpPr/>
          <p:nvPr/>
        </p:nvSpPr>
        <p:spPr bwMode="auto">
          <a:xfrm>
            <a:off x="1847266" y="5448109"/>
            <a:ext cx="24881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Loisir</a:t>
            </a:r>
            <a:endParaRPr/>
          </a:p>
        </p:txBody>
      </p:sp>
      <p:sp>
        <p:nvSpPr>
          <p:cNvPr id="55048" name="RECTANGLE55048"/>
          <p:cNvSpPr/>
          <p:nvPr/>
        </p:nvSpPr>
        <p:spPr bwMode="auto">
          <a:xfrm>
            <a:off x="2977083" y="5444934"/>
            <a:ext cx="3261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56 377</a:t>
            </a:r>
            <a:endParaRPr/>
          </a:p>
        </p:txBody>
      </p:sp>
      <p:sp>
        <p:nvSpPr>
          <p:cNvPr id="55051" name="RECTANGLE55051"/>
          <p:cNvSpPr/>
          <p:nvPr/>
        </p:nvSpPr>
        <p:spPr bwMode="auto">
          <a:xfrm>
            <a:off x="3802583" y="5444934"/>
            <a:ext cx="3261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52 112</a:t>
            </a:r>
            <a:endParaRPr/>
          </a:p>
        </p:txBody>
      </p:sp>
      <p:sp>
        <p:nvSpPr>
          <p:cNvPr id="55054" name="RECTANGLE55054"/>
          <p:cNvSpPr/>
          <p:nvPr/>
        </p:nvSpPr>
        <p:spPr bwMode="auto">
          <a:xfrm>
            <a:off x="4649737" y="545763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8%</a:t>
            </a:r>
            <a:endParaRPr/>
          </a:p>
        </p:txBody>
      </p:sp>
      <p:sp>
        <p:nvSpPr>
          <p:cNvPr id="55057" name="RECTANGLE55057"/>
          <p:cNvSpPr/>
          <p:nvPr/>
        </p:nvSpPr>
        <p:spPr bwMode="auto">
          <a:xfrm>
            <a:off x="5380685" y="5457634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71%</a:t>
            </a:r>
            <a:endParaRPr/>
          </a:p>
        </p:txBody>
      </p:sp>
      <p:sp>
        <p:nvSpPr>
          <p:cNvPr id="55060" name="RECTANGLE55060"/>
          <p:cNvSpPr/>
          <p:nvPr/>
        </p:nvSpPr>
        <p:spPr bwMode="auto">
          <a:xfrm>
            <a:off x="6043435" y="5444934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1 404</a:t>
            </a:r>
            <a:endParaRPr/>
          </a:p>
        </p:txBody>
      </p:sp>
      <p:sp>
        <p:nvSpPr>
          <p:cNvPr id="55063" name="RECTANGLE55063"/>
          <p:cNvSpPr/>
          <p:nvPr/>
        </p:nvSpPr>
        <p:spPr bwMode="auto">
          <a:xfrm>
            <a:off x="6741935" y="5444934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1 321</a:t>
            </a:r>
            <a:endParaRPr/>
          </a:p>
        </p:txBody>
      </p:sp>
      <p:sp>
        <p:nvSpPr>
          <p:cNvPr id="55066" name="RECTANGLE55066"/>
          <p:cNvSpPr/>
          <p:nvPr/>
        </p:nvSpPr>
        <p:spPr bwMode="auto">
          <a:xfrm>
            <a:off x="7532636" y="545763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55069" name="RECTANGLE55069"/>
          <p:cNvSpPr/>
          <p:nvPr/>
        </p:nvSpPr>
        <p:spPr bwMode="auto">
          <a:xfrm>
            <a:off x="8174686" y="5457634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85%</a:t>
            </a:r>
            <a:endParaRPr/>
          </a:p>
        </p:txBody>
      </p:sp>
      <p:sp>
        <p:nvSpPr>
          <p:cNvPr id="55072" name="RECTANGLE55072"/>
          <p:cNvSpPr/>
          <p:nvPr/>
        </p:nvSpPr>
        <p:spPr bwMode="auto">
          <a:xfrm>
            <a:off x="8918042" y="5444934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</a:t>
            </a:r>
            <a:endParaRPr/>
          </a:p>
        </p:txBody>
      </p:sp>
      <p:sp>
        <p:nvSpPr>
          <p:cNvPr id="55075" name="RECTANGLE55075"/>
          <p:cNvSpPr/>
          <p:nvPr/>
        </p:nvSpPr>
        <p:spPr bwMode="auto">
          <a:xfrm>
            <a:off x="9553042" y="5444934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</a:t>
            </a:r>
            <a:endParaRPr/>
          </a:p>
        </p:txBody>
      </p:sp>
      <p:sp>
        <p:nvSpPr>
          <p:cNvPr id="55078" name="RECTANGLE55078"/>
          <p:cNvSpPr/>
          <p:nvPr/>
        </p:nvSpPr>
        <p:spPr bwMode="auto">
          <a:xfrm>
            <a:off x="10199636" y="545763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5081" name="RECTANGLE55081"/>
          <p:cNvSpPr/>
          <p:nvPr/>
        </p:nvSpPr>
        <p:spPr bwMode="auto">
          <a:xfrm>
            <a:off x="1847266" y="5629173"/>
            <a:ext cx="15805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Pro</a:t>
            </a:r>
            <a:endParaRPr/>
          </a:p>
        </p:txBody>
      </p:sp>
      <p:sp>
        <p:nvSpPr>
          <p:cNvPr id="55084" name="RECTANGLE55084"/>
          <p:cNvSpPr/>
          <p:nvPr/>
        </p:nvSpPr>
        <p:spPr bwMode="auto">
          <a:xfrm>
            <a:off x="3033535" y="562599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6 400</a:t>
            </a:r>
            <a:endParaRPr/>
          </a:p>
        </p:txBody>
      </p:sp>
      <p:sp>
        <p:nvSpPr>
          <p:cNvPr id="55087" name="RECTANGLE55087"/>
          <p:cNvSpPr/>
          <p:nvPr/>
        </p:nvSpPr>
        <p:spPr bwMode="auto">
          <a:xfrm>
            <a:off x="3859035" y="562599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5 109</a:t>
            </a:r>
            <a:endParaRPr/>
          </a:p>
        </p:txBody>
      </p:sp>
      <p:sp>
        <p:nvSpPr>
          <p:cNvPr id="55090" name="RECTANGLE55090"/>
          <p:cNvSpPr/>
          <p:nvPr/>
        </p:nvSpPr>
        <p:spPr bwMode="auto">
          <a:xfrm>
            <a:off x="4593285" y="5638698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25%</a:t>
            </a:r>
            <a:endParaRPr/>
          </a:p>
        </p:txBody>
      </p:sp>
      <p:sp>
        <p:nvSpPr>
          <p:cNvPr id="55093" name="RECTANGLE55093"/>
          <p:cNvSpPr/>
          <p:nvPr/>
        </p:nvSpPr>
        <p:spPr bwMode="auto">
          <a:xfrm>
            <a:off x="5437137" y="563869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8%</a:t>
            </a:r>
            <a:endParaRPr/>
          </a:p>
        </p:txBody>
      </p:sp>
      <p:sp>
        <p:nvSpPr>
          <p:cNvPr id="55096" name="RECTANGLE55096"/>
          <p:cNvSpPr/>
          <p:nvPr/>
        </p:nvSpPr>
        <p:spPr bwMode="auto">
          <a:xfrm>
            <a:off x="6187542" y="562599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71</a:t>
            </a:r>
            <a:endParaRPr/>
          </a:p>
        </p:txBody>
      </p:sp>
      <p:sp>
        <p:nvSpPr>
          <p:cNvPr id="55099" name="RECTANGLE55099"/>
          <p:cNvSpPr/>
          <p:nvPr/>
        </p:nvSpPr>
        <p:spPr bwMode="auto">
          <a:xfrm>
            <a:off x="6886042" y="562599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59</a:t>
            </a:r>
            <a:endParaRPr/>
          </a:p>
        </p:txBody>
      </p:sp>
      <p:sp>
        <p:nvSpPr>
          <p:cNvPr id="55102" name="RECTANGLE55102"/>
          <p:cNvSpPr/>
          <p:nvPr/>
        </p:nvSpPr>
        <p:spPr bwMode="auto">
          <a:xfrm>
            <a:off x="7476186" y="5638698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20%</a:t>
            </a:r>
            <a:endParaRPr/>
          </a:p>
        </p:txBody>
      </p:sp>
      <p:sp>
        <p:nvSpPr>
          <p:cNvPr id="55105" name="RECTANGLE55105"/>
          <p:cNvSpPr/>
          <p:nvPr/>
        </p:nvSpPr>
        <p:spPr bwMode="auto">
          <a:xfrm>
            <a:off x="8231136" y="563869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55108" name="RECTANGLE55108"/>
          <p:cNvSpPr/>
          <p:nvPr/>
        </p:nvSpPr>
        <p:spPr bwMode="auto">
          <a:xfrm>
            <a:off x="8918042" y="562599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90</a:t>
            </a:r>
            <a:endParaRPr/>
          </a:p>
        </p:txBody>
      </p:sp>
      <p:sp>
        <p:nvSpPr>
          <p:cNvPr id="55111" name="RECTANGLE55111"/>
          <p:cNvSpPr/>
          <p:nvPr/>
        </p:nvSpPr>
        <p:spPr bwMode="auto">
          <a:xfrm>
            <a:off x="9553042" y="562599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87</a:t>
            </a:r>
            <a:endParaRPr/>
          </a:p>
        </p:txBody>
      </p:sp>
      <p:sp>
        <p:nvSpPr>
          <p:cNvPr id="55114" name="RECTANGLE55114"/>
          <p:cNvSpPr/>
          <p:nvPr/>
        </p:nvSpPr>
        <p:spPr bwMode="auto">
          <a:xfrm>
            <a:off x="10199636" y="563869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55117" name="RECTANGLE55117"/>
          <p:cNvSpPr/>
          <p:nvPr/>
        </p:nvSpPr>
        <p:spPr bwMode="auto">
          <a:xfrm>
            <a:off x="979170" y="5769597"/>
            <a:ext cx="1565758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118" name="RECTANGLE55118"/>
          <p:cNvSpPr/>
          <p:nvPr/>
        </p:nvSpPr>
        <p:spPr bwMode="auto">
          <a:xfrm>
            <a:off x="1783779" y="5816587"/>
            <a:ext cx="63046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France</a:t>
            </a:r>
            <a:endParaRPr/>
          </a:p>
        </p:txBody>
      </p:sp>
      <p:sp>
        <p:nvSpPr>
          <p:cNvPr id="55121" name="RECTANGLE55121"/>
          <p:cNvSpPr/>
          <p:nvPr/>
        </p:nvSpPr>
        <p:spPr bwMode="auto">
          <a:xfrm>
            <a:off x="2544928" y="5769597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122" name="RECTANGLE55122"/>
          <p:cNvSpPr/>
          <p:nvPr/>
        </p:nvSpPr>
        <p:spPr bwMode="auto">
          <a:xfrm>
            <a:off x="2944635" y="5816587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64 230</a:t>
            </a:r>
            <a:endParaRPr/>
          </a:p>
        </p:txBody>
      </p:sp>
      <p:sp>
        <p:nvSpPr>
          <p:cNvPr id="55125" name="RECTANGLE55125"/>
          <p:cNvSpPr/>
          <p:nvPr/>
        </p:nvSpPr>
        <p:spPr bwMode="auto">
          <a:xfrm>
            <a:off x="3370428" y="5769597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126" name="RECTANGLE55126"/>
          <p:cNvSpPr/>
          <p:nvPr/>
        </p:nvSpPr>
        <p:spPr bwMode="auto">
          <a:xfrm>
            <a:off x="3770135" y="5816587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59 651</a:t>
            </a:r>
            <a:endParaRPr/>
          </a:p>
        </p:txBody>
      </p:sp>
      <p:sp>
        <p:nvSpPr>
          <p:cNvPr id="55129" name="RECTANGLE55129"/>
          <p:cNvSpPr/>
          <p:nvPr/>
        </p:nvSpPr>
        <p:spPr bwMode="auto">
          <a:xfrm>
            <a:off x="4195928" y="5769597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130" name="RECTANGLE55130"/>
          <p:cNvSpPr/>
          <p:nvPr/>
        </p:nvSpPr>
        <p:spPr bwMode="auto">
          <a:xfrm>
            <a:off x="4625734" y="582928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8%</a:t>
            </a:r>
            <a:endParaRPr/>
          </a:p>
        </p:txBody>
      </p:sp>
      <p:sp>
        <p:nvSpPr>
          <p:cNvPr id="55133" name="RECTANGLE55133"/>
          <p:cNvSpPr/>
          <p:nvPr/>
        </p:nvSpPr>
        <p:spPr bwMode="auto">
          <a:xfrm>
            <a:off x="4894428" y="5769597"/>
            <a:ext cx="7874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134" name="RECTANGLE55134"/>
          <p:cNvSpPr/>
          <p:nvPr/>
        </p:nvSpPr>
        <p:spPr bwMode="auto">
          <a:xfrm>
            <a:off x="5350015" y="5829287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81%</a:t>
            </a:r>
            <a:endParaRPr/>
          </a:p>
        </p:txBody>
      </p:sp>
      <p:sp>
        <p:nvSpPr>
          <p:cNvPr id="55137" name="RECTANGLE55137"/>
          <p:cNvSpPr/>
          <p:nvPr/>
        </p:nvSpPr>
        <p:spPr bwMode="auto">
          <a:xfrm>
            <a:off x="5681828" y="5769597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138" name="RECTANGLE55138"/>
          <p:cNvSpPr/>
          <p:nvPr/>
        </p:nvSpPr>
        <p:spPr bwMode="auto">
          <a:xfrm>
            <a:off x="6017654" y="5816587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1 492</a:t>
            </a:r>
            <a:endParaRPr/>
          </a:p>
        </p:txBody>
      </p:sp>
      <p:sp>
        <p:nvSpPr>
          <p:cNvPr id="55141" name="RECTANGLE55141"/>
          <p:cNvSpPr/>
          <p:nvPr/>
        </p:nvSpPr>
        <p:spPr bwMode="auto">
          <a:xfrm>
            <a:off x="6380328" y="5769597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142" name="RECTANGLE55142"/>
          <p:cNvSpPr/>
          <p:nvPr/>
        </p:nvSpPr>
        <p:spPr bwMode="auto">
          <a:xfrm>
            <a:off x="6716154" y="5816587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1 405</a:t>
            </a:r>
            <a:endParaRPr/>
          </a:p>
        </p:txBody>
      </p:sp>
      <p:sp>
        <p:nvSpPr>
          <p:cNvPr id="55145" name="RECTANGLE55145"/>
          <p:cNvSpPr/>
          <p:nvPr/>
        </p:nvSpPr>
        <p:spPr bwMode="auto">
          <a:xfrm>
            <a:off x="7078828" y="5769597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146" name="RECTANGLE55146"/>
          <p:cNvSpPr/>
          <p:nvPr/>
        </p:nvSpPr>
        <p:spPr bwMode="auto">
          <a:xfrm>
            <a:off x="7508634" y="582928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55149" name="RECTANGLE55149"/>
          <p:cNvSpPr/>
          <p:nvPr/>
        </p:nvSpPr>
        <p:spPr bwMode="auto">
          <a:xfrm>
            <a:off x="7777328" y="5769597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150" name="RECTANGLE55150"/>
          <p:cNvSpPr/>
          <p:nvPr/>
        </p:nvSpPr>
        <p:spPr bwMode="auto">
          <a:xfrm>
            <a:off x="8144015" y="5829287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90%</a:t>
            </a:r>
            <a:endParaRPr/>
          </a:p>
        </p:txBody>
      </p:sp>
      <p:sp>
        <p:nvSpPr>
          <p:cNvPr id="55153" name="RECTANGLE55153"/>
          <p:cNvSpPr/>
          <p:nvPr/>
        </p:nvSpPr>
        <p:spPr bwMode="auto">
          <a:xfrm>
            <a:off x="8475828" y="5769597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154" name="RECTANGLE55154"/>
          <p:cNvSpPr/>
          <p:nvPr/>
        </p:nvSpPr>
        <p:spPr bwMode="auto">
          <a:xfrm>
            <a:off x="8904707" y="5816587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43</a:t>
            </a:r>
            <a:endParaRPr/>
          </a:p>
        </p:txBody>
      </p:sp>
      <p:sp>
        <p:nvSpPr>
          <p:cNvPr id="55157" name="RECTANGLE55157"/>
          <p:cNvSpPr/>
          <p:nvPr/>
        </p:nvSpPr>
        <p:spPr bwMode="auto">
          <a:xfrm>
            <a:off x="9110828" y="5769597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158" name="RECTANGLE55158"/>
          <p:cNvSpPr/>
          <p:nvPr/>
        </p:nvSpPr>
        <p:spPr bwMode="auto">
          <a:xfrm>
            <a:off x="9539707" y="5816587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42</a:t>
            </a:r>
            <a:endParaRPr/>
          </a:p>
        </p:txBody>
      </p:sp>
      <p:sp>
        <p:nvSpPr>
          <p:cNvPr id="55161" name="RECTANGLE55161"/>
          <p:cNvSpPr/>
          <p:nvPr/>
        </p:nvSpPr>
        <p:spPr bwMode="auto">
          <a:xfrm>
            <a:off x="9745828" y="5769597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162" name="RECTANGLE55162"/>
          <p:cNvSpPr/>
          <p:nvPr/>
        </p:nvSpPr>
        <p:spPr bwMode="auto">
          <a:xfrm>
            <a:off x="10156584" y="582928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5165" name="RECTANGLE55165"/>
          <p:cNvSpPr/>
          <p:nvPr/>
        </p:nvSpPr>
        <p:spPr bwMode="auto">
          <a:xfrm>
            <a:off x="328079" y="6382004"/>
            <a:ext cx="58868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International</a:t>
            </a:r>
            <a:endParaRPr/>
          </a:p>
        </p:txBody>
      </p:sp>
      <p:sp>
        <p:nvSpPr>
          <p:cNvPr id="55168" name="RECTANGLE55168"/>
          <p:cNvSpPr/>
          <p:nvPr/>
        </p:nvSpPr>
        <p:spPr bwMode="auto">
          <a:xfrm>
            <a:off x="1064387" y="6007176"/>
            <a:ext cx="6792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Non Renseigné</a:t>
            </a:r>
            <a:endParaRPr/>
          </a:p>
        </p:txBody>
      </p:sp>
      <p:sp>
        <p:nvSpPr>
          <p:cNvPr id="55171" name="RECTANGLE55171"/>
          <p:cNvSpPr/>
          <p:nvPr/>
        </p:nvSpPr>
        <p:spPr bwMode="auto">
          <a:xfrm>
            <a:off x="1847266" y="6007176"/>
            <a:ext cx="24881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Loisir</a:t>
            </a:r>
            <a:endParaRPr/>
          </a:p>
        </p:txBody>
      </p:sp>
      <p:sp>
        <p:nvSpPr>
          <p:cNvPr id="55174" name="RECTANGLE55174"/>
          <p:cNvSpPr/>
          <p:nvPr/>
        </p:nvSpPr>
        <p:spPr bwMode="auto">
          <a:xfrm>
            <a:off x="3137281" y="6007176"/>
            <a:ext cx="16596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-89</a:t>
            </a:r>
            <a:endParaRPr/>
          </a:p>
        </p:txBody>
      </p:sp>
      <p:sp>
        <p:nvSpPr>
          <p:cNvPr id="55177" name="RECTANGLE55177"/>
          <p:cNvSpPr/>
          <p:nvPr/>
        </p:nvSpPr>
        <p:spPr bwMode="auto">
          <a:xfrm>
            <a:off x="4059593" y="600717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180" name="RECTANGLE55180"/>
          <p:cNvSpPr/>
          <p:nvPr/>
        </p:nvSpPr>
        <p:spPr bwMode="auto">
          <a:xfrm>
            <a:off x="4496473" y="601987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5183" name="RECTANGLE55183"/>
          <p:cNvSpPr/>
          <p:nvPr/>
        </p:nvSpPr>
        <p:spPr bwMode="auto">
          <a:xfrm>
            <a:off x="5437137" y="601987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5186" name="RECTANGLE55186"/>
          <p:cNvSpPr/>
          <p:nvPr/>
        </p:nvSpPr>
        <p:spPr bwMode="auto">
          <a:xfrm>
            <a:off x="6203633" y="6007176"/>
            <a:ext cx="10951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</a:t>
            </a:r>
            <a:endParaRPr/>
          </a:p>
        </p:txBody>
      </p:sp>
      <p:sp>
        <p:nvSpPr>
          <p:cNvPr id="55189" name="RECTANGLE55189"/>
          <p:cNvSpPr/>
          <p:nvPr/>
        </p:nvSpPr>
        <p:spPr bwMode="auto">
          <a:xfrm>
            <a:off x="6942493" y="600717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192" name="RECTANGLE55192"/>
          <p:cNvSpPr/>
          <p:nvPr/>
        </p:nvSpPr>
        <p:spPr bwMode="auto">
          <a:xfrm>
            <a:off x="7379373" y="601987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5195" name="RECTANGLE55195"/>
          <p:cNvSpPr/>
          <p:nvPr/>
        </p:nvSpPr>
        <p:spPr bwMode="auto">
          <a:xfrm>
            <a:off x="8231136" y="601987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5198" name="RECTANGLE55198"/>
          <p:cNvSpPr/>
          <p:nvPr/>
        </p:nvSpPr>
        <p:spPr bwMode="auto">
          <a:xfrm>
            <a:off x="8918042" y="600717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89</a:t>
            </a:r>
            <a:endParaRPr/>
          </a:p>
        </p:txBody>
      </p:sp>
      <p:sp>
        <p:nvSpPr>
          <p:cNvPr id="55201" name="RECTANGLE55201"/>
          <p:cNvSpPr/>
          <p:nvPr/>
        </p:nvSpPr>
        <p:spPr bwMode="auto">
          <a:xfrm>
            <a:off x="9609493" y="600717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204" name="RECTANGLE55204"/>
          <p:cNvSpPr/>
          <p:nvPr/>
        </p:nvSpPr>
        <p:spPr bwMode="auto">
          <a:xfrm>
            <a:off x="10086734" y="6019876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5207" name="RECTANGLE55207"/>
          <p:cNvSpPr/>
          <p:nvPr/>
        </p:nvSpPr>
        <p:spPr bwMode="auto">
          <a:xfrm>
            <a:off x="1064387" y="6188240"/>
            <a:ext cx="52325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Non affecté</a:t>
            </a:r>
            <a:endParaRPr/>
          </a:p>
        </p:txBody>
      </p:sp>
      <p:sp>
        <p:nvSpPr>
          <p:cNvPr id="55210" name="RECTANGLE55210"/>
          <p:cNvSpPr/>
          <p:nvPr/>
        </p:nvSpPr>
        <p:spPr bwMode="auto">
          <a:xfrm>
            <a:off x="1847266" y="6191415"/>
            <a:ext cx="24881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Loisir</a:t>
            </a:r>
            <a:endParaRPr/>
          </a:p>
        </p:txBody>
      </p:sp>
      <p:sp>
        <p:nvSpPr>
          <p:cNvPr id="55213" name="RECTANGLE55213"/>
          <p:cNvSpPr/>
          <p:nvPr/>
        </p:nvSpPr>
        <p:spPr bwMode="auto">
          <a:xfrm>
            <a:off x="3234093" y="61882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216" name="RECTANGLE55216"/>
          <p:cNvSpPr/>
          <p:nvPr/>
        </p:nvSpPr>
        <p:spPr bwMode="auto">
          <a:xfrm>
            <a:off x="4059593" y="61882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219" name="RECTANGLE55219"/>
          <p:cNvSpPr/>
          <p:nvPr/>
        </p:nvSpPr>
        <p:spPr bwMode="auto">
          <a:xfrm>
            <a:off x="4649737" y="620094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5222" name="RECTANGLE55222"/>
          <p:cNvSpPr/>
          <p:nvPr/>
        </p:nvSpPr>
        <p:spPr bwMode="auto">
          <a:xfrm>
            <a:off x="5437137" y="620094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5225" name="RECTANGLE55225"/>
          <p:cNvSpPr/>
          <p:nvPr/>
        </p:nvSpPr>
        <p:spPr bwMode="auto">
          <a:xfrm>
            <a:off x="6243993" y="61882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228" name="RECTANGLE55228"/>
          <p:cNvSpPr/>
          <p:nvPr/>
        </p:nvSpPr>
        <p:spPr bwMode="auto">
          <a:xfrm>
            <a:off x="6942493" y="61882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231" name="RECTANGLE55231"/>
          <p:cNvSpPr/>
          <p:nvPr/>
        </p:nvSpPr>
        <p:spPr bwMode="auto">
          <a:xfrm>
            <a:off x="7532636" y="620094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5234" name="RECTANGLE55234"/>
          <p:cNvSpPr/>
          <p:nvPr/>
        </p:nvSpPr>
        <p:spPr bwMode="auto">
          <a:xfrm>
            <a:off x="8231136" y="620094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5237" name="RECTANGLE55237"/>
          <p:cNvSpPr/>
          <p:nvPr/>
        </p:nvSpPr>
        <p:spPr bwMode="auto">
          <a:xfrm>
            <a:off x="8974493" y="61882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240" name="RECTANGLE55240"/>
          <p:cNvSpPr/>
          <p:nvPr/>
        </p:nvSpPr>
        <p:spPr bwMode="auto">
          <a:xfrm>
            <a:off x="9609493" y="61882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243" name="RECTANGLE55243"/>
          <p:cNvSpPr/>
          <p:nvPr/>
        </p:nvSpPr>
        <p:spPr bwMode="auto">
          <a:xfrm>
            <a:off x="10199636" y="620094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5246" name="RECTANGLE55246"/>
          <p:cNvSpPr/>
          <p:nvPr/>
        </p:nvSpPr>
        <p:spPr bwMode="auto">
          <a:xfrm>
            <a:off x="1064387" y="6369304"/>
            <a:ext cx="47053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Train 1ere</a:t>
            </a:r>
            <a:endParaRPr/>
          </a:p>
        </p:txBody>
      </p:sp>
      <p:sp>
        <p:nvSpPr>
          <p:cNvPr id="55249" name="RECTANGLE55249"/>
          <p:cNvSpPr/>
          <p:nvPr/>
        </p:nvSpPr>
        <p:spPr bwMode="auto">
          <a:xfrm>
            <a:off x="1847266" y="6372479"/>
            <a:ext cx="24881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Loisir</a:t>
            </a:r>
            <a:endParaRPr/>
          </a:p>
        </p:txBody>
      </p:sp>
      <p:sp>
        <p:nvSpPr>
          <p:cNvPr id="55252" name="RECTANGLE55252"/>
          <p:cNvSpPr/>
          <p:nvPr/>
        </p:nvSpPr>
        <p:spPr bwMode="auto">
          <a:xfrm>
            <a:off x="3121190" y="6369304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788</a:t>
            </a:r>
            <a:endParaRPr/>
          </a:p>
        </p:txBody>
      </p:sp>
      <p:sp>
        <p:nvSpPr>
          <p:cNvPr id="55255" name="RECTANGLE55255"/>
          <p:cNvSpPr/>
          <p:nvPr/>
        </p:nvSpPr>
        <p:spPr bwMode="auto">
          <a:xfrm>
            <a:off x="4059593" y="636930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258" name="RECTANGLE55258"/>
          <p:cNvSpPr/>
          <p:nvPr/>
        </p:nvSpPr>
        <p:spPr bwMode="auto">
          <a:xfrm>
            <a:off x="4536834" y="6382004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5261" name="RECTANGLE55261"/>
          <p:cNvSpPr/>
          <p:nvPr/>
        </p:nvSpPr>
        <p:spPr bwMode="auto">
          <a:xfrm>
            <a:off x="5437137" y="638200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5264" name="RECTANGLE55264"/>
          <p:cNvSpPr/>
          <p:nvPr/>
        </p:nvSpPr>
        <p:spPr bwMode="auto">
          <a:xfrm>
            <a:off x="6243993" y="636930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5267" name="RECTANGLE55267"/>
          <p:cNvSpPr/>
          <p:nvPr/>
        </p:nvSpPr>
        <p:spPr bwMode="auto">
          <a:xfrm>
            <a:off x="6942493" y="636930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270" name="RECTANGLE55270"/>
          <p:cNvSpPr/>
          <p:nvPr/>
        </p:nvSpPr>
        <p:spPr bwMode="auto">
          <a:xfrm>
            <a:off x="7419734" y="6382004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5273" name="RECTANGLE55273"/>
          <p:cNvSpPr/>
          <p:nvPr/>
        </p:nvSpPr>
        <p:spPr bwMode="auto">
          <a:xfrm>
            <a:off x="8231136" y="638200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5276" name="RECTANGLE55276"/>
          <p:cNvSpPr/>
          <p:nvPr/>
        </p:nvSpPr>
        <p:spPr bwMode="auto">
          <a:xfrm>
            <a:off x="8861590" y="6369304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394</a:t>
            </a:r>
            <a:endParaRPr/>
          </a:p>
        </p:txBody>
      </p:sp>
      <p:sp>
        <p:nvSpPr>
          <p:cNvPr id="55279" name="RECTANGLE55279"/>
          <p:cNvSpPr/>
          <p:nvPr/>
        </p:nvSpPr>
        <p:spPr bwMode="auto">
          <a:xfrm>
            <a:off x="9609493" y="636930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282" name="RECTANGLE55282"/>
          <p:cNvSpPr/>
          <p:nvPr/>
        </p:nvSpPr>
        <p:spPr bwMode="auto">
          <a:xfrm>
            <a:off x="10086734" y="6382004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5285" name="RECTANGLE55285"/>
          <p:cNvSpPr/>
          <p:nvPr/>
        </p:nvSpPr>
        <p:spPr bwMode="auto">
          <a:xfrm>
            <a:off x="1064387" y="6550368"/>
            <a:ext cx="43844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Train 2nd</a:t>
            </a:r>
            <a:endParaRPr/>
          </a:p>
        </p:txBody>
      </p:sp>
      <p:sp>
        <p:nvSpPr>
          <p:cNvPr id="55288" name="RECTANGLE55288"/>
          <p:cNvSpPr/>
          <p:nvPr/>
        </p:nvSpPr>
        <p:spPr bwMode="auto">
          <a:xfrm>
            <a:off x="1847266" y="6553543"/>
            <a:ext cx="24881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Loisir</a:t>
            </a:r>
            <a:endParaRPr/>
          </a:p>
        </p:txBody>
      </p:sp>
      <p:sp>
        <p:nvSpPr>
          <p:cNvPr id="55291" name="RECTANGLE55291"/>
          <p:cNvSpPr/>
          <p:nvPr/>
        </p:nvSpPr>
        <p:spPr bwMode="auto">
          <a:xfrm>
            <a:off x="3033535" y="655036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1 944</a:t>
            </a:r>
            <a:endParaRPr/>
          </a:p>
        </p:txBody>
      </p:sp>
      <p:sp>
        <p:nvSpPr>
          <p:cNvPr id="55294" name="RECTANGLE55294"/>
          <p:cNvSpPr/>
          <p:nvPr/>
        </p:nvSpPr>
        <p:spPr bwMode="auto">
          <a:xfrm>
            <a:off x="3859035" y="655036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2 027</a:t>
            </a:r>
            <a:endParaRPr/>
          </a:p>
        </p:txBody>
      </p:sp>
      <p:sp>
        <p:nvSpPr>
          <p:cNvPr id="55297" name="RECTANGLE55297"/>
          <p:cNvSpPr/>
          <p:nvPr/>
        </p:nvSpPr>
        <p:spPr bwMode="auto">
          <a:xfrm>
            <a:off x="4609376" y="6563068"/>
            <a:ext cx="20516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-4%</a:t>
            </a:r>
            <a:endParaRPr/>
          </a:p>
        </p:txBody>
      </p:sp>
      <p:sp>
        <p:nvSpPr>
          <p:cNvPr id="55300" name="RECTANGLE55300"/>
          <p:cNvSpPr/>
          <p:nvPr/>
        </p:nvSpPr>
        <p:spPr bwMode="auto">
          <a:xfrm>
            <a:off x="5437137" y="656306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5303" name="RECTANGLE55303"/>
          <p:cNvSpPr/>
          <p:nvPr/>
        </p:nvSpPr>
        <p:spPr bwMode="auto">
          <a:xfrm>
            <a:off x="6187542" y="655036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55306" name="RECTANGLE55306"/>
          <p:cNvSpPr/>
          <p:nvPr/>
        </p:nvSpPr>
        <p:spPr bwMode="auto">
          <a:xfrm>
            <a:off x="6886042" y="655036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</a:t>
            </a:r>
            <a:endParaRPr/>
          </a:p>
        </p:txBody>
      </p:sp>
      <p:sp>
        <p:nvSpPr>
          <p:cNvPr id="55309" name="RECTANGLE55309"/>
          <p:cNvSpPr/>
          <p:nvPr/>
        </p:nvSpPr>
        <p:spPr bwMode="auto">
          <a:xfrm>
            <a:off x="7435824" y="6563068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-13%</a:t>
            </a:r>
            <a:endParaRPr/>
          </a:p>
        </p:txBody>
      </p:sp>
      <p:sp>
        <p:nvSpPr>
          <p:cNvPr id="55312" name="RECTANGLE55312"/>
          <p:cNvSpPr/>
          <p:nvPr/>
        </p:nvSpPr>
        <p:spPr bwMode="auto">
          <a:xfrm>
            <a:off x="8231136" y="656306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5315" name="RECTANGLE55315"/>
          <p:cNvSpPr/>
          <p:nvPr/>
        </p:nvSpPr>
        <p:spPr bwMode="auto">
          <a:xfrm>
            <a:off x="8861590" y="655036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139</a:t>
            </a:r>
            <a:endParaRPr/>
          </a:p>
        </p:txBody>
      </p:sp>
      <p:sp>
        <p:nvSpPr>
          <p:cNvPr id="55318" name="RECTANGLE55318"/>
          <p:cNvSpPr/>
          <p:nvPr/>
        </p:nvSpPr>
        <p:spPr bwMode="auto">
          <a:xfrm>
            <a:off x="9496590" y="655036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127</a:t>
            </a:r>
            <a:endParaRPr/>
          </a:p>
        </p:txBody>
      </p:sp>
      <p:sp>
        <p:nvSpPr>
          <p:cNvPr id="55321" name="RECTANGLE55321"/>
          <p:cNvSpPr/>
          <p:nvPr/>
        </p:nvSpPr>
        <p:spPr bwMode="auto">
          <a:xfrm>
            <a:off x="10143186" y="6563068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10%</a:t>
            </a:r>
            <a:endParaRPr/>
          </a:p>
        </p:txBody>
      </p:sp>
      <p:sp>
        <p:nvSpPr>
          <p:cNvPr id="55324" name="RECTANGLE55324"/>
          <p:cNvSpPr/>
          <p:nvPr/>
        </p:nvSpPr>
        <p:spPr bwMode="auto">
          <a:xfrm>
            <a:off x="979170" y="6693967"/>
            <a:ext cx="1565758" cy="2096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25" name="RECTANGLE55325"/>
          <p:cNvSpPr/>
          <p:nvPr/>
        </p:nvSpPr>
        <p:spPr bwMode="auto">
          <a:xfrm>
            <a:off x="1456982" y="6740957"/>
            <a:ext cx="95726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International</a:t>
            </a:r>
            <a:endParaRPr/>
          </a:p>
        </p:txBody>
      </p:sp>
      <p:sp>
        <p:nvSpPr>
          <p:cNvPr id="55328" name="RECTANGLE55328"/>
          <p:cNvSpPr/>
          <p:nvPr/>
        </p:nvSpPr>
        <p:spPr bwMode="auto">
          <a:xfrm>
            <a:off x="2544928" y="6693967"/>
            <a:ext cx="825500" cy="2096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29" name="RECTANGLE55329"/>
          <p:cNvSpPr/>
          <p:nvPr/>
        </p:nvSpPr>
        <p:spPr bwMode="auto">
          <a:xfrm>
            <a:off x="3007754" y="6740957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2 643</a:t>
            </a:r>
            <a:endParaRPr/>
          </a:p>
        </p:txBody>
      </p:sp>
      <p:sp>
        <p:nvSpPr>
          <p:cNvPr id="55332" name="RECTANGLE55332"/>
          <p:cNvSpPr/>
          <p:nvPr/>
        </p:nvSpPr>
        <p:spPr bwMode="auto">
          <a:xfrm>
            <a:off x="3370428" y="6693967"/>
            <a:ext cx="825500" cy="2096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33" name="RECTANGLE55333"/>
          <p:cNvSpPr/>
          <p:nvPr/>
        </p:nvSpPr>
        <p:spPr bwMode="auto">
          <a:xfrm>
            <a:off x="3833254" y="6740957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2 027</a:t>
            </a:r>
            <a:endParaRPr/>
          </a:p>
        </p:txBody>
      </p:sp>
      <p:sp>
        <p:nvSpPr>
          <p:cNvPr id="55336" name="RECTANGLE55336"/>
          <p:cNvSpPr/>
          <p:nvPr/>
        </p:nvSpPr>
        <p:spPr bwMode="auto">
          <a:xfrm>
            <a:off x="4195928" y="6693967"/>
            <a:ext cx="698500" cy="2096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37" name="RECTANGLE55337"/>
          <p:cNvSpPr/>
          <p:nvPr/>
        </p:nvSpPr>
        <p:spPr bwMode="auto">
          <a:xfrm>
            <a:off x="4562615" y="6753657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30%</a:t>
            </a:r>
            <a:endParaRPr/>
          </a:p>
        </p:txBody>
      </p:sp>
      <p:sp>
        <p:nvSpPr>
          <p:cNvPr id="55340" name="RECTANGLE55340"/>
          <p:cNvSpPr/>
          <p:nvPr/>
        </p:nvSpPr>
        <p:spPr bwMode="auto">
          <a:xfrm>
            <a:off x="4894428" y="6693967"/>
            <a:ext cx="787400" cy="2096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41" name="RECTANGLE55341"/>
          <p:cNvSpPr/>
          <p:nvPr/>
        </p:nvSpPr>
        <p:spPr bwMode="auto">
          <a:xfrm>
            <a:off x="5413134" y="675365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5344" name="RECTANGLE55344"/>
          <p:cNvSpPr/>
          <p:nvPr/>
        </p:nvSpPr>
        <p:spPr bwMode="auto">
          <a:xfrm>
            <a:off x="5681828" y="6693967"/>
            <a:ext cx="698500" cy="2096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45" name="RECTANGLE55345"/>
          <p:cNvSpPr/>
          <p:nvPr/>
        </p:nvSpPr>
        <p:spPr bwMode="auto">
          <a:xfrm>
            <a:off x="6174206" y="6740957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</a:t>
            </a:r>
            <a:endParaRPr/>
          </a:p>
        </p:txBody>
      </p:sp>
      <p:sp>
        <p:nvSpPr>
          <p:cNvPr id="55348" name="RECTANGLE55348"/>
          <p:cNvSpPr/>
          <p:nvPr/>
        </p:nvSpPr>
        <p:spPr bwMode="auto">
          <a:xfrm>
            <a:off x="6380328" y="6693967"/>
            <a:ext cx="698500" cy="2096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49" name="RECTANGLE55349"/>
          <p:cNvSpPr/>
          <p:nvPr/>
        </p:nvSpPr>
        <p:spPr bwMode="auto">
          <a:xfrm>
            <a:off x="6872707" y="6740957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</a:t>
            </a:r>
            <a:endParaRPr/>
          </a:p>
        </p:txBody>
      </p:sp>
      <p:sp>
        <p:nvSpPr>
          <p:cNvPr id="55352" name="RECTANGLE55352"/>
          <p:cNvSpPr/>
          <p:nvPr/>
        </p:nvSpPr>
        <p:spPr bwMode="auto">
          <a:xfrm>
            <a:off x="7078828" y="6693967"/>
            <a:ext cx="698500" cy="2096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53" name="RECTANGLE55353"/>
          <p:cNvSpPr/>
          <p:nvPr/>
        </p:nvSpPr>
        <p:spPr bwMode="auto">
          <a:xfrm>
            <a:off x="7466050" y="6753657"/>
            <a:ext cx="23139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-6%</a:t>
            </a:r>
            <a:endParaRPr/>
          </a:p>
        </p:txBody>
      </p:sp>
      <p:sp>
        <p:nvSpPr>
          <p:cNvPr id="55356" name="RECTANGLE55356"/>
          <p:cNvSpPr/>
          <p:nvPr/>
        </p:nvSpPr>
        <p:spPr bwMode="auto">
          <a:xfrm>
            <a:off x="7777328" y="6693967"/>
            <a:ext cx="698500" cy="2096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57" name="RECTANGLE55357"/>
          <p:cNvSpPr/>
          <p:nvPr/>
        </p:nvSpPr>
        <p:spPr bwMode="auto">
          <a:xfrm>
            <a:off x="8207134" y="675365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5360" name="RECTANGLE55360"/>
          <p:cNvSpPr/>
          <p:nvPr/>
        </p:nvSpPr>
        <p:spPr bwMode="auto">
          <a:xfrm>
            <a:off x="8475828" y="6693967"/>
            <a:ext cx="635000" cy="2096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61" name="RECTANGLE55361"/>
          <p:cNvSpPr/>
          <p:nvPr/>
        </p:nvSpPr>
        <p:spPr bwMode="auto">
          <a:xfrm>
            <a:off x="8841587" y="6740957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176</a:t>
            </a:r>
            <a:endParaRPr/>
          </a:p>
        </p:txBody>
      </p:sp>
      <p:sp>
        <p:nvSpPr>
          <p:cNvPr id="55364" name="RECTANGLE55364"/>
          <p:cNvSpPr/>
          <p:nvPr/>
        </p:nvSpPr>
        <p:spPr bwMode="auto">
          <a:xfrm>
            <a:off x="9110828" y="6693967"/>
            <a:ext cx="635000" cy="2096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65" name="RECTANGLE55365"/>
          <p:cNvSpPr/>
          <p:nvPr/>
        </p:nvSpPr>
        <p:spPr bwMode="auto">
          <a:xfrm>
            <a:off x="9476587" y="6740957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127</a:t>
            </a:r>
            <a:endParaRPr/>
          </a:p>
        </p:txBody>
      </p:sp>
      <p:sp>
        <p:nvSpPr>
          <p:cNvPr id="55368" name="RECTANGLE55368"/>
          <p:cNvSpPr/>
          <p:nvPr/>
        </p:nvSpPr>
        <p:spPr bwMode="auto">
          <a:xfrm>
            <a:off x="9745828" y="6693967"/>
            <a:ext cx="698500" cy="20963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69" name="RECTANGLE55369"/>
          <p:cNvSpPr/>
          <p:nvPr/>
        </p:nvSpPr>
        <p:spPr bwMode="auto">
          <a:xfrm>
            <a:off x="10093465" y="6753657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39%</a:t>
            </a:r>
            <a:endParaRPr/>
          </a:p>
        </p:txBody>
      </p:sp>
      <p:sp>
        <p:nvSpPr>
          <p:cNvPr id="55372" name="LINE55372"/>
          <p:cNvSpPr/>
          <p:nvPr/>
        </p:nvSpPr>
        <p:spPr bwMode="auto">
          <a:xfrm flipH="1">
            <a:off x="4205453" y="466416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73" name="LINE55373"/>
          <p:cNvSpPr/>
          <p:nvPr/>
        </p:nvSpPr>
        <p:spPr bwMode="auto">
          <a:xfrm flipH="1">
            <a:off x="4205453" y="57695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74" name="LINE55374"/>
          <p:cNvSpPr/>
          <p:nvPr/>
        </p:nvSpPr>
        <p:spPr bwMode="auto">
          <a:xfrm flipH="1">
            <a:off x="4205453" y="66939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75" name="LINE55375"/>
          <p:cNvSpPr/>
          <p:nvPr/>
        </p:nvSpPr>
        <p:spPr bwMode="auto">
          <a:xfrm flipH="1">
            <a:off x="6389853" y="466416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76" name="LINE55376"/>
          <p:cNvSpPr/>
          <p:nvPr/>
        </p:nvSpPr>
        <p:spPr bwMode="auto">
          <a:xfrm flipH="1">
            <a:off x="6389853" y="57695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77" name="LINE55377"/>
          <p:cNvSpPr/>
          <p:nvPr/>
        </p:nvSpPr>
        <p:spPr bwMode="auto">
          <a:xfrm flipH="1">
            <a:off x="6389853" y="66939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78" name="LINE55378"/>
          <p:cNvSpPr/>
          <p:nvPr/>
        </p:nvSpPr>
        <p:spPr bwMode="auto">
          <a:xfrm flipH="1">
            <a:off x="8485353" y="466416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79" name="LINE55379"/>
          <p:cNvSpPr/>
          <p:nvPr/>
        </p:nvSpPr>
        <p:spPr bwMode="auto">
          <a:xfrm flipH="1">
            <a:off x="8485353" y="57695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80" name="LINE55380"/>
          <p:cNvSpPr/>
          <p:nvPr/>
        </p:nvSpPr>
        <p:spPr bwMode="auto">
          <a:xfrm flipH="1">
            <a:off x="8485353" y="66939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81" name="LINE55381"/>
          <p:cNvSpPr/>
          <p:nvPr/>
        </p:nvSpPr>
        <p:spPr bwMode="auto">
          <a:xfrm flipH="1">
            <a:off x="9755353" y="466416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82" name="LINE55382"/>
          <p:cNvSpPr/>
          <p:nvPr/>
        </p:nvSpPr>
        <p:spPr bwMode="auto">
          <a:xfrm flipH="1">
            <a:off x="9755353" y="57695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83" name="LINE55383"/>
          <p:cNvSpPr/>
          <p:nvPr/>
        </p:nvSpPr>
        <p:spPr bwMode="auto">
          <a:xfrm flipH="1">
            <a:off x="9755353" y="66939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84" name="LINE55384"/>
          <p:cNvSpPr/>
          <p:nvPr/>
        </p:nvSpPr>
        <p:spPr bwMode="auto">
          <a:xfrm flipH="1">
            <a:off x="5691353" y="466416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85" name="LINE55385"/>
          <p:cNvSpPr/>
          <p:nvPr/>
        </p:nvSpPr>
        <p:spPr bwMode="auto">
          <a:xfrm flipH="1">
            <a:off x="5691353" y="57695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86" name="LINE55386"/>
          <p:cNvSpPr/>
          <p:nvPr/>
        </p:nvSpPr>
        <p:spPr bwMode="auto">
          <a:xfrm flipH="1">
            <a:off x="5691353" y="66939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87" name="LINE55387"/>
          <p:cNvSpPr/>
          <p:nvPr/>
        </p:nvSpPr>
        <p:spPr bwMode="auto">
          <a:xfrm flipH="1">
            <a:off x="7088353" y="466416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88" name="LINE55388"/>
          <p:cNvSpPr/>
          <p:nvPr/>
        </p:nvSpPr>
        <p:spPr bwMode="auto">
          <a:xfrm flipH="1">
            <a:off x="7088353" y="57695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89" name="LINE55389"/>
          <p:cNvSpPr/>
          <p:nvPr/>
        </p:nvSpPr>
        <p:spPr bwMode="auto">
          <a:xfrm flipH="1">
            <a:off x="7088353" y="66939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90" name="LINE55390"/>
          <p:cNvSpPr/>
          <p:nvPr/>
        </p:nvSpPr>
        <p:spPr bwMode="auto">
          <a:xfrm flipH="1">
            <a:off x="2554453" y="466416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91" name="LINE55391"/>
          <p:cNvSpPr/>
          <p:nvPr/>
        </p:nvSpPr>
        <p:spPr bwMode="auto">
          <a:xfrm flipH="1">
            <a:off x="2554453" y="57695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92" name="LINE55392"/>
          <p:cNvSpPr/>
          <p:nvPr/>
        </p:nvSpPr>
        <p:spPr bwMode="auto">
          <a:xfrm flipH="1">
            <a:off x="2554453" y="66939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93" name="LINE55393"/>
          <p:cNvSpPr/>
          <p:nvPr/>
        </p:nvSpPr>
        <p:spPr bwMode="auto">
          <a:xfrm flipH="1">
            <a:off x="9120353" y="466416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94" name="LINE55394"/>
          <p:cNvSpPr/>
          <p:nvPr/>
        </p:nvSpPr>
        <p:spPr bwMode="auto">
          <a:xfrm flipH="1">
            <a:off x="9120353" y="57695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95" name="LINE55395"/>
          <p:cNvSpPr/>
          <p:nvPr/>
        </p:nvSpPr>
        <p:spPr bwMode="auto">
          <a:xfrm flipH="1">
            <a:off x="9120353" y="66939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96" name="LINE55396"/>
          <p:cNvSpPr/>
          <p:nvPr/>
        </p:nvSpPr>
        <p:spPr bwMode="auto">
          <a:xfrm flipH="1">
            <a:off x="4903953" y="466416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97" name="LINE55397"/>
          <p:cNvSpPr/>
          <p:nvPr/>
        </p:nvSpPr>
        <p:spPr bwMode="auto">
          <a:xfrm flipH="1">
            <a:off x="4903953" y="57695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98" name="LINE55398"/>
          <p:cNvSpPr/>
          <p:nvPr/>
        </p:nvSpPr>
        <p:spPr bwMode="auto">
          <a:xfrm flipH="1">
            <a:off x="4903953" y="66939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399" name="LINE55399"/>
          <p:cNvSpPr/>
          <p:nvPr/>
        </p:nvSpPr>
        <p:spPr bwMode="auto">
          <a:xfrm flipH="1">
            <a:off x="988695" y="466416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00" name="LINE55400"/>
          <p:cNvSpPr/>
          <p:nvPr/>
        </p:nvSpPr>
        <p:spPr bwMode="auto">
          <a:xfrm flipH="1">
            <a:off x="988695" y="57695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01" name="LINE55401"/>
          <p:cNvSpPr/>
          <p:nvPr/>
        </p:nvSpPr>
        <p:spPr bwMode="auto">
          <a:xfrm flipH="1">
            <a:off x="988695" y="66939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02" name="LINE55402"/>
          <p:cNvSpPr/>
          <p:nvPr/>
        </p:nvSpPr>
        <p:spPr bwMode="auto">
          <a:xfrm flipH="1">
            <a:off x="7786853" y="466416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03" name="LINE55403"/>
          <p:cNvSpPr/>
          <p:nvPr/>
        </p:nvSpPr>
        <p:spPr bwMode="auto">
          <a:xfrm flipH="1">
            <a:off x="7786853" y="57695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04" name="LINE55404"/>
          <p:cNvSpPr/>
          <p:nvPr/>
        </p:nvSpPr>
        <p:spPr bwMode="auto">
          <a:xfrm flipH="1">
            <a:off x="7786853" y="66939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05" name="LINE55405"/>
          <p:cNvSpPr/>
          <p:nvPr/>
        </p:nvSpPr>
        <p:spPr bwMode="auto">
          <a:xfrm flipH="1">
            <a:off x="3379953" y="466416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06" name="LINE55406"/>
          <p:cNvSpPr/>
          <p:nvPr/>
        </p:nvSpPr>
        <p:spPr bwMode="auto">
          <a:xfrm flipH="1">
            <a:off x="3379953" y="57695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07" name="LINE55407"/>
          <p:cNvSpPr/>
          <p:nvPr/>
        </p:nvSpPr>
        <p:spPr bwMode="auto">
          <a:xfrm flipH="1">
            <a:off x="3379953" y="66939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08" name="LINE55408"/>
          <p:cNvSpPr/>
          <p:nvPr/>
        </p:nvSpPr>
        <p:spPr bwMode="auto">
          <a:xfrm flipH="1">
            <a:off x="10434803" y="466416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09" name="LINE55409"/>
          <p:cNvSpPr/>
          <p:nvPr/>
        </p:nvSpPr>
        <p:spPr bwMode="auto">
          <a:xfrm flipH="1">
            <a:off x="10434803" y="57695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10" name="LINE55410"/>
          <p:cNvSpPr/>
          <p:nvPr/>
        </p:nvSpPr>
        <p:spPr bwMode="auto">
          <a:xfrm flipH="1">
            <a:off x="10434803" y="66939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11" name="LINE55411"/>
          <p:cNvSpPr/>
          <p:nvPr/>
        </p:nvSpPr>
        <p:spPr bwMode="auto">
          <a:xfrm>
            <a:off x="979170" y="3944671"/>
            <a:ext cx="782879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12" name="LINE55412"/>
          <p:cNvSpPr/>
          <p:nvPr/>
        </p:nvSpPr>
        <p:spPr bwMode="auto">
          <a:xfrm>
            <a:off x="1762049" y="3946258"/>
            <a:ext cx="792404" cy="0"/>
          </a:xfrm>
          <a:prstGeom prst="line">
            <a:avLst/>
          </a:prstGeom>
          <a:noFill/>
          <a:ln w="12700">
            <a:solidFill>
              <a:srgbClr val="CCCCC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13" name="LINE55413"/>
          <p:cNvSpPr/>
          <p:nvPr/>
        </p:nvSpPr>
        <p:spPr bwMode="auto">
          <a:xfrm>
            <a:off x="2554453" y="3944671"/>
            <a:ext cx="78708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14" name="LINE55414"/>
          <p:cNvSpPr/>
          <p:nvPr/>
        </p:nvSpPr>
        <p:spPr bwMode="auto">
          <a:xfrm>
            <a:off x="979170" y="5050104"/>
            <a:ext cx="782879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15" name="LINE55415"/>
          <p:cNvSpPr/>
          <p:nvPr/>
        </p:nvSpPr>
        <p:spPr bwMode="auto">
          <a:xfrm>
            <a:off x="1762049" y="5051692"/>
            <a:ext cx="792404" cy="0"/>
          </a:xfrm>
          <a:prstGeom prst="line">
            <a:avLst/>
          </a:prstGeom>
          <a:noFill/>
          <a:ln w="12700">
            <a:solidFill>
              <a:srgbClr val="CCCCC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16" name="LINE55416"/>
          <p:cNvSpPr/>
          <p:nvPr/>
        </p:nvSpPr>
        <p:spPr bwMode="auto">
          <a:xfrm>
            <a:off x="2554453" y="5050104"/>
            <a:ext cx="78708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17" name="LINE55417"/>
          <p:cNvSpPr/>
          <p:nvPr/>
        </p:nvSpPr>
        <p:spPr bwMode="auto">
          <a:xfrm>
            <a:off x="979170" y="4306799"/>
            <a:ext cx="782879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18" name="LINE55418"/>
          <p:cNvSpPr/>
          <p:nvPr/>
        </p:nvSpPr>
        <p:spPr bwMode="auto">
          <a:xfrm>
            <a:off x="1762049" y="4308386"/>
            <a:ext cx="792404" cy="0"/>
          </a:xfrm>
          <a:prstGeom prst="line">
            <a:avLst/>
          </a:prstGeom>
          <a:noFill/>
          <a:ln w="12700">
            <a:solidFill>
              <a:srgbClr val="CCCCC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19" name="LINE55419"/>
          <p:cNvSpPr/>
          <p:nvPr/>
        </p:nvSpPr>
        <p:spPr bwMode="auto">
          <a:xfrm>
            <a:off x="2554453" y="4306799"/>
            <a:ext cx="78708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20" name="LINE55420"/>
          <p:cNvSpPr/>
          <p:nvPr/>
        </p:nvSpPr>
        <p:spPr bwMode="auto">
          <a:xfrm>
            <a:off x="979170" y="4673689"/>
            <a:ext cx="944610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21" name="LINE55421"/>
          <p:cNvSpPr/>
          <p:nvPr/>
        </p:nvSpPr>
        <p:spPr bwMode="auto">
          <a:xfrm>
            <a:off x="247650" y="5964949"/>
            <a:ext cx="74104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22" name="LINE55422"/>
          <p:cNvSpPr/>
          <p:nvPr/>
        </p:nvSpPr>
        <p:spPr bwMode="auto">
          <a:xfrm>
            <a:off x="988695" y="5969711"/>
            <a:ext cx="9436583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23" name="LINE55423"/>
          <p:cNvSpPr/>
          <p:nvPr/>
        </p:nvSpPr>
        <p:spPr bwMode="auto">
          <a:xfrm>
            <a:off x="979170" y="6517666"/>
            <a:ext cx="782879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24" name="LINE55424"/>
          <p:cNvSpPr/>
          <p:nvPr/>
        </p:nvSpPr>
        <p:spPr bwMode="auto">
          <a:xfrm>
            <a:off x="1762049" y="6519253"/>
            <a:ext cx="792404" cy="0"/>
          </a:xfrm>
          <a:prstGeom prst="line">
            <a:avLst/>
          </a:prstGeom>
          <a:noFill/>
          <a:ln w="12700">
            <a:solidFill>
              <a:srgbClr val="CCCCC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25" name="LINE55425"/>
          <p:cNvSpPr/>
          <p:nvPr/>
        </p:nvSpPr>
        <p:spPr bwMode="auto">
          <a:xfrm>
            <a:off x="2554453" y="6517666"/>
            <a:ext cx="78708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26" name="LINE55426"/>
          <p:cNvSpPr/>
          <p:nvPr/>
        </p:nvSpPr>
        <p:spPr bwMode="auto">
          <a:xfrm>
            <a:off x="247650" y="4859515"/>
            <a:ext cx="74104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27" name="LINE55427"/>
          <p:cNvSpPr/>
          <p:nvPr/>
        </p:nvSpPr>
        <p:spPr bwMode="auto">
          <a:xfrm>
            <a:off x="988695" y="4864278"/>
            <a:ext cx="9436583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28" name="LINE55428"/>
          <p:cNvSpPr/>
          <p:nvPr/>
        </p:nvSpPr>
        <p:spPr bwMode="auto">
          <a:xfrm>
            <a:off x="979170" y="5779122"/>
            <a:ext cx="944610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29" name="LINE55429"/>
          <p:cNvSpPr/>
          <p:nvPr/>
        </p:nvSpPr>
        <p:spPr bwMode="auto">
          <a:xfrm>
            <a:off x="979170" y="6155537"/>
            <a:ext cx="782879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30" name="LINE55430"/>
          <p:cNvSpPr/>
          <p:nvPr/>
        </p:nvSpPr>
        <p:spPr bwMode="auto">
          <a:xfrm>
            <a:off x="1762049" y="6157125"/>
            <a:ext cx="792404" cy="0"/>
          </a:xfrm>
          <a:prstGeom prst="line">
            <a:avLst/>
          </a:prstGeom>
          <a:noFill/>
          <a:ln w="12700">
            <a:solidFill>
              <a:srgbClr val="CCCCC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31" name="LINE55431"/>
          <p:cNvSpPr/>
          <p:nvPr/>
        </p:nvSpPr>
        <p:spPr bwMode="auto">
          <a:xfrm>
            <a:off x="2554453" y="6155537"/>
            <a:ext cx="78708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32" name="LINE55432"/>
          <p:cNvSpPr/>
          <p:nvPr/>
        </p:nvSpPr>
        <p:spPr bwMode="auto">
          <a:xfrm>
            <a:off x="979170" y="5412232"/>
            <a:ext cx="782879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33" name="LINE55433"/>
          <p:cNvSpPr/>
          <p:nvPr/>
        </p:nvSpPr>
        <p:spPr bwMode="auto">
          <a:xfrm>
            <a:off x="1762049" y="5413820"/>
            <a:ext cx="792404" cy="0"/>
          </a:xfrm>
          <a:prstGeom prst="line">
            <a:avLst/>
          </a:prstGeom>
          <a:noFill/>
          <a:ln w="12700">
            <a:solidFill>
              <a:srgbClr val="CCCCC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34" name="LINE55434"/>
          <p:cNvSpPr/>
          <p:nvPr/>
        </p:nvSpPr>
        <p:spPr bwMode="auto">
          <a:xfrm>
            <a:off x="2554453" y="5412232"/>
            <a:ext cx="78708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35" name="LINE55435"/>
          <p:cNvSpPr/>
          <p:nvPr/>
        </p:nvSpPr>
        <p:spPr bwMode="auto">
          <a:xfrm>
            <a:off x="1762049" y="4127322"/>
            <a:ext cx="792404" cy="0"/>
          </a:xfrm>
          <a:prstGeom prst="line">
            <a:avLst/>
          </a:prstGeom>
          <a:noFill/>
          <a:ln w="12700">
            <a:solidFill>
              <a:srgbClr val="CCCCC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36" name="LINE55436"/>
          <p:cNvSpPr/>
          <p:nvPr/>
        </p:nvSpPr>
        <p:spPr bwMode="auto">
          <a:xfrm>
            <a:off x="2554453" y="4125735"/>
            <a:ext cx="78708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37" name="LINE55437"/>
          <p:cNvSpPr/>
          <p:nvPr/>
        </p:nvSpPr>
        <p:spPr bwMode="auto">
          <a:xfrm>
            <a:off x="1762049" y="5594883"/>
            <a:ext cx="792404" cy="0"/>
          </a:xfrm>
          <a:prstGeom prst="line">
            <a:avLst/>
          </a:prstGeom>
          <a:noFill/>
          <a:ln w="12700">
            <a:solidFill>
              <a:srgbClr val="CCCCC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38" name="LINE55438"/>
          <p:cNvSpPr/>
          <p:nvPr/>
        </p:nvSpPr>
        <p:spPr bwMode="auto">
          <a:xfrm>
            <a:off x="2554453" y="5593296"/>
            <a:ext cx="78708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39" name="LINE55439"/>
          <p:cNvSpPr/>
          <p:nvPr/>
        </p:nvSpPr>
        <p:spPr bwMode="auto">
          <a:xfrm>
            <a:off x="247650" y="6889318"/>
            <a:ext cx="75057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40" name="LINE55440"/>
          <p:cNvSpPr/>
          <p:nvPr/>
        </p:nvSpPr>
        <p:spPr bwMode="auto">
          <a:xfrm>
            <a:off x="1762049" y="4489450"/>
            <a:ext cx="792404" cy="0"/>
          </a:xfrm>
          <a:prstGeom prst="line">
            <a:avLst/>
          </a:prstGeom>
          <a:noFill/>
          <a:ln w="12700">
            <a:solidFill>
              <a:srgbClr val="CCCCC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41" name="LINE55441"/>
          <p:cNvSpPr/>
          <p:nvPr/>
        </p:nvSpPr>
        <p:spPr bwMode="auto">
          <a:xfrm>
            <a:off x="2554453" y="4487863"/>
            <a:ext cx="78708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42" name="LINE55442"/>
          <p:cNvSpPr/>
          <p:nvPr/>
        </p:nvSpPr>
        <p:spPr bwMode="auto">
          <a:xfrm>
            <a:off x="1762049" y="5232756"/>
            <a:ext cx="792404" cy="0"/>
          </a:xfrm>
          <a:prstGeom prst="line">
            <a:avLst/>
          </a:prstGeom>
          <a:noFill/>
          <a:ln w="12700">
            <a:solidFill>
              <a:srgbClr val="CCCCC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43" name="LINE55443"/>
          <p:cNvSpPr/>
          <p:nvPr/>
        </p:nvSpPr>
        <p:spPr bwMode="auto">
          <a:xfrm>
            <a:off x="2554453" y="5231168"/>
            <a:ext cx="78708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44" name="LINE55444"/>
          <p:cNvSpPr/>
          <p:nvPr/>
        </p:nvSpPr>
        <p:spPr bwMode="auto">
          <a:xfrm>
            <a:off x="979170" y="6336602"/>
            <a:ext cx="782879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45" name="LINE55445"/>
          <p:cNvSpPr/>
          <p:nvPr/>
        </p:nvSpPr>
        <p:spPr bwMode="auto">
          <a:xfrm>
            <a:off x="1762049" y="6338189"/>
            <a:ext cx="792404" cy="0"/>
          </a:xfrm>
          <a:prstGeom prst="line">
            <a:avLst/>
          </a:prstGeom>
          <a:noFill/>
          <a:ln w="12700">
            <a:solidFill>
              <a:srgbClr val="CCCCC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46" name="LINE55446"/>
          <p:cNvSpPr/>
          <p:nvPr/>
        </p:nvSpPr>
        <p:spPr bwMode="auto">
          <a:xfrm>
            <a:off x="2554453" y="6336602"/>
            <a:ext cx="78708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47" name="LINE55447"/>
          <p:cNvSpPr/>
          <p:nvPr/>
        </p:nvSpPr>
        <p:spPr bwMode="auto">
          <a:xfrm>
            <a:off x="979170" y="6703492"/>
            <a:ext cx="944610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48" name="LINE55448"/>
          <p:cNvSpPr/>
          <p:nvPr/>
        </p:nvSpPr>
        <p:spPr bwMode="auto">
          <a:xfrm>
            <a:off x="979170" y="6894081"/>
            <a:ext cx="946515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49" name="RECTANGLE55449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5450" name="Picture 55450" descr="Picture 55450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55451" name="LINE55451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52" name="RECTANGLE55452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55455" name="RECTANGLE55455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56" name="RECTANGLE55456"/>
          <p:cNvSpPr/>
          <p:nvPr/>
        </p:nvSpPr>
        <p:spPr bwMode="auto">
          <a:xfrm>
            <a:off x="3287090" y="251460"/>
            <a:ext cx="3961308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SYNTHESE FER PAR COURRIER</a:t>
            </a:r>
            <a:endParaRPr/>
          </a:p>
        </p:txBody>
      </p:sp>
      <p:sp>
        <p:nvSpPr>
          <p:cNvPr id="55459" name="RECTANGLE55459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60" name="RECTANGLE55460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55463" name="RECTANGLE55463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64" name="RECTANGLE55464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65" name="RECTANGLE55465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55468" name="RECTANGLE55468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69" name="RECTANGLE55469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70" name="RECTANGLE55470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55473" name="RECTANGLE55473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55476" name="LINE55476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77" name="RECTANGLE55477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55480" name="RECTANGLE55480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55483" name="LINE55483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84" name="RECTANGLE55484"/>
          <p:cNvSpPr/>
          <p:nvPr/>
        </p:nvSpPr>
        <p:spPr bwMode="auto">
          <a:xfrm>
            <a:off x="266700" y="1181100"/>
            <a:ext cx="69342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85" name="RECTANGLE55485"/>
          <p:cNvSpPr/>
          <p:nvPr/>
        </p:nvSpPr>
        <p:spPr bwMode="auto">
          <a:xfrm>
            <a:off x="381914" y="1203960"/>
            <a:ext cx="4817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Courrier</a:t>
            </a:r>
            <a:endParaRPr/>
          </a:p>
        </p:txBody>
      </p:sp>
      <p:sp>
        <p:nvSpPr>
          <p:cNvPr id="55488" name="RECTANGLE55488"/>
          <p:cNvSpPr/>
          <p:nvPr/>
        </p:nvSpPr>
        <p:spPr bwMode="auto">
          <a:xfrm>
            <a:off x="998220" y="1181100"/>
            <a:ext cx="744779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89" name="RECTANGLE55489"/>
          <p:cNvSpPr/>
          <p:nvPr/>
        </p:nvSpPr>
        <p:spPr bwMode="auto">
          <a:xfrm>
            <a:off x="1191743" y="1203960"/>
            <a:ext cx="3765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Classe</a:t>
            </a:r>
            <a:endParaRPr/>
          </a:p>
        </p:txBody>
      </p:sp>
      <p:sp>
        <p:nvSpPr>
          <p:cNvPr id="55492" name="RECTANGLE55492"/>
          <p:cNvSpPr/>
          <p:nvPr/>
        </p:nvSpPr>
        <p:spPr bwMode="auto">
          <a:xfrm>
            <a:off x="1781099" y="1181100"/>
            <a:ext cx="744779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93" name="RECTANGLE55493"/>
          <p:cNvSpPr/>
          <p:nvPr/>
        </p:nvSpPr>
        <p:spPr bwMode="auto">
          <a:xfrm>
            <a:off x="2024050" y="1203960"/>
            <a:ext cx="27767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Tarif</a:t>
            </a:r>
            <a:endParaRPr/>
          </a:p>
        </p:txBody>
      </p:sp>
      <p:sp>
        <p:nvSpPr>
          <p:cNvPr id="55496" name="RECTANGLE55496"/>
          <p:cNvSpPr/>
          <p:nvPr/>
        </p:nvSpPr>
        <p:spPr bwMode="auto">
          <a:xfrm>
            <a:off x="2563978" y="1181100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497" name="RECTANGLE55497"/>
          <p:cNvSpPr/>
          <p:nvPr/>
        </p:nvSpPr>
        <p:spPr bwMode="auto">
          <a:xfrm>
            <a:off x="2594864" y="120396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55500" name="RECTANGLE55500"/>
          <p:cNvSpPr/>
          <p:nvPr/>
        </p:nvSpPr>
        <p:spPr bwMode="auto">
          <a:xfrm>
            <a:off x="3389478" y="1181100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01" name="RECTANGLE55501"/>
          <p:cNvSpPr/>
          <p:nvPr/>
        </p:nvSpPr>
        <p:spPr bwMode="auto">
          <a:xfrm>
            <a:off x="3420364" y="120396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55504" name="RECTANGLE55504"/>
          <p:cNvSpPr/>
          <p:nvPr/>
        </p:nvSpPr>
        <p:spPr bwMode="auto">
          <a:xfrm>
            <a:off x="4214978" y="118110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05" name="RECTANGLE55505"/>
          <p:cNvSpPr/>
          <p:nvPr/>
        </p:nvSpPr>
        <p:spPr bwMode="auto">
          <a:xfrm>
            <a:off x="4280764" y="120396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5508" name="RECTANGLE55508"/>
          <p:cNvSpPr/>
          <p:nvPr/>
        </p:nvSpPr>
        <p:spPr bwMode="auto">
          <a:xfrm>
            <a:off x="4913478" y="1181100"/>
            <a:ext cx="749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09" name="RECTANGLE55509"/>
          <p:cNvSpPr/>
          <p:nvPr/>
        </p:nvSpPr>
        <p:spPr bwMode="auto">
          <a:xfrm>
            <a:off x="4934001" y="1203960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55512" name="RECTANGLE55512"/>
          <p:cNvSpPr/>
          <p:nvPr/>
        </p:nvSpPr>
        <p:spPr bwMode="auto">
          <a:xfrm>
            <a:off x="5700878" y="118110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13" name="RECTANGLE55513"/>
          <p:cNvSpPr/>
          <p:nvPr/>
        </p:nvSpPr>
        <p:spPr bwMode="auto">
          <a:xfrm>
            <a:off x="5740756" y="120396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55516" name="RECTANGLE55516"/>
          <p:cNvSpPr/>
          <p:nvPr/>
        </p:nvSpPr>
        <p:spPr bwMode="auto">
          <a:xfrm>
            <a:off x="6399378" y="118110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17" name="RECTANGLE55517"/>
          <p:cNvSpPr/>
          <p:nvPr/>
        </p:nvSpPr>
        <p:spPr bwMode="auto">
          <a:xfrm>
            <a:off x="6439256" y="120396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55520" name="RECTANGLE55520"/>
          <p:cNvSpPr/>
          <p:nvPr/>
        </p:nvSpPr>
        <p:spPr bwMode="auto">
          <a:xfrm>
            <a:off x="7097878" y="118110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21" name="RECTANGLE55521"/>
          <p:cNvSpPr/>
          <p:nvPr/>
        </p:nvSpPr>
        <p:spPr bwMode="auto">
          <a:xfrm>
            <a:off x="7163664" y="120396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5524" name="RECTANGLE55524"/>
          <p:cNvSpPr/>
          <p:nvPr/>
        </p:nvSpPr>
        <p:spPr bwMode="auto">
          <a:xfrm>
            <a:off x="7796378" y="118110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25" name="RECTANGLE55525"/>
          <p:cNvSpPr/>
          <p:nvPr/>
        </p:nvSpPr>
        <p:spPr bwMode="auto">
          <a:xfrm>
            <a:off x="7844942" y="1203960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55528" name="RECTANGLE55528"/>
          <p:cNvSpPr/>
          <p:nvPr/>
        </p:nvSpPr>
        <p:spPr bwMode="auto">
          <a:xfrm>
            <a:off x="8494878" y="1181100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29" name="RECTANGLE55529"/>
          <p:cNvSpPr/>
          <p:nvPr/>
        </p:nvSpPr>
        <p:spPr bwMode="auto">
          <a:xfrm>
            <a:off x="8594598" y="120396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55532" name="RECTANGLE55532"/>
          <p:cNvSpPr/>
          <p:nvPr/>
        </p:nvSpPr>
        <p:spPr bwMode="auto">
          <a:xfrm>
            <a:off x="9129878" y="1181100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33" name="RECTANGLE55533"/>
          <p:cNvSpPr/>
          <p:nvPr/>
        </p:nvSpPr>
        <p:spPr bwMode="auto">
          <a:xfrm>
            <a:off x="9229598" y="120396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55536" name="RECTANGLE55536"/>
          <p:cNvSpPr/>
          <p:nvPr/>
        </p:nvSpPr>
        <p:spPr bwMode="auto">
          <a:xfrm>
            <a:off x="9764878" y="118110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37" name="RECTANGLE55537"/>
          <p:cNvSpPr/>
          <p:nvPr/>
        </p:nvSpPr>
        <p:spPr bwMode="auto">
          <a:xfrm>
            <a:off x="9830664" y="120396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5540" name="RECTANGLE55540"/>
          <p:cNvSpPr/>
          <p:nvPr/>
        </p:nvSpPr>
        <p:spPr bwMode="auto">
          <a:xfrm>
            <a:off x="247650" y="1349019"/>
            <a:ext cx="2297278" cy="19058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41" name="RECTANGLE55541"/>
          <p:cNvSpPr/>
          <p:nvPr/>
        </p:nvSpPr>
        <p:spPr bwMode="auto">
          <a:xfrm>
            <a:off x="1637894" y="1396009"/>
            <a:ext cx="77635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Dépenses</a:t>
            </a:r>
            <a:endParaRPr/>
          </a:p>
        </p:txBody>
      </p:sp>
      <p:sp>
        <p:nvSpPr>
          <p:cNvPr id="55544" name="RECTANGLE55544"/>
          <p:cNvSpPr/>
          <p:nvPr/>
        </p:nvSpPr>
        <p:spPr bwMode="auto">
          <a:xfrm>
            <a:off x="2544928" y="1349019"/>
            <a:ext cx="825500" cy="19058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45" name="RECTANGLE55545"/>
          <p:cNvSpPr/>
          <p:nvPr/>
        </p:nvSpPr>
        <p:spPr bwMode="auto">
          <a:xfrm>
            <a:off x="2944635" y="1396009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78 927</a:t>
            </a:r>
            <a:endParaRPr/>
          </a:p>
        </p:txBody>
      </p:sp>
      <p:sp>
        <p:nvSpPr>
          <p:cNvPr id="55548" name="RECTANGLE55548"/>
          <p:cNvSpPr/>
          <p:nvPr/>
        </p:nvSpPr>
        <p:spPr bwMode="auto">
          <a:xfrm>
            <a:off x="3370428" y="1349019"/>
            <a:ext cx="825500" cy="19058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49" name="RECTANGLE55549"/>
          <p:cNvSpPr/>
          <p:nvPr/>
        </p:nvSpPr>
        <p:spPr bwMode="auto">
          <a:xfrm>
            <a:off x="3770135" y="1396009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70 887</a:t>
            </a:r>
            <a:endParaRPr/>
          </a:p>
        </p:txBody>
      </p:sp>
      <p:sp>
        <p:nvSpPr>
          <p:cNvPr id="55552" name="RECTANGLE55552"/>
          <p:cNvSpPr/>
          <p:nvPr/>
        </p:nvSpPr>
        <p:spPr bwMode="auto">
          <a:xfrm>
            <a:off x="4195928" y="1349019"/>
            <a:ext cx="698500" cy="19058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53" name="RECTANGLE55553"/>
          <p:cNvSpPr/>
          <p:nvPr/>
        </p:nvSpPr>
        <p:spPr bwMode="auto">
          <a:xfrm>
            <a:off x="4562615" y="1408709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11%</a:t>
            </a:r>
            <a:endParaRPr/>
          </a:p>
        </p:txBody>
      </p:sp>
      <p:sp>
        <p:nvSpPr>
          <p:cNvPr id="55556" name="RECTANGLE55556"/>
          <p:cNvSpPr/>
          <p:nvPr/>
        </p:nvSpPr>
        <p:spPr bwMode="auto">
          <a:xfrm>
            <a:off x="4894428" y="1349019"/>
            <a:ext cx="787400" cy="19058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57" name="RECTANGLE55557"/>
          <p:cNvSpPr/>
          <p:nvPr/>
        </p:nvSpPr>
        <p:spPr bwMode="auto">
          <a:xfrm>
            <a:off x="5286896" y="1408709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5560" name="RECTANGLE55560"/>
          <p:cNvSpPr/>
          <p:nvPr/>
        </p:nvSpPr>
        <p:spPr bwMode="auto">
          <a:xfrm>
            <a:off x="5681828" y="1349019"/>
            <a:ext cx="698500" cy="19058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61" name="RECTANGLE55561"/>
          <p:cNvSpPr/>
          <p:nvPr/>
        </p:nvSpPr>
        <p:spPr bwMode="auto">
          <a:xfrm>
            <a:off x="6017654" y="1396009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1 651</a:t>
            </a:r>
            <a:endParaRPr/>
          </a:p>
        </p:txBody>
      </p:sp>
      <p:sp>
        <p:nvSpPr>
          <p:cNvPr id="55564" name="RECTANGLE55564"/>
          <p:cNvSpPr/>
          <p:nvPr/>
        </p:nvSpPr>
        <p:spPr bwMode="auto">
          <a:xfrm>
            <a:off x="6380328" y="1349019"/>
            <a:ext cx="698500" cy="19058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65" name="RECTANGLE55565"/>
          <p:cNvSpPr/>
          <p:nvPr/>
        </p:nvSpPr>
        <p:spPr bwMode="auto">
          <a:xfrm>
            <a:off x="6716154" y="1396009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1 520</a:t>
            </a:r>
            <a:endParaRPr/>
          </a:p>
        </p:txBody>
      </p:sp>
      <p:sp>
        <p:nvSpPr>
          <p:cNvPr id="55568" name="RECTANGLE55568"/>
          <p:cNvSpPr/>
          <p:nvPr/>
        </p:nvSpPr>
        <p:spPr bwMode="auto">
          <a:xfrm>
            <a:off x="7078828" y="1349019"/>
            <a:ext cx="698500" cy="19058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69" name="RECTANGLE55569"/>
          <p:cNvSpPr/>
          <p:nvPr/>
        </p:nvSpPr>
        <p:spPr bwMode="auto">
          <a:xfrm>
            <a:off x="7508634" y="1408709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9%</a:t>
            </a:r>
            <a:endParaRPr/>
          </a:p>
        </p:txBody>
      </p:sp>
      <p:sp>
        <p:nvSpPr>
          <p:cNvPr id="55572" name="RECTANGLE55572"/>
          <p:cNvSpPr/>
          <p:nvPr/>
        </p:nvSpPr>
        <p:spPr bwMode="auto">
          <a:xfrm>
            <a:off x="7777328" y="1349019"/>
            <a:ext cx="698500" cy="19058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73" name="RECTANGLE55573"/>
          <p:cNvSpPr/>
          <p:nvPr/>
        </p:nvSpPr>
        <p:spPr bwMode="auto">
          <a:xfrm>
            <a:off x="8080896" y="1408709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5576" name="RECTANGLE55576"/>
          <p:cNvSpPr/>
          <p:nvPr/>
        </p:nvSpPr>
        <p:spPr bwMode="auto">
          <a:xfrm>
            <a:off x="8475828" y="1349019"/>
            <a:ext cx="635000" cy="19058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77" name="RECTANGLE55577"/>
          <p:cNvSpPr/>
          <p:nvPr/>
        </p:nvSpPr>
        <p:spPr bwMode="auto">
          <a:xfrm>
            <a:off x="8904707" y="1396009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48</a:t>
            </a:r>
            <a:endParaRPr/>
          </a:p>
        </p:txBody>
      </p:sp>
      <p:sp>
        <p:nvSpPr>
          <p:cNvPr id="55580" name="RECTANGLE55580"/>
          <p:cNvSpPr/>
          <p:nvPr/>
        </p:nvSpPr>
        <p:spPr bwMode="auto">
          <a:xfrm>
            <a:off x="9110828" y="1349019"/>
            <a:ext cx="635000" cy="19058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81" name="RECTANGLE55581"/>
          <p:cNvSpPr/>
          <p:nvPr/>
        </p:nvSpPr>
        <p:spPr bwMode="auto">
          <a:xfrm>
            <a:off x="9539707" y="1396009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47</a:t>
            </a:r>
            <a:endParaRPr/>
          </a:p>
        </p:txBody>
      </p:sp>
      <p:sp>
        <p:nvSpPr>
          <p:cNvPr id="55584" name="RECTANGLE55584"/>
          <p:cNvSpPr/>
          <p:nvPr/>
        </p:nvSpPr>
        <p:spPr bwMode="auto">
          <a:xfrm>
            <a:off x="9745828" y="1349019"/>
            <a:ext cx="698500" cy="19058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85" name="RECTANGLE55585"/>
          <p:cNvSpPr/>
          <p:nvPr/>
        </p:nvSpPr>
        <p:spPr bwMode="auto">
          <a:xfrm>
            <a:off x="10156584" y="1408709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5588" name="LINE55588"/>
          <p:cNvSpPr/>
          <p:nvPr/>
        </p:nvSpPr>
        <p:spPr bwMode="auto">
          <a:xfrm flipH="1">
            <a:off x="4205453" y="1349019"/>
            <a:ext cx="0" cy="19058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89" name="LINE55589"/>
          <p:cNvSpPr/>
          <p:nvPr/>
        </p:nvSpPr>
        <p:spPr bwMode="auto">
          <a:xfrm flipH="1">
            <a:off x="6389853" y="1349019"/>
            <a:ext cx="0" cy="19058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90" name="LINE55590"/>
          <p:cNvSpPr/>
          <p:nvPr/>
        </p:nvSpPr>
        <p:spPr bwMode="auto">
          <a:xfrm flipH="1">
            <a:off x="8485353" y="1349019"/>
            <a:ext cx="0" cy="19058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91" name="LINE55591"/>
          <p:cNvSpPr/>
          <p:nvPr/>
        </p:nvSpPr>
        <p:spPr bwMode="auto">
          <a:xfrm flipH="1">
            <a:off x="9755353" y="1349019"/>
            <a:ext cx="0" cy="19058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92" name="LINE55592"/>
          <p:cNvSpPr/>
          <p:nvPr/>
        </p:nvSpPr>
        <p:spPr bwMode="auto">
          <a:xfrm flipH="1">
            <a:off x="5691353" y="1349019"/>
            <a:ext cx="0" cy="19058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93" name="LINE55593"/>
          <p:cNvSpPr/>
          <p:nvPr/>
        </p:nvSpPr>
        <p:spPr bwMode="auto">
          <a:xfrm flipH="1">
            <a:off x="7088353" y="1349019"/>
            <a:ext cx="0" cy="19058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94" name="LINE55594"/>
          <p:cNvSpPr/>
          <p:nvPr/>
        </p:nvSpPr>
        <p:spPr bwMode="auto">
          <a:xfrm flipH="1">
            <a:off x="2554453" y="1349019"/>
            <a:ext cx="0" cy="19058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95" name="LINE55595"/>
          <p:cNvSpPr/>
          <p:nvPr/>
        </p:nvSpPr>
        <p:spPr bwMode="auto">
          <a:xfrm flipH="1">
            <a:off x="9120353" y="1349019"/>
            <a:ext cx="0" cy="19058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96" name="LINE55596"/>
          <p:cNvSpPr/>
          <p:nvPr/>
        </p:nvSpPr>
        <p:spPr bwMode="auto">
          <a:xfrm flipH="1">
            <a:off x="4903953" y="1349019"/>
            <a:ext cx="0" cy="19058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97" name="LINE55597"/>
          <p:cNvSpPr/>
          <p:nvPr/>
        </p:nvSpPr>
        <p:spPr bwMode="auto">
          <a:xfrm flipH="1">
            <a:off x="257175" y="1349019"/>
            <a:ext cx="0" cy="19058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98" name="LINE55598"/>
          <p:cNvSpPr/>
          <p:nvPr/>
        </p:nvSpPr>
        <p:spPr bwMode="auto">
          <a:xfrm flipH="1">
            <a:off x="7786853" y="1349019"/>
            <a:ext cx="0" cy="19058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599" name="LINE55599"/>
          <p:cNvSpPr/>
          <p:nvPr/>
        </p:nvSpPr>
        <p:spPr bwMode="auto">
          <a:xfrm flipH="1">
            <a:off x="3379953" y="1349019"/>
            <a:ext cx="0" cy="19058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00" name="LINE55600"/>
          <p:cNvSpPr/>
          <p:nvPr/>
        </p:nvSpPr>
        <p:spPr bwMode="auto">
          <a:xfrm flipH="1">
            <a:off x="10434803" y="1349019"/>
            <a:ext cx="0" cy="19058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01" name="LINE55601"/>
          <p:cNvSpPr/>
          <p:nvPr/>
        </p:nvSpPr>
        <p:spPr bwMode="auto">
          <a:xfrm>
            <a:off x="266700" y="1358544"/>
            <a:ext cx="1015857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2" name="RECTANGLE55602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5603" name="Picture 55603" descr="Picture 55603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55604" name="LINE55604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05" name="RECTANGLE55605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55608" name="RECTANGLE55608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09" name="RECTANGLE55609"/>
          <p:cNvSpPr/>
          <p:nvPr/>
        </p:nvSpPr>
        <p:spPr bwMode="auto">
          <a:xfrm>
            <a:off x="3811727" y="251460"/>
            <a:ext cx="2912034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TOP COMPAGNIES FER</a:t>
            </a:r>
            <a:endParaRPr/>
          </a:p>
        </p:txBody>
      </p:sp>
      <p:sp>
        <p:nvSpPr>
          <p:cNvPr id="55612" name="RECTANGLE55612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13" name="RECTANGLE55613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55616" name="RECTANGLE55616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17" name="RECTANGLE55617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18" name="RECTANGLE55618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55621" name="RECTANGLE55621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22" name="RECTANGLE55622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23" name="RECTANGLE55623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55626" name="RECTANGLE55626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55629" name="LINE55629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30" name="RECTANGLE55630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55633" name="RECTANGLE55633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55636" name="LINE55636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5637" name="Picture 55637" descr="Picture 55637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247650" y="1162050"/>
            <a:ext cx="4286250" cy="2381250"/>
          </a:xfrm>
          <a:prstGeom prst="rect">
            <a:avLst/>
          </a:prstGeom>
          <a:noFill/>
        </p:spPr>
      </p:pic>
      <p:pic>
        <p:nvPicPr>
          <p:cNvPr id="55638" name="Picture 55638" descr="Picture 55638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4535450" y="1162050"/>
            <a:ext cx="5715000" cy="2381250"/>
          </a:xfrm>
          <a:prstGeom prst="rect">
            <a:avLst/>
          </a:prstGeom>
          <a:noFill/>
        </p:spPr>
      </p:pic>
      <p:sp>
        <p:nvSpPr>
          <p:cNvPr id="55639" name="RECTANGLE55639"/>
          <p:cNvSpPr/>
          <p:nvPr/>
        </p:nvSpPr>
        <p:spPr bwMode="auto">
          <a:xfrm>
            <a:off x="841248" y="4034104"/>
            <a:ext cx="4015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Top 10</a:t>
            </a:r>
            <a:endParaRPr/>
          </a:p>
        </p:txBody>
      </p:sp>
      <p:sp>
        <p:nvSpPr>
          <p:cNvPr id="55642" name="RECTANGLE55642"/>
          <p:cNvSpPr/>
          <p:nvPr/>
        </p:nvSpPr>
        <p:spPr bwMode="auto">
          <a:xfrm>
            <a:off x="1255471" y="4034104"/>
            <a:ext cx="14047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Compagnies ferroviaires</a:t>
            </a:r>
            <a:endParaRPr/>
          </a:p>
        </p:txBody>
      </p:sp>
      <p:sp>
        <p:nvSpPr>
          <p:cNvPr id="55645" name="RECTANGLE55645"/>
          <p:cNvSpPr/>
          <p:nvPr/>
        </p:nvSpPr>
        <p:spPr bwMode="auto">
          <a:xfrm>
            <a:off x="266700" y="4210914"/>
            <a:ext cx="406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46" name="RECTANGLE55646"/>
          <p:cNvSpPr/>
          <p:nvPr/>
        </p:nvSpPr>
        <p:spPr bwMode="auto">
          <a:xfrm>
            <a:off x="327660" y="4233774"/>
            <a:ext cx="30327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Rang</a:t>
            </a:r>
            <a:endParaRPr/>
          </a:p>
        </p:txBody>
      </p:sp>
      <p:sp>
        <p:nvSpPr>
          <p:cNvPr id="55649" name="RECTANGLE55649"/>
          <p:cNvSpPr/>
          <p:nvPr/>
        </p:nvSpPr>
        <p:spPr bwMode="auto">
          <a:xfrm>
            <a:off x="711200" y="4210914"/>
            <a:ext cx="18605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50" name="RECTANGLE55650"/>
          <p:cNvSpPr/>
          <p:nvPr/>
        </p:nvSpPr>
        <p:spPr bwMode="auto">
          <a:xfrm>
            <a:off x="948512" y="4233774"/>
            <a:ext cx="14047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Compagnies ferroviaires</a:t>
            </a:r>
            <a:endParaRPr/>
          </a:p>
        </p:txBody>
      </p:sp>
      <p:sp>
        <p:nvSpPr>
          <p:cNvPr id="55653" name="RECTANGLE55653"/>
          <p:cNvSpPr/>
          <p:nvPr/>
        </p:nvSpPr>
        <p:spPr bwMode="auto">
          <a:xfrm>
            <a:off x="2609850" y="4210914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54" name="RECTANGLE55654"/>
          <p:cNvSpPr/>
          <p:nvPr/>
        </p:nvSpPr>
        <p:spPr bwMode="auto">
          <a:xfrm>
            <a:off x="2640736" y="4233774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55657" name="RECTANGLE55657"/>
          <p:cNvSpPr/>
          <p:nvPr/>
        </p:nvSpPr>
        <p:spPr bwMode="auto">
          <a:xfrm>
            <a:off x="3435350" y="4210914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58" name="RECTANGLE55658"/>
          <p:cNvSpPr/>
          <p:nvPr/>
        </p:nvSpPr>
        <p:spPr bwMode="auto">
          <a:xfrm>
            <a:off x="3466236" y="4233774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55661" name="RECTANGLE55661"/>
          <p:cNvSpPr/>
          <p:nvPr/>
        </p:nvSpPr>
        <p:spPr bwMode="auto">
          <a:xfrm>
            <a:off x="4260850" y="4210914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62" name="RECTANGLE55662"/>
          <p:cNvSpPr/>
          <p:nvPr/>
        </p:nvSpPr>
        <p:spPr bwMode="auto">
          <a:xfrm>
            <a:off x="4326636" y="4233774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5665" name="RECTANGLE55665"/>
          <p:cNvSpPr/>
          <p:nvPr/>
        </p:nvSpPr>
        <p:spPr bwMode="auto">
          <a:xfrm>
            <a:off x="4959350" y="4210914"/>
            <a:ext cx="7747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66" name="RECTANGLE55666"/>
          <p:cNvSpPr/>
          <p:nvPr/>
        </p:nvSpPr>
        <p:spPr bwMode="auto">
          <a:xfrm>
            <a:off x="4992573" y="4233774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55669" name="RECTANGLE55669"/>
          <p:cNvSpPr/>
          <p:nvPr/>
        </p:nvSpPr>
        <p:spPr bwMode="auto">
          <a:xfrm>
            <a:off x="5772150" y="4210914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70" name="RECTANGLE55670"/>
          <p:cNvSpPr/>
          <p:nvPr/>
        </p:nvSpPr>
        <p:spPr bwMode="auto">
          <a:xfrm>
            <a:off x="5812028" y="4233774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55673" name="RECTANGLE55673"/>
          <p:cNvSpPr/>
          <p:nvPr/>
        </p:nvSpPr>
        <p:spPr bwMode="auto">
          <a:xfrm>
            <a:off x="6470650" y="4210914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74" name="RECTANGLE55674"/>
          <p:cNvSpPr/>
          <p:nvPr/>
        </p:nvSpPr>
        <p:spPr bwMode="auto">
          <a:xfrm>
            <a:off x="6510528" y="4233774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55677" name="RECTANGLE55677"/>
          <p:cNvSpPr/>
          <p:nvPr/>
        </p:nvSpPr>
        <p:spPr bwMode="auto">
          <a:xfrm>
            <a:off x="7169150" y="4210914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78" name="RECTANGLE55678"/>
          <p:cNvSpPr/>
          <p:nvPr/>
        </p:nvSpPr>
        <p:spPr bwMode="auto">
          <a:xfrm>
            <a:off x="7203186" y="4233774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5681" name="RECTANGLE55681"/>
          <p:cNvSpPr/>
          <p:nvPr/>
        </p:nvSpPr>
        <p:spPr bwMode="auto">
          <a:xfrm>
            <a:off x="7804150" y="4210914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82" name="RECTANGLE55682"/>
          <p:cNvSpPr/>
          <p:nvPr/>
        </p:nvSpPr>
        <p:spPr bwMode="auto">
          <a:xfrm>
            <a:off x="7852714" y="4233774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55685" name="RECTANGLE55685"/>
          <p:cNvSpPr/>
          <p:nvPr/>
        </p:nvSpPr>
        <p:spPr bwMode="auto">
          <a:xfrm>
            <a:off x="8502650" y="4210914"/>
            <a:ext cx="5842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86" name="RECTANGLE55686"/>
          <p:cNvSpPr/>
          <p:nvPr/>
        </p:nvSpPr>
        <p:spPr bwMode="auto">
          <a:xfrm>
            <a:off x="8596020" y="4233774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55689" name="RECTANGLE55689"/>
          <p:cNvSpPr/>
          <p:nvPr/>
        </p:nvSpPr>
        <p:spPr bwMode="auto">
          <a:xfrm>
            <a:off x="9124950" y="4210914"/>
            <a:ext cx="5842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90" name="RECTANGLE55690"/>
          <p:cNvSpPr/>
          <p:nvPr/>
        </p:nvSpPr>
        <p:spPr bwMode="auto">
          <a:xfrm>
            <a:off x="9218320" y="4233774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55693" name="RECTANGLE55693"/>
          <p:cNvSpPr/>
          <p:nvPr/>
        </p:nvSpPr>
        <p:spPr bwMode="auto">
          <a:xfrm>
            <a:off x="9747250" y="4210914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5694" name="RECTANGLE55694"/>
          <p:cNvSpPr/>
          <p:nvPr/>
        </p:nvSpPr>
        <p:spPr bwMode="auto">
          <a:xfrm>
            <a:off x="9781286" y="4233774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5697" name="RECTANGLE55697"/>
          <p:cNvSpPr/>
          <p:nvPr/>
        </p:nvSpPr>
        <p:spPr bwMode="auto">
          <a:xfrm>
            <a:off x="440690" y="440169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5700" name="RECTANGLE55700"/>
          <p:cNvSpPr/>
          <p:nvPr/>
        </p:nvSpPr>
        <p:spPr bwMode="auto">
          <a:xfrm>
            <a:off x="771398" y="4401693"/>
            <a:ext cx="28732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SNCF</a:t>
            </a:r>
            <a:endParaRPr/>
          </a:p>
        </p:txBody>
      </p:sp>
      <p:sp>
        <p:nvSpPr>
          <p:cNvPr id="55703" name="RECTANGLE55703"/>
          <p:cNvSpPr/>
          <p:nvPr/>
        </p:nvSpPr>
        <p:spPr bwMode="auto">
          <a:xfrm>
            <a:off x="2984906" y="4401693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66 813</a:t>
            </a:r>
            <a:endParaRPr/>
          </a:p>
        </p:txBody>
      </p:sp>
      <p:sp>
        <p:nvSpPr>
          <p:cNvPr id="55706" name="RECTANGLE55706"/>
          <p:cNvSpPr/>
          <p:nvPr/>
        </p:nvSpPr>
        <p:spPr bwMode="auto">
          <a:xfrm>
            <a:off x="3810407" y="4401693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60 816</a:t>
            </a:r>
            <a:endParaRPr/>
          </a:p>
        </p:txBody>
      </p:sp>
      <p:sp>
        <p:nvSpPr>
          <p:cNvPr id="55709" name="RECTANGLE55709"/>
          <p:cNvSpPr/>
          <p:nvPr/>
        </p:nvSpPr>
        <p:spPr bwMode="auto">
          <a:xfrm>
            <a:off x="4628794" y="440169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10%</a:t>
            </a:r>
            <a:endParaRPr/>
          </a:p>
        </p:txBody>
      </p:sp>
      <p:sp>
        <p:nvSpPr>
          <p:cNvPr id="55712" name="RECTANGLE55712"/>
          <p:cNvSpPr/>
          <p:nvPr/>
        </p:nvSpPr>
        <p:spPr bwMode="auto">
          <a:xfrm>
            <a:off x="5441594" y="440169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85%</a:t>
            </a:r>
            <a:endParaRPr/>
          </a:p>
        </p:txBody>
      </p:sp>
      <p:sp>
        <p:nvSpPr>
          <p:cNvPr id="55715" name="RECTANGLE55715"/>
          <p:cNvSpPr/>
          <p:nvPr/>
        </p:nvSpPr>
        <p:spPr bwMode="auto">
          <a:xfrm>
            <a:off x="6084722" y="4401693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1 505</a:t>
            </a:r>
            <a:endParaRPr/>
          </a:p>
        </p:txBody>
      </p:sp>
      <p:sp>
        <p:nvSpPr>
          <p:cNvPr id="55718" name="RECTANGLE55718"/>
          <p:cNvSpPr/>
          <p:nvPr/>
        </p:nvSpPr>
        <p:spPr bwMode="auto">
          <a:xfrm>
            <a:off x="6783222" y="4401693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1 410</a:t>
            </a:r>
            <a:endParaRPr/>
          </a:p>
        </p:txBody>
      </p:sp>
      <p:sp>
        <p:nvSpPr>
          <p:cNvPr id="55721" name="RECTANGLE55721"/>
          <p:cNvSpPr/>
          <p:nvPr/>
        </p:nvSpPr>
        <p:spPr bwMode="auto">
          <a:xfrm>
            <a:off x="7538110" y="440169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7%</a:t>
            </a:r>
            <a:endParaRPr/>
          </a:p>
        </p:txBody>
      </p:sp>
      <p:sp>
        <p:nvSpPr>
          <p:cNvPr id="55724" name="RECTANGLE55724"/>
          <p:cNvSpPr/>
          <p:nvPr/>
        </p:nvSpPr>
        <p:spPr bwMode="auto">
          <a:xfrm>
            <a:off x="8172094" y="440169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91%</a:t>
            </a:r>
            <a:endParaRPr/>
          </a:p>
        </p:txBody>
      </p:sp>
      <p:sp>
        <p:nvSpPr>
          <p:cNvPr id="55727" name="RECTANGLE55727"/>
          <p:cNvSpPr/>
          <p:nvPr/>
        </p:nvSpPr>
        <p:spPr bwMode="auto">
          <a:xfrm>
            <a:off x="8903716" y="440169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44</a:t>
            </a:r>
            <a:endParaRPr/>
          </a:p>
        </p:txBody>
      </p:sp>
      <p:sp>
        <p:nvSpPr>
          <p:cNvPr id="55730" name="RECTANGLE55730"/>
          <p:cNvSpPr/>
          <p:nvPr/>
        </p:nvSpPr>
        <p:spPr bwMode="auto">
          <a:xfrm>
            <a:off x="9526016" y="440169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43</a:t>
            </a:r>
            <a:endParaRPr/>
          </a:p>
        </p:txBody>
      </p:sp>
      <p:sp>
        <p:nvSpPr>
          <p:cNvPr id="55733" name="RECTANGLE55733"/>
          <p:cNvSpPr/>
          <p:nvPr/>
        </p:nvSpPr>
        <p:spPr bwMode="auto">
          <a:xfrm>
            <a:off x="10116210" y="440169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5736" name="RECTANGLE55736"/>
          <p:cNvSpPr/>
          <p:nvPr/>
        </p:nvSpPr>
        <p:spPr bwMode="auto">
          <a:xfrm>
            <a:off x="440690" y="456008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5739" name="RECTANGLE55739"/>
          <p:cNvSpPr/>
          <p:nvPr/>
        </p:nvSpPr>
        <p:spPr bwMode="auto">
          <a:xfrm>
            <a:off x="771398" y="4560088"/>
            <a:ext cx="57332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TRAINLINE</a:t>
            </a:r>
            <a:endParaRPr/>
          </a:p>
        </p:txBody>
      </p:sp>
      <p:sp>
        <p:nvSpPr>
          <p:cNvPr id="55742" name="RECTANGLE55742"/>
          <p:cNvSpPr/>
          <p:nvPr/>
        </p:nvSpPr>
        <p:spPr bwMode="auto">
          <a:xfrm>
            <a:off x="3049422" y="4560088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4 776</a:t>
            </a:r>
            <a:endParaRPr/>
          </a:p>
        </p:txBody>
      </p:sp>
      <p:sp>
        <p:nvSpPr>
          <p:cNvPr id="55745" name="RECTANGLE55745"/>
          <p:cNvSpPr/>
          <p:nvPr/>
        </p:nvSpPr>
        <p:spPr bwMode="auto">
          <a:xfrm>
            <a:off x="3874922" y="4560088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2 003</a:t>
            </a:r>
            <a:endParaRPr/>
          </a:p>
        </p:txBody>
      </p:sp>
      <p:sp>
        <p:nvSpPr>
          <p:cNvPr id="55748" name="RECTANGLE55748"/>
          <p:cNvSpPr/>
          <p:nvPr/>
        </p:nvSpPr>
        <p:spPr bwMode="auto">
          <a:xfrm>
            <a:off x="4564278" y="4560088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138%</a:t>
            </a:r>
            <a:endParaRPr/>
          </a:p>
        </p:txBody>
      </p:sp>
      <p:sp>
        <p:nvSpPr>
          <p:cNvPr id="55751" name="RECTANGLE55751"/>
          <p:cNvSpPr/>
          <p:nvPr/>
        </p:nvSpPr>
        <p:spPr bwMode="auto">
          <a:xfrm>
            <a:off x="5506110" y="456008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55754" name="RECTANGLE55754"/>
          <p:cNvSpPr/>
          <p:nvPr/>
        </p:nvSpPr>
        <p:spPr bwMode="auto">
          <a:xfrm>
            <a:off x="6249416" y="456008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78</a:t>
            </a:r>
            <a:endParaRPr/>
          </a:p>
        </p:txBody>
      </p:sp>
      <p:sp>
        <p:nvSpPr>
          <p:cNvPr id="55757" name="RECTANGLE55757"/>
          <p:cNvSpPr/>
          <p:nvPr/>
        </p:nvSpPr>
        <p:spPr bwMode="auto">
          <a:xfrm>
            <a:off x="6947916" y="456008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</a:t>
            </a:r>
            <a:endParaRPr/>
          </a:p>
        </p:txBody>
      </p:sp>
      <p:sp>
        <p:nvSpPr>
          <p:cNvPr id="55760" name="RECTANGLE55760"/>
          <p:cNvSpPr/>
          <p:nvPr/>
        </p:nvSpPr>
        <p:spPr bwMode="auto">
          <a:xfrm>
            <a:off x="7409079" y="4560088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152%</a:t>
            </a:r>
            <a:endParaRPr/>
          </a:p>
        </p:txBody>
      </p:sp>
      <p:sp>
        <p:nvSpPr>
          <p:cNvPr id="55763" name="RECTANGLE55763"/>
          <p:cNvSpPr/>
          <p:nvPr/>
        </p:nvSpPr>
        <p:spPr bwMode="auto">
          <a:xfrm>
            <a:off x="8236610" y="456008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55766" name="RECTANGLE55766"/>
          <p:cNvSpPr/>
          <p:nvPr/>
        </p:nvSpPr>
        <p:spPr bwMode="auto">
          <a:xfrm>
            <a:off x="8903716" y="456008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61</a:t>
            </a:r>
            <a:endParaRPr/>
          </a:p>
        </p:txBody>
      </p:sp>
      <p:sp>
        <p:nvSpPr>
          <p:cNvPr id="55769" name="RECTANGLE55769"/>
          <p:cNvSpPr/>
          <p:nvPr/>
        </p:nvSpPr>
        <p:spPr bwMode="auto">
          <a:xfrm>
            <a:off x="9526016" y="456008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65</a:t>
            </a:r>
            <a:endParaRPr/>
          </a:p>
        </p:txBody>
      </p:sp>
      <p:sp>
        <p:nvSpPr>
          <p:cNvPr id="55772" name="RECTANGLE55772"/>
          <p:cNvSpPr/>
          <p:nvPr/>
        </p:nvSpPr>
        <p:spPr bwMode="auto">
          <a:xfrm>
            <a:off x="10070084" y="4560088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-5%</a:t>
            </a:r>
            <a:endParaRPr/>
          </a:p>
        </p:txBody>
      </p:sp>
      <p:sp>
        <p:nvSpPr>
          <p:cNvPr id="55775" name="RECTANGLE55775"/>
          <p:cNvSpPr/>
          <p:nvPr/>
        </p:nvSpPr>
        <p:spPr bwMode="auto">
          <a:xfrm>
            <a:off x="440690" y="471848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55778" name="RECTANGLE55778"/>
          <p:cNvSpPr/>
          <p:nvPr/>
        </p:nvSpPr>
        <p:spPr bwMode="auto">
          <a:xfrm>
            <a:off x="771398" y="4718482"/>
            <a:ext cx="4093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THALYS</a:t>
            </a:r>
            <a:endParaRPr/>
          </a:p>
        </p:txBody>
      </p:sp>
      <p:sp>
        <p:nvSpPr>
          <p:cNvPr id="55781" name="RECTANGLE55781"/>
          <p:cNvSpPr/>
          <p:nvPr/>
        </p:nvSpPr>
        <p:spPr bwMode="auto">
          <a:xfrm>
            <a:off x="3049422" y="4718482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3 174</a:t>
            </a:r>
            <a:endParaRPr/>
          </a:p>
        </p:txBody>
      </p:sp>
      <p:sp>
        <p:nvSpPr>
          <p:cNvPr id="55784" name="RECTANGLE55784"/>
          <p:cNvSpPr/>
          <p:nvPr/>
        </p:nvSpPr>
        <p:spPr bwMode="auto">
          <a:xfrm>
            <a:off x="3874922" y="4718482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4 002</a:t>
            </a:r>
            <a:endParaRPr/>
          </a:p>
        </p:txBody>
      </p:sp>
      <p:sp>
        <p:nvSpPr>
          <p:cNvPr id="55787" name="RECTANGLE55787"/>
          <p:cNvSpPr/>
          <p:nvPr/>
        </p:nvSpPr>
        <p:spPr bwMode="auto">
          <a:xfrm>
            <a:off x="4582668" y="4718482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-21%</a:t>
            </a:r>
            <a:endParaRPr/>
          </a:p>
        </p:txBody>
      </p:sp>
      <p:sp>
        <p:nvSpPr>
          <p:cNvPr id="55790" name="RECTANGLE55790"/>
          <p:cNvSpPr/>
          <p:nvPr/>
        </p:nvSpPr>
        <p:spPr bwMode="auto">
          <a:xfrm>
            <a:off x="5506110" y="471848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55793" name="RECTANGLE55793"/>
          <p:cNvSpPr/>
          <p:nvPr/>
        </p:nvSpPr>
        <p:spPr bwMode="auto">
          <a:xfrm>
            <a:off x="6249416" y="471848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</a:t>
            </a:r>
            <a:endParaRPr/>
          </a:p>
        </p:txBody>
      </p:sp>
      <p:sp>
        <p:nvSpPr>
          <p:cNvPr id="55796" name="RECTANGLE55796"/>
          <p:cNvSpPr/>
          <p:nvPr/>
        </p:nvSpPr>
        <p:spPr bwMode="auto">
          <a:xfrm>
            <a:off x="6947916" y="471848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44</a:t>
            </a:r>
            <a:endParaRPr/>
          </a:p>
        </p:txBody>
      </p:sp>
      <p:sp>
        <p:nvSpPr>
          <p:cNvPr id="55799" name="RECTANGLE55799"/>
          <p:cNvSpPr/>
          <p:nvPr/>
        </p:nvSpPr>
        <p:spPr bwMode="auto">
          <a:xfrm>
            <a:off x="7427468" y="4718482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-23%</a:t>
            </a:r>
            <a:endParaRPr/>
          </a:p>
        </p:txBody>
      </p:sp>
      <p:sp>
        <p:nvSpPr>
          <p:cNvPr id="55802" name="RECTANGLE55802"/>
          <p:cNvSpPr/>
          <p:nvPr/>
        </p:nvSpPr>
        <p:spPr bwMode="auto">
          <a:xfrm>
            <a:off x="8236610" y="471848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5805" name="RECTANGLE55805"/>
          <p:cNvSpPr/>
          <p:nvPr/>
        </p:nvSpPr>
        <p:spPr bwMode="auto">
          <a:xfrm>
            <a:off x="8903716" y="471848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93</a:t>
            </a:r>
            <a:endParaRPr/>
          </a:p>
        </p:txBody>
      </p:sp>
      <p:sp>
        <p:nvSpPr>
          <p:cNvPr id="55808" name="RECTANGLE55808"/>
          <p:cNvSpPr/>
          <p:nvPr/>
        </p:nvSpPr>
        <p:spPr bwMode="auto">
          <a:xfrm>
            <a:off x="9526016" y="471848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91</a:t>
            </a:r>
            <a:endParaRPr/>
          </a:p>
        </p:txBody>
      </p:sp>
      <p:sp>
        <p:nvSpPr>
          <p:cNvPr id="55811" name="RECTANGLE55811"/>
          <p:cNvSpPr/>
          <p:nvPr/>
        </p:nvSpPr>
        <p:spPr bwMode="auto">
          <a:xfrm>
            <a:off x="10116210" y="471848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5814" name="RECTANGLE55814"/>
          <p:cNvSpPr/>
          <p:nvPr/>
        </p:nvSpPr>
        <p:spPr bwMode="auto">
          <a:xfrm>
            <a:off x="440690" y="487687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55817" name="RECTANGLE55817"/>
          <p:cNvSpPr/>
          <p:nvPr/>
        </p:nvSpPr>
        <p:spPr bwMode="auto">
          <a:xfrm>
            <a:off x="771398" y="4876876"/>
            <a:ext cx="57373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EUROSTAR</a:t>
            </a:r>
            <a:endParaRPr/>
          </a:p>
        </p:txBody>
      </p:sp>
      <p:sp>
        <p:nvSpPr>
          <p:cNvPr id="55820" name="RECTANGLE55820"/>
          <p:cNvSpPr/>
          <p:nvPr/>
        </p:nvSpPr>
        <p:spPr bwMode="auto">
          <a:xfrm>
            <a:off x="3049422" y="487687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2 528</a:t>
            </a:r>
            <a:endParaRPr/>
          </a:p>
        </p:txBody>
      </p:sp>
      <p:sp>
        <p:nvSpPr>
          <p:cNvPr id="55823" name="RECTANGLE55823"/>
          <p:cNvSpPr/>
          <p:nvPr/>
        </p:nvSpPr>
        <p:spPr bwMode="auto">
          <a:xfrm>
            <a:off x="3874922" y="487687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1 820</a:t>
            </a:r>
            <a:endParaRPr/>
          </a:p>
        </p:txBody>
      </p:sp>
      <p:sp>
        <p:nvSpPr>
          <p:cNvPr id="55826" name="RECTANGLE55826"/>
          <p:cNvSpPr/>
          <p:nvPr/>
        </p:nvSpPr>
        <p:spPr bwMode="auto">
          <a:xfrm>
            <a:off x="4628794" y="4876876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39%</a:t>
            </a:r>
            <a:endParaRPr/>
          </a:p>
        </p:txBody>
      </p:sp>
      <p:sp>
        <p:nvSpPr>
          <p:cNvPr id="55829" name="RECTANGLE55829"/>
          <p:cNvSpPr/>
          <p:nvPr/>
        </p:nvSpPr>
        <p:spPr bwMode="auto">
          <a:xfrm>
            <a:off x="5506110" y="487687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5832" name="RECTANGLE55832"/>
          <p:cNvSpPr/>
          <p:nvPr/>
        </p:nvSpPr>
        <p:spPr bwMode="auto">
          <a:xfrm>
            <a:off x="6249416" y="4876876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55835" name="RECTANGLE55835"/>
          <p:cNvSpPr/>
          <p:nvPr/>
        </p:nvSpPr>
        <p:spPr bwMode="auto">
          <a:xfrm>
            <a:off x="6947916" y="4876876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55838" name="RECTANGLE55838"/>
          <p:cNvSpPr/>
          <p:nvPr/>
        </p:nvSpPr>
        <p:spPr bwMode="auto">
          <a:xfrm>
            <a:off x="7473594" y="4876876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20%</a:t>
            </a:r>
            <a:endParaRPr/>
          </a:p>
        </p:txBody>
      </p:sp>
      <p:sp>
        <p:nvSpPr>
          <p:cNvPr id="55841" name="RECTANGLE55841"/>
          <p:cNvSpPr/>
          <p:nvPr/>
        </p:nvSpPr>
        <p:spPr bwMode="auto">
          <a:xfrm>
            <a:off x="8236610" y="487687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5844" name="RECTANGLE55844"/>
          <p:cNvSpPr/>
          <p:nvPr/>
        </p:nvSpPr>
        <p:spPr bwMode="auto">
          <a:xfrm>
            <a:off x="8839200" y="487687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211</a:t>
            </a:r>
            <a:endParaRPr/>
          </a:p>
        </p:txBody>
      </p:sp>
      <p:sp>
        <p:nvSpPr>
          <p:cNvPr id="55847" name="RECTANGLE55847"/>
          <p:cNvSpPr/>
          <p:nvPr/>
        </p:nvSpPr>
        <p:spPr bwMode="auto">
          <a:xfrm>
            <a:off x="9461500" y="487687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182</a:t>
            </a:r>
            <a:endParaRPr/>
          </a:p>
        </p:txBody>
      </p:sp>
      <p:sp>
        <p:nvSpPr>
          <p:cNvPr id="55850" name="RECTANGLE55850"/>
          <p:cNvSpPr/>
          <p:nvPr/>
        </p:nvSpPr>
        <p:spPr bwMode="auto">
          <a:xfrm>
            <a:off x="10051694" y="4876876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16%</a:t>
            </a:r>
            <a:endParaRPr/>
          </a:p>
        </p:txBody>
      </p:sp>
      <p:sp>
        <p:nvSpPr>
          <p:cNvPr id="55853" name="RECTANGLE55853"/>
          <p:cNvSpPr/>
          <p:nvPr/>
        </p:nvSpPr>
        <p:spPr bwMode="auto">
          <a:xfrm>
            <a:off x="440690" y="503527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55856" name="RECTANGLE55856"/>
          <p:cNvSpPr/>
          <p:nvPr/>
        </p:nvSpPr>
        <p:spPr bwMode="auto">
          <a:xfrm>
            <a:off x="771398" y="5035271"/>
            <a:ext cx="3143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LYRIA</a:t>
            </a:r>
            <a:endParaRPr/>
          </a:p>
        </p:txBody>
      </p:sp>
      <p:sp>
        <p:nvSpPr>
          <p:cNvPr id="55859" name="RECTANGLE55859"/>
          <p:cNvSpPr/>
          <p:nvPr/>
        </p:nvSpPr>
        <p:spPr bwMode="auto">
          <a:xfrm>
            <a:off x="3049422" y="5035271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1 007</a:t>
            </a:r>
            <a:endParaRPr/>
          </a:p>
        </p:txBody>
      </p:sp>
      <p:sp>
        <p:nvSpPr>
          <p:cNvPr id="55862" name="RECTANGLE55862"/>
          <p:cNvSpPr/>
          <p:nvPr/>
        </p:nvSpPr>
        <p:spPr bwMode="auto">
          <a:xfrm>
            <a:off x="3874922" y="5035271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1 644</a:t>
            </a:r>
            <a:endParaRPr/>
          </a:p>
        </p:txBody>
      </p:sp>
      <p:sp>
        <p:nvSpPr>
          <p:cNvPr id="55865" name="RECTANGLE55865"/>
          <p:cNvSpPr/>
          <p:nvPr/>
        </p:nvSpPr>
        <p:spPr bwMode="auto">
          <a:xfrm>
            <a:off x="4582668" y="5035271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-39%</a:t>
            </a:r>
            <a:endParaRPr/>
          </a:p>
        </p:txBody>
      </p:sp>
      <p:sp>
        <p:nvSpPr>
          <p:cNvPr id="55868" name="RECTANGLE55868"/>
          <p:cNvSpPr/>
          <p:nvPr/>
        </p:nvSpPr>
        <p:spPr bwMode="auto">
          <a:xfrm>
            <a:off x="5506110" y="503527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5871" name="RECTANGLE55871"/>
          <p:cNvSpPr/>
          <p:nvPr/>
        </p:nvSpPr>
        <p:spPr bwMode="auto">
          <a:xfrm>
            <a:off x="6249416" y="5035271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55874" name="RECTANGLE55874"/>
          <p:cNvSpPr/>
          <p:nvPr/>
        </p:nvSpPr>
        <p:spPr bwMode="auto">
          <a:xfrm>
            <a:off x="6947916" y="5035271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55877" name="RECTANGLE55877"/>
          <p:cNvSpPr/>
          <p:nvPr/>
        </p:nvSpPr>
        <p:spPr bwMode="auto">
          <a:xfrm>
            <a:off x="7473594" y="5035271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20%</a:t>
            </a:r>
            <a:endParaRPr/>
          </a:p>
        </p:txBody>
      </p:sp>
      <p:sp>
        <p:nvSpPr>
          <p:cNvPr id="55880" name="RECTANGLE55880"/>
          <p:cNvSpPr/>
          <p:nvPr/>
        </p:nvSpPr>
        <p:spPr bwMode="auto">
          <a:xfrm>
            <a:off x="8236610" y="503527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5883" name="RECTANGLE55883"/>
          <p:cNvSpPr/>
          <p:nvPr/>
        </p:nvSpPr>
        <p:spPr bwMode="auto">
          <a:xfrm>
            <a:off x="8903716" y="5035271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84</a:t>
            </a:r>
            <a:endParaRPr/>
          </a:p>
        </p:txBody>
      </p:sp>
      <p:sp>
        <p:nvSpPr>
          <p:cNvPr id="55886" name="RECTANGLE55886"/>
          <p:cNvSpPr/>
          <p:nvPr/>
        </p:nvSpPr>
        <p:spPr bwMode="auto">
          <a:xfrm>
            <a:off x="9461500" y="5035271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164</a:t>
            </a:r>
            <a:endParaRPr/>
          </a:p>
        </p:txBody>
      </p:sp>
      <p:sp>
        <p:nvSpPr>
          <p:cNvPr id="55889" name="RECTANGLE55889"/>
          <p:cNvSpPr/>
          <p:nvPr/>
        </p:nvSpPr>
        <p:spPr bwMode="auto">
          <a:xfrm>
            <a:off x="10005568" y="5035271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-49%</a:t>
            </a:r>
            <a:endParaRPr/>
          </a:p>
        </p:txBody>
      </p:sp>
      <p:sp>
        <p:nvSpPr>
          <p:cNvPr id="55892" name="RECTANGLE55892"/>
          <p:cNvSpPr/>
          <p:nvPr/>
        </p:nvSpPr>
        <p:spPr bwMode="auto">
          <a:xfrm>
            <a:off x="440690" y="519366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</a:t>
            </a:r>
            <a:endParaRPr/>
          </a:p>
        </p:txBody>
      </p:sp>
      <p:sp>
        <p:nvSpPr>
          <p:cNvPr id="55895" name="RECTANGLE55895"/>
          <p:cNvSpPr/>
          <p:nvPr/>
        </p:nvSpPr>
        <p:spPr bwMode="auto">
          <a:xfrm>
            <a:off x="771398" y="5193665"/>
            <a:ext cx="36830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OUIGO</a:t>
            </a:r>
            <a:endParaRPr/>
          </a:p>
        </p:txBody>
      </p:sp>
      <p:sp>
        <p:nvSpPr>
          <p:cNvPr id="55898" name="RECTANGLE55898"/>
          <p:cNvSpPr/>
          <p:nvPr/>
        </p:nvSpPr>
        <p:spPr bwMode="auto">
          <a:xfrm>
            <a:off x="3149600" y="519366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630</a:t>
            </a:r>
            <a:endParaRPr/>
          </a:p>
        </p:txBody>
      </p:sp>
      <p:sp>
        <p:nvSpPr>
          <p:cNvPr id="55901" name="RECTANGLE55901"/>
          <p:cNvSpPr/>
          <p:nvPr/>
        </p:nvSpPr>
        <p:spPr bwMode="auto">
          <a:xfrm>
            <a:off x="3975100" y="519366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461</a:t>
            </a:r>
            <a:endParaRPr/>
          </a:p>
        </p:txBody>
      </p:sp>
      <p:sp>
        <p:nvSpPr>
          <p:cNvPr id="55904" name="RECTANGLE55904"/>
          <p:cNvSpPr/>
          <p:nvPr/>
        </p:nvSpPr>
        <p:spPr bwMode="auto">
          <a:xfrm>
            <a:off x="4628794" y="5193665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37%</a:t>
            </a:r>
            <a:endParaRPr/>
          </a:p>
        </p:txBody>
      </p:sp>
      <p:sp>
        <p:nvSpPr>
          <p:cNvPr id="55907" name="RECTANGLE55907"/>
          <p:cNvSpPr/>
          <p:nvPr/>
        </p:nvSpPr>
        <p:spPr bwMode="auto">
          <a:xfrm>
            <a:off x="5506110" y="5193665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5910" name="RECTANGLE55910"/>
          <p:cNvSpPr/>
          <p:nvPr/>
        </p:nvSpPr>
        <p:spPr bwMode="auto">
          <a:xfrm>
            <a:off x="6249416" y="519366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55913" name="RECTANGLE55913"/>
          <p:cNvSpPr/>
          <p:nvPr/>
        </p:nvSpPr>
        <p:spPr bwMode="auto">
          <a:xfrm>
            <a:off x="6947916" y="519366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</a:t>
            </a:r>
            <a:endParaRPr/>
          </a:p>
        </p:txBody>
      </p:sp>
      <p:sp>
        <p:nvSpPr>
          <p:cNvPr id="55916" name="RECTANGLE55916"/>
          <p:cNvSpPr/>
          <p:nvPr/>
        </p:nvSpPr>
        <p:spPr bwMode="auto">
          <a:xfrm>
            <a:off x="7491984" y="5193665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-9%</a:t>
            </a:r>
            <a:endParaRPr/>
          </a:p>
        </p:txBody>
      </p:sp>
      <p:sp>
        <p:nvSpPr>
          <p:cNvPr id="55919" name="RECTANGLE55919"/>
          <p:cNvSpPr/>
          <p:nvPr/>
        </p:nvSpPr>
        <p:spPr bwMode="auto">
          <a:xfrm>
            <a:off x="8236610" y="5193665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5922" name="RECTANGLE55922"/>
          <p:cNvSpPr/>
          <p:nvPr/>
        </p:nvSpPr>
        <p:spPr bwMode="auto">
          <a:xfrm>
            <a:off x="8903716" y="519366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63</a:t>
            </a:r>
            <a:endParaRPr/>
          </a:p>
        </p:txBody>
      </p:sp>
      <p:sp>
        <p:nvSpPr>
          <p:cNvPr id="55925" name="RECTANGLE55925"/>
          <p:cNvSpPr/>
          <p:nvPr/>
        </p:nvSpPr>
        <p:spPr bwMode="auto">
          <a:xfrm>
            <a:off x="9526016" y="519366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42</a:t>
            </a:r>
            <a:endParaRPr/>
          </a:p>
        </p:txBody>
      </p:sp>
      <p:sp>
        <p:nvSpPr>
          <p:cNvPr id="55928" name="RECTANGLE55928"/>
          <p:cNvSpPr/>
          <p:nvPr/>
        </p:nvSpPr>
        <p:spPr bwMode="auto">
          <a:xfrm>
            <a:off x="10051694" y="5193665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50%</a:t>
            </a:r>
            <a:endParaRPr/>
          </a:p>
        </p:txBody>
      </p:sp>
      <p:sp>
        <p:nvSpPr>
          <p:cNvPr id="55931" name="RECTANGLE55931"/>
          <p:cNvSpPr/>
          <p:nvPr/>
        </p:nvSpPr>
        <p:spPr bwMode="auto">
          <a:xfrm>
            <a:off x="440690" y="535205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</a:t>
            </a:r>
            <a:endParaRPr/>
          </a:p>
        </p:txBody>
      </p:sp>
      <p:sp>
        <p:nvSpPr>
          <p:cNvPr id="55934" name="RECTANGLE55934"/>
          <p:cNvSpPr/>
          <p:nvPr/>
        </p:nvSpPr>
        <p:spPr bwMode="auto">
          <a:xfrm>
            <a:off x="771398" y="5352059"/>
            <a:ext cx="48910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ACP RAIL</a:t>
            </a:r>
            <a:endParaRPr/>
          </a:p>
        </p:txBody>
      </p:sp>
      <p:sp>
        <p:nvSpPr>
          <p:cNvPr id="55937" name="RECTANGLE55937"/>
          <p:cNvSpPr/>
          <p:nvPr/>
        </p:nvSpPr>
        <p:spPr bwMode="auto">
          <a:xfrm>
            <a:off x="3278632" y="535205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940" name="RECTANGLE55940"/>
          <p:cNvSpPr/>
          <p:nvPr/>
        </p:nvSpPr>
        <p:spPr bwMode="auto">
          <a:xfrm>
            <a:off x="4104132" y="535205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943" name="RECTANGLE55943"/>
          <p:cNvSpPr/>
          <p:nvPr/>
        </p:nvSpPr>
        <p:spPr bwMode="auto">
          <a:xfrm>
            <a:off x="4693310" y="535205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5946" name="RECTANGLE55946"/>
          <p:cNvSpPr/>
          <p:nvPr/>
        </p:nvSpPr>
        <p:spPr bwMode="auto">
          <a:xfrm>
            <a:off x="5506110" y="535205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5949" name="RECTANGLE55949"/>
          <p:cNvSpPr/>
          <p:nvPr/>
        </p:nvSpPr>
        <p:spPr bwMode="auto">
          <a:xfrm>
            <a:off x="6313932" y="535205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952" name="RECTANGLE55952"/>
          <p:cNvSpPr/>
          <p:nvPr/>
        </p:nvSpPr>
        <p:spPr bwMode="auto">
          <a:xfrm>
            <a:off x="7012432" y="535205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955" name="RECTANGLE55955"/>
          <p:cNvSpPr/>
          <p:nvPr/>
        </p:nvSpPr>
        <p:spPr bwMode="auto">
          <a:xfrm>
            <a:off x="7538110" y="535205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5958" name="RECTANGLE55958"/>
          <p:cNvSpPr/>
          <p:nvPr/>
        </p:nvSpPr>
        <p:spPr bwMode="auto">
          <a:xfrm>
            <a:off x="8236610" y="535205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5961" name="RECTANGLE55961"/>
          <p:cNvSpPr/>
          <p:nvPr/>
        </p:nvSpPr>
        <p:spPr bwMode="auto">
          <a:xfrm>
            <a:off x="8968232" y="535205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964" name="RECTANGLE55964"/>
          <p:cNvSpPr/>
          <p:nvPr/>
        </p:nvSpPr>
        <p:spPr bwMode="auto">
          <a:xfrm>
            <a:off x="9590532" y="535205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967" name="RECTANGLE55967"/>
          <p:cNvSpPr/>
          <p:nvPr/>
        </p:nvSpPr>
        <p:spPr bwMode="auto">
          <a:xfrm>
            <a:off x="10116210" y="535205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5970" name="RECTANGLE55970"/>
          <p:cNvSpPr/>
          <p:nvPr/>
        </p:nvSpPr>
        <p:spPr bwMode="auto">
          <a:xfrm>
            <a:off x="440690" y="55104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55973" name="RECTANGLE55973"/>
          <p:cNvSpPr/>
          <p:nvPr/>
        </p:nvSpPr>
        <p:spPr bwMode="auto">
          <a:xfrm>
            <a:off x="771398" y="5510454"/>
            <a:ext cx="105105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PRESTATIONS SNCF</a:t>
            </a:r>
            <a:endParaRPr/>
          </a:p>
        </p:txBody>
      </p:sp>
      <p:sp>
        <p:nvSpPr>
          <p:cNvPr id="55976" name="RECTANGLE55976"/>
          <p:cNvSpPr/>
          <p:nvPr/>
        </p:nvSpPr>
        <p:spPr bwMode="auto">
          <a:xfrm>
            <a:off x="3278632" y="55104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979" name="RECTANGLE55979"/>
          <p:cNvSpPr/>
          <p:nvPr/>
        </p:nvSpPr>
        <p:spPr bwMode="auto">
          <a:xfrm>
            <a:off x="4039616" y="5510454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</a:t>
            </a:r>
            <a:endParaRPr/>
          </a:p>
        </p:txBody>
      </p:sp>
      <p:sp>
        <p:nvSpPr>
          <p:cNvPr id="55982" name="RECTANGLE55982"/>
          <p:cNvSpPr/>
          <p:nvPr/>
        </p:nvSpPr>
        <p:spPr bwMode="auto">
          <a:xfrm>
            <a:off x="4518152" y="5510454"/>
            <a:ext cx="36169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5985" name="RECTANGLE55985"/>
          <p:cNvSpPr/>
          <p:nvPr/>
        </p:nvSpPr>
        <p:spPr bwMode="auto">
          <a:xfrm>
            <a:off x="5506110" y="551045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5988" name="RECTANGLE55988"/>
          <p:cNvSpPr/>
          <p:nvPr/>
        </p:nvSpPr>
        <p:spPr bwMode="auto">
          <a:xfrm>
            <a:off x="6313932" y="55104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5991" name="RECTANGLE55991"/>
          <p:cNvSpPr/>
          <p:nvPr/>
        </p:nvSpPr>
        <p:spPr bwMode="auto">
          <a:xfrm>
            <a:off x="7012432" y="55104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5994" name="RECTANGLE55994"/>
          <p:cNvSpPr/>
          <p:nvPr/>
        </p:nvSpPr>
        <p:spPr bwMode="auto">
          <a:xfrm>
            <a:off x="7362952" y="5510454"/>
            <a:ext cx="36169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5997" name="RECTANGLE55997"/>
          <p:cNvSpPr/>
          <p:nvPr/>
        </p:nvSpPr>
        <p:spPr bwMode="auto">
          <a:xfrm>
            <a:off x="8236610" y="551045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6000" name="RECTANGLE56000"/>
          <p:cNvSpPr/>
          <p:nvPr/>
        </p:nvSpPr>
        <p:spPr bwMode="auto">
          <a:xfrm>
            <a:off x="8968232" y="55104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6003" name="RECTANGLE56003"/>
          <p:cNvSpPr/>
          <p:nvPr/>
        </p:nvSpPr>
        <p:spPr bwMode="auto">
          <a:xfrm>
            <a:off x="9526016" y="5510454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56006" name="RECTANGLE56006"/>
          <p:cNvSpPr/>
          <p:nvPr/>
        </p:nvSpPr>
        <p:spPr bwMode="auto">
          <a:xfrm>
            <a:off x="9941052" y="5510454"/>
            <a:ext cx="36169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6009" name="RECTANGLE56009"/>
          <p:cNvSpPr/>
          <p:nvPr/>
        </p:nvSpPr>
        <p:spPr bwMode="auto">
          <a:xfrm>
            <a:off x="440690" y="56688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</a:t>
            </a:r>
            <a:endParaRPr/>
          </a:p>
        </p:txBody>
      </p:sp>
      <p:sp>
        <p:nvSpPr>
          <p:cNvPr id="56012" name="RECTANGLE56012"/>
          <p:cNvSpPr/>
          <p:nvPr/>
        </p:nvSpPr>
        <p:spPr bwMode="auto">
          <a:xfrm>
            <a:off x="771398" y="5668848"/>
            <a:ext cx="8997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DEUTSCHE BAHN</a:t>
            </a:r>
            <a:endParaRPr/>
          </a:p>
        </p:txBody>
      </p:sp>
      <p:sp>
        <p:nvSpPr>
          <p:cNvPr id="56015" name="RECTANGLE56015"/>
          <p:cNvSpPr/>
          <p:nvPr/>
        </p:nvSpPr>
        <p:spPr bwMode="auto">
          <a:xfrm>
            <a:off x="3278632" y="56688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6018" name="RECTANGLE56018"/>
          <p:cNvSpPr/>
          <p:nvPr/>
        </p:nvSpPr>
        <p:spPr bwMode="auto">
          <a:xfrm>
            <a:off x="4104132" y="56688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</a:t>
            </a:r>
            <a:endParaRPr/>
          </a:p>
        </p:txBody>
      </p:sp>
      <p:sp>
        <p:nvSpPr>
          <p:cNvPr id="56021" name="RECTANGLE56021"/>
          <p:cNvSpPr/>
          <p:nvPr/>
        </p:nvSpPr>
        <p:spPr bwMode="auto">
          <a:xfrm>
            <a:off x="4518152" y="5668848"/>
            <a:ext cx="36169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6024" name="RECTANGLE56024"/>
          <p:cNvSpPr/>
          <p:nvPr/>
        </p:nvSpPr>
        <p:spPr bwMode="auto">
          <a:xfrm>
            <a:off x="5506110" y="566884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6027" name="RECTANGLE56027"/>
          <p:cNvSpPr/>
          <p:nvPr/>
        </p:nvSpPr>
        <p:spPr bwMode="auto">
          <a:xfrm>
            <a:off x="6313932" y="56688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6030" name="RECTANGLE56030"/>
          <p:cNvSpPr/>
          <p:nvPr/>
        </p:nvSpPr>
        <p:spPr bwMode="auto">
          <a:xfrm>
            <a:off x="7012432" y="56688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6033" name="RECTANGLE56033"/>
          <p:cNvSpPr/>
          <p:nvPr/>
        </p:nvSpPr>
        <p:spPr bwMode="auto">
          <a:xfrm>
            <a:off x="7362952" y="5668848"/>
            <a:ext cx="36169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6036" name="RECTANGLE56036"/>
          <p:cNvSpPr/>
          <p:nvPr/>
        </p:nvSpPr>
        <p:spPr bwMode="auto">
          <a:xfrm>
            <a:off x="8236610" y="566884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6039" name="RECTANGLE56039"/>
          <p:cNvSpPr/>
          <p:nvPr/>
        </p:nvSpPr>
        <p:spPr bwMode="auto">
          <a:xfrm>
            <a:off x="8968232" y="56688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6042" name="RECTANGLE56042"/>
          <p:cNvSpPr/>
          <p:nvPr/>
        </p:nvSpPr>
        <p:spPr bwMode="auto">
          <a:xfrm>
            <a:off x="9590532" y="56688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</a:t>
            </a:r>
            <a:endParaRPr/>
          </a:p>
        </p:txBody>
      </p:sp>
      <p:sp>
        <p:nvSpPr>
          <p:cNvPr id="56045" name="RECTANGLE56045"/>
          <p:cNvSpPr/>
          <p:nvPr/>
        </p:nvSpPr>
        <p:spPr bwMode="auto">
          <a:xfrm>
            <a:off x="9941052" y="5668848"/>
            <a:ext cx="36169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6048" name="RECTANGLE56048"/>
          <p:cNvSpPr/>
          <p:nvPr/>
        </p:nvSpPr>
        <p:spPr bwMode="auto">
          <a:xfrm>
            <a:off x="408432" y="582724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56051" name="RECTANGLE56051"/>
          <p:cNvSpPr/>
          <p:nvPr/>
        </p:nvSpPr>
        <p:spPr bwMode="auto">
          <a:xfrm>
            <a:off x="771398" y="5827243"/>
            <a:ext cx="126451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OBB CHEMINS DE FERS </a:t>
            </a:r>
            <a:endParaRPr/>
          </a:p>
        </p:txBody>
      </p:sp>
      <p:sp>
        <p:nvSpPr>
          <p:cNvPr id="56054" name="RECTANGLE56054"/>
          <p:cNvSpPr/>
          <p:nvPr/>
        </p:nvSpPr>
        <p:spPr bwMode="auto">
          <a:xfrm>
            <a:off x="771398" y="5950712"/>
            <a:ext cx="59720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FEDERAUX </a:t>
            </a:r>
            <a:endParaRPr/>
          </a:p>
        </p:txBody>
      </p:sp>
      <p:sp>
        <p:nvSpPr>
          <p:cNvPr id="56057" name="RECTANGLE56057"/>
          <p:cNvSpPr/>
          <p:nvPr/>
        </p:nvSpPr>
        <p:spPr bwMode="auto">
          <a:xfrm>
            <a:off x="1355903" y="5950712"/>
            <a:ext cx="7317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AUTRICHIENS</a:t>
            </a:r>
            <a:endParaRPr/>
          </a:p>
        </p:txBody>
      </p:sp>
      <p:sp>
        <p:nvSpPr>
          <p:cNvPr id="56060" name="RECTANGLE56060"/>
          <p:cNvSpPr/>
          <p:nvPr/>
        </p:nvSpPr>
        <p:spPr bwMode="auto">
          <a:xfrm>
            <a:off x="3278632" y="582724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6063" name="RECTANGLE56063"/>
          <p:cNvSpPr/>
          <p:nvPr/>
        </p:nvSpPr>
        <p:spPr bwMode="auto">
          <a:xfrm>
            <a:off x="3975100" y="5827243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108</a:t>
            </a:r>
            <a:endParaRPr/>
          </a:p>
        </p:txBody>
      </p:sp>
      <p:sp>
        <p:nvSpPr>
          <p:cNvPr id="56066" name="RECTANGLE56066"/>
          <p:cNvSpPr/>
          <p:nvPr/>
        </p:nvSpPr>
        <p:spPr bwMode="auto">
          <a:xfrm>
            <a:off x="4518152" y="5827243"/>
            <a:ext cx="36169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6069" name="RECTANGLE56069"/>
          <p:cNvSpPr/>
          <p:nvPr/>
        </p:nvSpPr>
        <p:spPr bwMode="auto">
          <a:xfrm>
            <a:off x="5506110" y="582724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6072" name="RECTANGLE56072"/>
          <p:cNvSpPr/>
          <p:nvPr/>
        </p:nvSpPr>
        <p:spPr bwMode="auto">
          <a:xfrm>
            <a:off x="6313932" y="582724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6075" name="RECTANGLE56075"/>
          <p:cNvSpPr/>
          <p:nvPr/>
        </p:nvSpPr>
        <p:spPr bwMode="auto">
          <a:xfrm>
            <a:off x="7012432" y="582724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6078" name="RECTANGLE56078"/>
          <p:cNvSpPr/>
          <p:nvPr/>
        </p:nvSpPr>
        <p:spPr bwMode="auto">
          <a:xfrm>
            <a:off x="7362952" y="5827243"/>
            <a:ext cx="36169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6081" name="RECTANGLE56081"/>
          <p:cNvSpPr/>
          <p:nvPr/>
        </p:nvSpPr>
        <p:spPr bwMode="auto">
          <a:xfrm>
            <a:off x="8236610" y="582724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6084" name="RECTANGLE56084"/>
          <p:cNvSpPr/>
          <p:nvPr/>
        </p:nvSpPr>
        <p:spPr bwMode="auto">
          <a:xfrm>
            <a:off x="8968232" y="582724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6087" name="RECTANGLE56087"/>
          <p:cNvSpPr/>
          <p:nvPr/>
        </p:nvSpPr>
        <p:spPr bwMode="auto">
          <a:xfrm>
            <a:off x="9461500" y="5827243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108</a:t>
            </a:r>
            <a:endParaRPr/>
          </a:p>
        </p:txBody>
      </p:sp>
      <p:sp>
        <p:nvSpPr>
          <p:cNvPr id="56090" name="RECTANGLE56090"/>
          <p:cNvSpPr/>
          <p:nvPr/>
        </p:nvSpPr>
        <p:spPr bwMode="auto">
          <a:xfrm>
            <a:off x="9941052" y="5827243"/>
            <a:ext cx="36169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56093" name="RECTANGLE56093"/>
          <p:cNvSpPr/>
          <p:nvPr/>
        </p:nvSpPr>
        <p:spPr bwMode="auto">
          <a:xfrm>
            <a:off x="692150" y="6076721"/>
            <a:ext cx="189865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094" name="RECTANGLE56094"/>
          <p:cNvSpPr/>
          <p:nvPr/>
        </p:nvSpPr>
        <p:spPr bwMode="auto">
          <a:xfrm>
            <a:off x="1086104" y="6118632"/>
            <a:ext cx="72369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Top 10</a:t>
            </a:r>
            <a:endParaRPr/>
          </a:p>
        </p:txBody>
      </p:sp>
      <p:sp>
        <p:nvSpPr>
          <p:cNvPr id="56097" name="RECTANGLE56097"/>
          <p:cNvSpPr/>
          <p:nvPr/>
        </p:nvSpPr>
        <p:spPr bwMode="auto">
          <a:xfrm>
            <a:off x="1822501" y="6118632"/>
            <a:ext cx="70784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Compagnies</a:t>
            </a:r>
            <a:endParaRPr/>
          </a:p>
        </p:txBody>
      </p:sp>
      <p:sp>
        <p:nvSpPr>
          <p:cNvPr id="56100" name="RECTANGLE56100"/>
          <p:cNvSpPr/>
          <p:nvPr/>
        </p:nvSpPr>
        <p:spPr bwMode="auto">
          <a:xfrm>
            <a:off x="2590800" y="6076721"/>
            <a:ext cx="825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101" name="RECTANGLE56101"/>
          <p:cNvSpPr/>
          <p:nvPr/>
        </p:nvSpPr>
        <p:spPr bwMode="auto">
          <a:xfrm>
            <a:off x="2947822" y="6118632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78 928</a:t>
            </a:r>
            <a:endParaRPr/>
          </a:p>
        </p:txBody>
      </p:sp>
      <p:sp>
        <p:nvSpPr>
          <p:cNvPr id="56104" name="RECTANGLE56104"/>
          <p:cNvSpPr/>
          <p:nvPr/>
        </p:nvSpPr>
        <p:spPr bwMode="auto">
          <a:xfrm>
            <a:off x="3416300" y="6076721"/>
            <a:ext cx="825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105" name="RECTANGLE56105"/>
          <p:cNvSpPr/>
          <p:nvPr/>
        </p:nvSpPr>
        <p:spPr bwMode="auto">
          <a:xfrm>
            <a:off x="3773322" y="6118632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70 888</a:t>
            </a:r>
            <a:endParaRPr/>
          </a:p>
        </p:txBody>
      </p:sp>
      <p:sp>
        <p:nvSpPr>
          <p:cNvPr id="56108" name="RECTANGLE56108"/>
          <p:cNvSpPr/>
          <p:nvPr/>
        </p:nvSpPr>
        <p:spPr bwMode="auto">
          <a:xfrm>
            <a:off x="4241800" y="6076721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109" name="RECTANGLE56109"/>
          <p:cNvSpPr/>
          <p:nvPr/>
        </p:nvSpPr>
        <p:spPr bwMode="auto">
          <a:xfrm>
            <a:off x="4593742" y="6118632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11%</a:t>
            </a:r>
            <a:endParaRPr/>
          </a:p>
        </p:txBody>
      </p:sp>
      <p:sp>
        <p:nvSpPr>
          <p:cNvPr id="56112" name="RECTANGLE56112"/>
          <p:cNvSpPr/>
          <p:nvPr/>
        </p:nvSpPr>
        <p:spPr bwMode="auto">
          <a:xfrm>
            <a:off x="4940300" y="6076721"/>
            <a:ext cx="8128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113" name="RECTANGLE56113"/>
          <p:cNvSpPr/>
          <p:nvPr/>
        </p:nvSpPr>
        <p:spPr bwMode="auto">
          <a:xfrm>
            <a:off x="5334407" y="6118632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6116" name="RECTANGLE56116"/>
          <p:cNvSpPr/>
          <p:nvPr/>
        </p:nvSpPr>
        <p:spPr bwMode="auto">
          <a:xfrm>
            <a:off x="5753100" y="6076721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117" name="RECTANGLE56117"/>
          <p:cNvSpPr/>
          <p:nvPr/>
        </p:nvSpPr>
        <p:spPr bwMode="auto">
          <a:xfrm>
            <a:off x="6055258" y="6118632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1 651</a:t>
            </a:r>
            <a:endParaRPr/>
          </a:p>
        </p:txBody>
      </p:sp>
      <p:sp>
        <p:nvSpPr>
          <p:cNvPr id="56120" name="RECTANGLE56120"/>
          <p:cNvSpPr/>
          <p:nvPr/>
        </p:nvSpPr>
        <p:spPr bwMode="auto">
          <a:xfrm>
            <a:off x="6451600" y="6076721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121" name="RECTANGLE56121"/>
          <p:cNvSpPr/>
          <p:nvPr/>
        </p:nvSpPr>
        <p:spPr bwMode="auto">
          <a:xfrm>
            <a:off x="6753758" y="6118632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1 520</a:t>
            </a:r>
            <a:endParaRPr/>
          </a:p>
        </p:txBody>
      </p:sp>
      <p:sp>
        <p:nvSpPr>
          <p:cNvPr id="56124" name="RECTANGLE56124"/>
          <p:cNvSpPr/>
          <p:nvPr/>
        </p:nvSpPr>
        <p:spPr bwMode="auto">
          <a:xfrm>
            <a:off x="7150100" y="6076721"/>
            <a:ext cx="6350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125" name="RECTANGLE56125"/>
          <p:cNvSpPr/>
          <p:nvPr/>
        </p:nvSpPr>
        <p:spPr bwMode="auto">
          <a:xfrm>
            <a:off x="7510679" y="6118632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9%</a:t>
            </a:r>
            <a:endParaRPr/>
          </a:p>
        </p:txBody>
      </p:sp>
      <p:sp>
        <p:nvSpPr>
          <p:cNvPr id="56128" name="RECTANGLE56128"/>
          <p:cNvSpPr/>
          <p:nvPr/>
        </p:nvSpPr>
        <p:spPr bwMode="auto">
          <a:xfrm>
            <a:off x="7785100" y="6076721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129" name="RECTANGLE56129"/>
          <p:cNvSpPr/>
          <p:nvPr/>
        </p:nvSpPr>
        <p:spPr bwMode="auto">
          <a:xfrm>
            <a:off x="8064906" y="6118632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6132" name="RECTANGLE56132"/>
          <p:cNvSpPr/>
          <p:nvPr/>
        </p:nvSpPr>
        <p:spPr bwMode="auto">
          <a:xfrm>
            <a:off x="8483600" y="6076721"/>
            <a:ext cx="6223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133" name="RECTANGLE56133"/>
          <p:cNvSpPr/>
          <p:nvPr/>
        </p:nvSpPr>
        <p:spPr bwMode="auto">
          <a:xfrm>
            <a:off x="8888476" y="6118632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48</a:t>
            </a:r>
            <a:endParaRPr/>
          </a:p>
        </p:txBody>
      </p:sp>
      <p:sp>
        <p:nvSpPr>
          <p:cNvPr id="56136" name="RECTANGLE56136"/>
          <p:cNvSpPr/>
          <p:nvPr/>
        </p:nvSpPr>
        <p:spPr bwMode="auto">
          <a:xfrm>
            <a:off x="9105900" y="6076721"/>
            <a:ext cx="6223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137" name="RECTANGLE56137"/>
          <p:cNvSpPr/>
          <p:nvPr/>
        </p:nvSpPr>
        <p:spPr bwMode="auto">
          <a:xfrm>
            <a:off x="9510776" y="6118632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47</a:t>
            </a:r>
            <a:endParaRPr/>
          </a:p>
        </p:txBody>
      </p:sp>
      <p:sp>
        <p:nvSpPr>
          <p:cNvPr id="56140" name="RECTANGLE56140"/>
          <p:cNvSpPr/>
          <p:nvPr/>
        </p:nvSpPr>
        <p:spPr bwMode="auto">
          <a:xfrm>
            <a:off x="9728200" y="6076721"/>
            <a:ext cx="6350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141" name="RECTANGLE56141"/>
          <p:cNvSpPr/>
          <p:nvPr/>
        </p:nvSpPr>
        <p:spPr bwMode="auto">
          <a:xfrm>
            <a:off x="10069729" y="6118632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6144" name="RECTANGLE56144"/>
          <p:cNvSpPr/>
          <p:nvPr/>
        </p:nvSpPr>
        <p:spPr bwMode="auto">
          <a:xfrm>
            <a:off x="1267358" y="6286551"/>
            <a:ext cx="2656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</a:t>
            </a:r>
            <a:endParaRPr/>
          </a:p>
        </p:txBody>
      </p:sp>
      <p:sp>
        <p:nvSpPr>
          <p:cNvPr id="56147" name="RECTANGLE56147"/>
          <p:cNvSpPr/>
          <p:nvPr/>
        </p:nvSpPr>
        <p:spPr bwMode="auto">
          <a:xfrm>
            <a:off x="1545742" y="6286551"/>
            <a:ext cx="9846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Autres compagnies</a:t>
            </a:r>
            <a:endParaRPr/>
          </a:p>
        </p:txBody>
      </p:sp>
      <p:sp>
        <p:nvSpPr>
          <p:cNvPr id="56150" name="RECTANGLE56150"/>
          <p:cNvSpPr/>
          <p:nvPr/>
        </p:nvSpPr>
        <p:spPr bwMode="auto">
          <a:xfrm>
            <a:off x="3278632" y="628655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6153" name="RECTANGLE56153"/>
          <p:cNvSpPr/>
          <p:nvPr/>
        </p:nvSpPr>
        <p:spPr bwMode="auto">
          <a:xfrm>
            <a:off x="4104132" y="628655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6156" name="RECTANGLE56156"/>
          <p:cNvSpPr/>
          <p:nvPr/>
        </p:nvSpPr>
        <p:spPr bwMode="auto">
          <a:xfrm>
            <a:off x="4693310" y="628655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6159" name="RECTANGLE56159"/>
          <p:cNvSpPr/>
          <p:nvPr/>
        </p:nvSpPr>
        <p:spPr bwMode="auto">
          <a:xfrm>
            <a:off x="5506110" y="628655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6162" name="RECTANGLE56162"/>
          <p:cNvSpPr/>
          <p:nvPr/>
        </p:nvSpPr>
        <p:spPr bwMode="auto">
          <a:xfrm>
            <a:off x="6313932" y="628655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6165" name="RECTANGLE56165"/>
          <p:cNvSpPr/>
          <p:nvPr/>
        </p:nvSpPr>
        <p:spPr bwMode="auto">
          <a:xfrm>
            <a:off x="7012432" y="628655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6168" name="RECTANGLE56168"/>
          <p:cNvSpPr/>
          <p:nvPr/>
        </p:nvSpPr>
        <p:spPr bwMode="auto">
          <a:xfrm>
            <a:off x="7538110" y="628655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6171" name="RECTANGLE56171"/>
          <p:cNvSpPr/>
          <p:nvPr/>
        </p:nvSpPr>
        <p:spPr bwMode="auto">
          <a:xfrm>
            <a:off x="8236610" y="628655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6174" name="RECTANGLE56174"/>
          <p:cNvSpPr/>
          <p:nvPr/>
        </p:nvSpPr>
        <p:spPr bwMode="auto">
          <a:xfrm>
            <a:off x="8968232" y="628655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6177" name="RECTANGLE56177"/>
          <p:cNvSpPr/>
          <p:nvPr/>
        </p:nvSpPr>
        <p:spPr bwMode="auto">
          <a:xfrm>
            <a:off x="9590532" y="628655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6180" name="RECTANGLE56180"/>
          <p:cNvSpPr/>
          <p:nvPr/>
        </p:nvSpPr>
        <p:spPr bwMode="auto">
          <a:xfrm>
            <a:off x="10116210" y="628655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6183" name="RECTANGLE56183"/>
          <p:cNvSpPr/>
          <p:nvPr/>
        </p:nvSpPr>
        <p:spPr bwMode="auto">
          <a:xfrm>
            <a:off x="692150" y="6412560"/>
            <a:ext cx="189865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184" name="RECTANGLE56184"/>
          <p:cNvSpPr/>
          <p:nvPr/>
        </p:nvSpPr>
        <p:spPr bwMode="auto">
          <a:xfrm>
            <a:off x="812698" y="6454470"/>
            <a:ext cx="30022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</a:t>
            </a:r>
            <a:endParaRPr/>
          </a:p>
        </p:txBody>
      </p:sp>
      <p:sp>
        <p:nvSpPr>
          <p:cNvPr id="56187" name="RECTANGLE56187"/>
          <p:cNvSpPr/>
          <p:nvPr/>
        </p:nvSpPr>
        <p:spPr bwMode="auto">
          <a:xfrm>
            <a:off x="1125626" y="6454470"/>
            <a:ext cx="14047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Compagnies ferroviaires</a:t>
            </a:r>
            <a:endParaRPr/>
          </a:p>
        </p:txBody>
      </p:sp>
      <p:sp>
        <p:nvSpPr>
          <p:cNvPr id="56190" name="RECTANGLE56190"/>
          <p:cNvSpPr/>
          <p:nvPr/>
        </p:nvSpPr>
        <p:spPr bwMode="auto">
          <a:xfrm>
            <a:off x="2590800" y="6412560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191" name="RECTANGLE56191"/>
          <p:cNvSpPr/>
          <p:nvPr/>
        </p:nvSpPr>
        <p:spPr bwMode="auto">
          <a:xfrm>
            <a:off x="2947822" y="6454470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78 928</a:t>
            </a:r>
            <a:endParaRPr/>
          </a:p>
        </p:txBody>
      </p:sp>
      <p:sp>
        <p:nvSpPr>
          <p:cNvPr id="56194" name="RECTANGLE56194"/>
          <p:cNvSpPr/>
          <p:nvPr/>
        </p:nvSpPr>
        <p:spPr bwMode="auto">
          <a:xfrm>
            <a:off x="3416300" y="6412560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195" name="RECTANGLE56195"/>
          <p:cNvSpPr/>
          <p:nvPr/>
        </p:nvSpPr>
        <p:spPr bwMode="auto">
          <a:xfrm>
            <a:off x="3773322" y="6454470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70 888</a:t>
            </a:r>
            <a:endParaRPr/>
          </a:p>
        </p:txBody>
      </p:sp>
      <p:sp>
        <p:nvSpPr>
          <p:cNvPr id="56198" name="RECTANGLE56198"/>
          <p:cNvSpPr/>
          <p:nvPr/>
        </p:nvSpPr>
        <p:spPr bwMode="auto">
          <a:xfrm>
            <a:off x="4241800" y="6412560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199" name="RECTANGLE56199"/>
          <p:cNvSpPr/>
          <p:nvPr/>
        </p:nvSpPr>
        <p:spPr bwMode="auto">
          <a:xfrm>
            <a:off x="4593742" y="6454470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11%</a:t>
            </a:r>
            <a:endParaRPr/>
          </a:p>
        </p:txBody>
      </p:sp>
      <p:sp>
        <p:nvSpPr>
          <p:cNvPr id="56202" name="RECTANGLE56202"/>
          <p:cNvSpPr/>
          <p:nvPr/>
        </p:nvSpPr>
        <p:spPr bwMode="auto">
          <a:xfrm>
            <a:off x="4940300" y="6412560"/>
            <a:ext cx="8128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03" name="RECTANGLE56203"/>
          <p:cNvSpPr/>
          <p:nvPr/>
        </p:nvSpPr>
        <p:spPr bwMode="auto">
          <a:xfrm>
            <a:off x="5334407" y="6454470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6206" name="RECTANGLE56206"/>
          <p:cNvSpPr/>
          <p:nvPr/>
        </p:nvSpPr>
        <p:spPr bwMode="auto">
          <a:xfrm>
            <a:off x="5753100" y="6412560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07" name="RECTANGLE56207"/>
          <p:cNvSpPr/>
          <p:nvPr/>
        </p:nvSpPr>
        <p:spPr bwMode="auto">
          <a:xfrm>
            <a:off x="6055258" y="6454470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1 651</a:t>
            </a:r>
            <a:endParaRPr/>
          </a:p>
        </p:txBody>
      </p:sp>
      <p:sp>
        <p:nvSpPr>
          <p:cNvPr id="56210" name="RECTANGLE56210"/>
          <p:cNvSpPr/>
          <p:nvPr/>
        </p:nvSpPr>
        <p:spPr bwMode="auto">
          <a:xfrm>
            <a:off x="6451600" y="6412560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11" name="RECTANGLE56211"/>
          <p:cNvSpPr/>
          <p:nvPr/>
        </p:nvSpPr>
        <p:spPr bwMode="auto">
          <a:xfrm>
            <a:off x="6753758" y="6454470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1 520</a:t>
            </a:r>
            <a:endParaRPr/>
          </a:p>
        </p:txBody>
      </p:sp>
      <p:sp>
        <p:nvSpPr>
          <p:cNvPr id="56214" name="RECTANGLE56214"/>
          <p:cNvSpPr/>
          <p:nvPr/>
        </p:nvSpPr>
        <p:spPr bwMode="auto">
          <a:xfrm>
            <a:off x="7150100" y="6412560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15" name="RECTANGLE56215"/>
          <p:cNvSpPr/>
          <p:nvPr/>
        </p:nvSpPr>
        <p:spPr bwMode="auto">
          <a:xfrm>
            <a:off x="7510679" y="6454470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9%</a:t>
            </a:r>
            <a:endParaRPr/>
          </a:p>
        </p:txBody>
      </p:sp>
      <p:sp>
        <p:nvSpPr>
          <p:cNvPr id="56218" name="RECTANGLE56218"/>
          <p:cNvSpPr/>
          <p:nvPr/>
        </p:nvSpPr>
        <p:spPr bwMode="auto">
          <a:xfrm>
            <a:off x="7785100" y="6412560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19" name="RECTANGLE56219"/>
          <p:cNvSpPr/>
          <p:nvPr/>
        </p:nvSpPr>
        <p:spPr bwMode="auto">
          <a:xfrm>
            <a:off x="8064906" y="6454470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6222" name="RECTANGLE56222"/>
          <p:cNvSpPr/>
          <p:nvPr/>
        </p:nvSpPr>
        <p:spPr bwMode="auto">
          <a:xfrm>
            <a:off x="8483600" y="6412560"/>
            <a:ext cx="6223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23" name="RECTANGLE56223"/>
          <p:cNvSpPr/>
          <p:nvPr/>
        </p:nvSpPr>
        <p:spPr bwMode="auto">
          <a:xfrm>
            <a:off x="8888476" y="6454470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48</a:t>
            </a:r>
            <a:endParaRPr/>
          </a:p>
        </p:txBody>
      </p:sp>
      <p:sp>
        <p:nvSpPr>
          <p:cNvPr id="56226" name="RECTANGLE56226"/>
          <p:cNvSpPr/>
          <p:nvPr/>
        </p:nvSpPr>
        <p:spPr bwMode="auto">
          <a:xfrm>
            <a:off x="9105900" y="6412560"/>
            <a:ext cx="6223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27" name="RECTANGLE56227"/>
          <p:cNvSpPr/>
          <p:nvPr/>
        </p:nvSpPr>
        <p:spPr bwMode="auto">
          <a:xfrm>
            <a:off x="9510776" y="6454470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47</a:t>
            </a:r>
            <a:endParaRPr/>
          </a:p>
        </p:txBody>
      </p:sp>
      <p:sp>
        <p:nvSpPr>
          <p:cNvPr id="56230" name="RECTANGLE56230"/>
          <p:cNvSpPr/>
          <p:nvPr/>
        </p:nvSpPr>
        <p:spPr bwMode="auto">
          <a:xfrm>
            <a:off x="9728200" y="6412560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31" name="RECTANGLE56231"/>
          <p:cNvSpPr/>
          <p:nvPr/>
        </p:nvSpPr>
        <p:spPr bwMode="auto">
          <a:xfrm>
            <a:off x="10069729" y="6454470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6234" name="LINE56234"/>
          <p:cNvSpPr/>
          <p:nvPr/>
        </p:nvSpPr>
        <p:spPr bwMode="auto">
          <a:xfrm flipH="1">
            <a:off x="7159625" y="6076721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35" name="LINE56235"/>
          <p:cNvSpPr/>
          <p:nvPr/>
        </p:nvSpPr>
        <p:spPr bwMode="auto">
          <a:xfrm flipH="1">
            <a:off x="7159625" y="6412560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36" name="LINE56236"/>
          <p:cNvSpPr/>
          <p:nvPr/>
        </p:nvSpPr>
        <p:spPr bwMode="auto">
          <a:xfrm flipH="1">
            <a:off x="4251325" y="6076721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37" name="LINE56237"/>
          <p:cNvSpPr/>
          <p:nvPr/>
        </p:nvSpPr>
        <p:spPr bwMode="auto">
          <a:xfrm flipH="1">
            <a:off x="4251325" y="6412560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38" name="LINE56238"/>
          <p:cNvSpPr/>
          <p:nvPr/>
        </p:nvSpPr>
        <p:spPr bwMode="auto">
          <a:xfrm flipH="1">
            <a:off x="9737725" y="6076721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39" name="LINE56239"/>
          <p:cNvSpPr/>
          <p:nvPr/>
        </p:nvSpPr>
        <p:spPr bwMode="auto">
          <a:xfrm flipH="1">
            <a:off x="9737725" y="6412560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40" name="LINE56240"/>
          <p:cNvSpPr/>
          <p:nvPr/>
        </p:nvSpPr>
        <p:spPr bwMode="auto">
          <a:xfrm flipH="1">
            <a:off x="7794625" y="6076721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41" name="LINE56241"/>
          <p:cNvSpPr/>
          <p:nvPr/>
        </p:nvSpPr>
        <p:spPr bwMode="auto">
          <a:xfrm flipH="1">
            <a:off x="7794625" y="6412560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42" name="LINE56242"/>
          <p:cNvSpPr/>
          <p:nvPr/>
        </p:nvSpPr>
        <p:spPr bwMode="auto">
          <a:xfrm flipH="1">
            <a:off x="2600325" y="6076721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43" name="LINE56243"/>
          <p:cNvSpPr/>
          <p:nvPr/>
        </p:nvSpPr>
        <p:spPr bwMode="auto">
          <a:xfrm flipH="1">
            <a:off x="2600325" y="6412560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44" name="LINE56244"/>
          <p:cNvSpPr/>
          <p:nvPr/>
        </p:nvSpPr>
        <p:spPr bwMode="auto">
          <a:xfrm flipH="1">
            <a:off x="9115425" y="6076721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45" name="LINE56245"/>
          <p:cNvSpPr/>
          <p:nvPr/>
        </p:nvSpPr>
        <p:spPr bwMode="auto">
          <a:xfrm flipH="1">
            <a:off x="9115425" y="6412560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46" name="LINE56246"/>
          <p:cNvSpPr/>
          <p:nvPr/>
        </p:nvSpPr>
        <p:spPr bwMode="auto">
          <a:xfrm flipH="1">
            <a:off x="701675" y="6076721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47" name="LINE56247"/>
          <p:cNvSpPr/>
          <p:nvPr/>
        </p:nvSpPr>
        <p:spPr bwMode="auto">
          <a:xfrm flipH="1">
            <a:off x="701675" y="6412560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48" name="LINE56248"/>
          <p:cNvSpPr/>
          <p:nvPr/>
        </p:nvSpPr>
        <p:spPr bwMode="auto">
          <a:xfrm flipH="1">
            <a:off x="6461125" y="6076721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49" name="LINE56249"/>
          <p:cNvSpPr/>
          <p:nvPr/>
        </p:nvSpPr>
        <p:spPr bwMode="auto">
          <a:xfrm flipH="1">
            <a:off x="6461125" y="6412560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50" name="LINE56250"/>
          <p:cNvSpPr/>
          <p:nvPr/>
        </p:nvSpPr>
        <p:spPr bwMode="auto">
          <a:xfrm flipH="1">
            <a:off x="8493125" y="6076721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51" name="LINE56251"/>
          <p:cNvSpPr/>
          <p:nvPr/>
        </p:nvSpPr>
        <p:spPr bwMode="auto">
          <a:xfrm flipH="1">
            <a:off x="8493125" y="6412560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52" name="LINE56252"/>
          <p:cNvSpPr/>
          <p:nvPr/>
        </p:nvSpPr>
        <p:spPr bwMode="auto">
          <a:xfrm flipH="1">
            <a:off x="3425825" y="6076721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53" name="LINE56253"/>
          <p:cNvSpPr/>
          <p:nvPr/>
        </p:nvSpPr>
        <p:spPr bwMode="auto">
          <a:xfrm flipH="1">
            <a:off x="3425825" y="6412560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54" name="LINE56254"/>
          <p:cNvSpPr/>
          <p:nvPr/>
        </p:nvSpPr>
        <p:spPr bwMode="auto">
          <a:xfrm flipH="1">
            <a:off x="4949825" y="6076721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55" name="LINE56255"/>
          <p:cNvSpPr/>
          <p:nvPr/>
        </p:nvSpPr>
        <p:spPr bwMode="auto">
          <a:xfrm flipH="1">
            <a:off x="4949825" y="6412560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56" name="LINE56256"/>
          <p:cNvSpPr/>
          <p:nvPr/>
        </p:nvSpPr>
        <p:spPr bwMode="auto">
          <a:xfrm flipH="1">
            <a:off x="5762625" y="6076721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57" name="LINE56257"/>
          <p:cNvSpPr/>
          <p:nvPr/>
        </p:nvSpPr>
        <p:spPr bwMode="auto">
          <a:xfrm flipH="1">
            <a:off x="5762625" y="6412560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58" name="LINE56258"/>
          <p:cNvSpPr/>
          <p:nvPr/>
        </p:nvSpPr>
        <p:spPr bwMode="auto">
          <a:xfrm flipH="1">
            <a:off x="10353675" y="6076721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59" name="LINE56259"/>
          <p:cNvSpPr/>
          <p:nvPr/>
        </p:nvSpPr>
        <p:spPr bwMode="auto">
          <a:xfrm flipH="1">
            <a:off x="10353675" y="6412560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60" name="LINE56260"/>
          <p:cNvSpPr/>
          <p:nvPr/>
        </p:nvSpPr>
        <p:spPr bwMode="auto">
          <a:xfrm>
            <a:off x="247650" y="4849254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61" name="LINE56261"/>
          <p:cNvSpPr/>
          <p:nvPr/>
        </p:nvSpPr>
        <p:spPr bwMode="auto">
          <a:xfrm>
            <a:off x="247650" y="5482831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62" name="LINE56262"/>
          <p:cNvSpPr/>
          <p:nvPr/>
        </p:nvSpPr>
        <p:spPr bwMode="auto">
          <a:xfrm>
            <a:off x="247650" y="6081484"/>
            <a:ext cx="4540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63" name="LINE56263"/>
          <p:cNvSpPr/>
          <p:nvPr/>
        </p:nvSpPr>
        <p:spPr bwMode="auto">
          <a:xfrm>
            <a:off x="701675" y="6086246"/>
            <a:ext cx="964247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64" name="LINE56264"/>
          <p:cNvSpPr/>
          <p:nvPr/>
        </p:nvSpPr>
        <p:spPr bwMode="auto">
          <a:xfrm>
            <a:off x="692150" y="6254166"/>
            <a:ext cx="96520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65" name="LINE56265"/>
          <p:cNvSpPr/>
          <p:nvPr/>
        </p:nvSpPr>
        <p:spPr bwMode="auto">
          <a:xfrm>
            <a:off x="247650" y="4690859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66" name="LINE56266"/>
          <p:cNvSpPr/>
          <p:nvPr/>
        </p:nvSpPr>
        <p:spPr bwMode="auto">
          <a:xfrm>
            <a:off x="247650" y="5324437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67" name="LINE56267"/>
          <p:cNvSpPr/>
          <p:nvPr/>
        </p:nvSpPr>
        <p:spPr bwMode="auto">
          <a:xfrm>
            <a:off x="247650" y="5799620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68" name="LINE56268"/>
          <p:cNvSpPr/>
          <p:nvPr/>
        </p:nvSpPr>
        <p:spPr bwMode="auto">
          <a:xfrm>
            <a:off x="247650" y="4532465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69" name="LINE56269"/>
          <p:cNvSpPr/>
          <p:nvPr/>
        </p:nvSpPr>
        <p:spPr bwMode="auto">
          <a:xfrm>
            <a:off x="692150" y="6422085"/>
            <a:ext cx="96520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70" name="LINE56270"/>
          <p:cNvSpPr/>
          <p:nvPr/>
        </p:nvSpPr>
        <p:spPr bwMode="auto">
          <a:xfrm>
            <a:off x="247650" y="5166042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71" name="LINE56271"/>
          <p:cNvSpPr/>
          <p:nvPr/>
        </p:nvSpPr>
        <p:spPr bwMode="auto">
          <a:xfrm>
            <a:off x="247650" y="5641226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72" name="LINE56272"/>
          <p:cNvSpPr/>
          <p:nvPr/>
        </p:nvSpPr>
        <p:spPr bwMode="auto">
          <a:xfrm>
            <a:off x="247650" y="5007648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73" name="LINE56273"/>
          <p:cNvSpPr/>
          <p:nvPr/>
        </p:nvSpPr>
        <p:spPr bwMode="auto">
          <a:xfrm>
            <a:off x="692150" y="6590005"/>
            <a:ext cx="96710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74" name="RECTANGLE56274"/>
          <p:cNvSpPr/>
          <p:nvPr/>
        </p:nvSpPr>
        <p:spPr bwMode="auto">
          <a:xfrm>
            <a:off x="228600" y="228600"/>
            <a:ext cx="1828800" cy="791985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6275" name="Picture 56275" descr="Picture 56275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70129"/>
            <a:ext cx="1828800" cy="575920"/>
          </a:xfrm>
          <a:prstGeom prst="rect">
            <a:avLst/>
          </a:prstGeom>
          <a:noFill/>
        </p:spPr>
      </p:pic>
      <p:sp>
        <p:nvSpPr>
          <p:cNvPr id="56276" name="LINE56276"/>
          <p:cNvSpPr/>
          <p:nvPr/>
        </p:nvSpPr>
        <p:spPr bwMode="auto">
          <a:xfrm>
            <a:off x="228600" y="850811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77" name="RECTANGLE56277"/>
          <p:cNvSpPr/>
          <p:nvPr/>
        </p:nvSpPr>
        <p:spPr bwMode="auto">
          <a:xfrm>
            <a:off x="499364" y="865734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56280" name="RECTANGLE56280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81" name="RECTANGLE56281"/>
          <p:cNvSpPr/>
          <p:nvPr/>
        </p:nvSpPr>
        <p:spPr bwMode="auto">
          <a:xfrm>
            <a:off x="3374644" y="251460"/>
            <a:ext cx="3786200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ANALYSE ANTICIPATION FER</a:t>
            </a:r>
            <a:endParaRPr/>
          </a:p>
        </p:txBody>
      </p:sp>
      <p:sp>
        <p:nvSpPr>
          <p:cNvPr id="56284" name="RECTANGLE56284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85" name="RECTANGLE56285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56288" name="RECTANGLE56288"/>
          <p:cNvSpPr/>
          <p:nvPr/>
        </p:nvSpPr>
        <p:spPr bwMode="auto">
          <a:xfrm>
            <a:off x="2057400" y="588594"/>
            <a:ext cx="914400" cy="43199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89" name="RECTANGLE56289"/>
          <p:cNvSpPr/>
          <p:nvPr/>
        </p:nvSpPr>
        <p:spPr bwMode="auto">
          <a:xfrm>
            <a:off x="2971800" y="588594"/>
            <a:ext cx="4565485" cy="43199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90" name="RECTANGLE56290"/>
          <p:cNvSpPr/>
          <p:nvPr/>
        </p:nvSpPr>
        <p:spPr bwMode="auto">
          <a:xfrm>
            <a:off x="4829594" y="719087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56293" name="RECTANGLE56293"/>
          <p:cNvSpPr/>
          <p:nvPr/>
        </p:nvSpPr>
        <p:spPr bwMode="auto">
          <a:xfrm>
            <a:off x="7537285" y="588594"/>
            <a:ext cx="914400" cy="43199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94" name="RECTANGLE56294"/>
          <p:cNvSpPr/>
          <p:nvPr/>
        </p:nvSpPr>
        <p:spPr bwMode="auto">
          <a:xfrm>
            <a:off x="8451685" y="588594"/>
            <a:ext cx="2011680" cy="43199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95" name="RECTANGLE56295"/>
          <p:cNvSpPr/>
          <p:nvPr/>
        </p:nvSpPr>
        <p:spPr bwMode="auto">
          <a:xfrm>
            <a:off x="8592248" y="611454"/>
            <a:ext cx="174934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 : 01/01/2024 - 31/12/2024</a:t>
            </a:r>
            <a:endParaRPr/>
          </a:p>
        </p:txBody>
      </p:sp>
      <p:sp>
        <p:nvSpPr>
          <p:cNvPr id="56298" name="LINE56298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299" name="RECTANGLE56299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56302" name="RECTANGLE56302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56305" name="LINE56305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306" name="RECTANGLE56306"/>
          <p:cNvSpPr/>
          <p:nvPr/>
        </p:nvSpPr>
        <p:spPr bwMode="auto">
          <a:xfrm>
            <a:off x="279400" y="1193800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307" name="RECTANGLE56307"/>
          <p:cNvSpPr/>
          <p:nvPr/>
        </p:nvSpPr>
        <p:spPr bwMode="auto">
          <a:xfrm>
            <a:off x="502285" y="1216660"/>
            <a:ext cx="56093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Catégorie</a:t>
            </a:r>
            <a:endParaRPr/>
          </a:p>
        </p:txBody>
      </p:sp>
      <p:sp>
        <p:nvSpPr>
          <p:cNvPr id="56310" name="RECTANGLE56310"/>
          <p:cNvSpPr/>
          <p:nvPr/>
        </p:nvSpPr>
        <p:spPr bwMode="auto">
          <a:xfrm>
            <a:off x="1292708" y="1193800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311" name="RECTANGLE56311"/>
          <p:cNvSpPr/>
          <p:nvPr/>
        </p:nvSpPr>
        <p:spPr bwMode="auto">
          <a:xfrm>
            <a:off x="1645285" y="1216660"/>
            <a:ext cx="30154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Délai</a:t>
            </a:r>
            <a:endParaRPr/>
          </a:p>
        </p:txBody>
      </p:sp>
      <p:sp>
        <p:nvSpPr>
          <p:cNvPr id="56314" name="RECTANGLE56314"/>
          <p:cNvSpPr/>
          <p:nvPr/>
        </p:nvSpPr>
        <p:spPr bwMode="auto">
          <a:xfrm>
            <a:off x="2306015" y="1193800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315" name="RECTANGLE56315"/>
          <p:cNvSpPr/>
          <p:nvPr/>
        </p:nvSpPr>
        <p:spPr bwMode="auto">
          <a:xfrm>
            <a:off x="2600223" y="1216660"/>
            <a:ext cx="4182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</a:t>
            </a:r>
            <a:endParaRPr/>
          </a:p>
        </p:txBody>
      </p:sp>
      <p:sp>
        <p:nvSpPr>
          <p:cNvPr id="56318" name="RECTANGLE56318"/>
          <p:cNvSpPr/>
          <p:nvPr/>
        </p:nvSpPr>
        <p:spPr bwMode="auto">
          <a:xfrm>
            <a:off x="3319323" y="1193800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319" name="RECTANGLE56319"/>
          <p:cNvSpPr/>
          <p:nvPr/>
        </p:nvSpPr>
        <p:spPr bwMode="auto">
          <a:xfrm>
            <a:off x="3531641" y="1216660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56322" name="RECTANGLE56322"/>
          <p:cNvSpPr/>
          <p:nvPr/>
        </p:nvSpPr>
        <p:spPr bwMode="auto">
          <a:xfrm>
            <a:off x="4332631" y="1193800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323" name="RECTANGLE56323"/>
          <p:cNvSpPr/>
          <p:nvPr/>
        </p:nvSpPr>
        <p:spPr bwMode="auto">
          <a:xfrm>
            <a:off x="4554347" y="1216660"/>
            <a:ext cx="5632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</a:t>
            </a:r>
            <a:endParaRPr/>
          </a:p>
        </p:txBody>
      </p:sp>
      <p:sp>
        <p:nvSpPr>
          <p:cNvPr id="56326" name="RECTANGLE56326"/>
          <p:cNvSpPr/>
          <p:nvPr/>
        </p:nvSpPr>
        <p:spPr bwMode="auto">
          <a:xfrm>
            <a:off x="5345938" y="1193800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327" name="RECTANGLE56327"/>
          <p:cNvSpPr/>
          <p:nvPr/>
        </p:nvSpPr>
        <p:spPr bwMode="auto">
          <a:xfrm>
            <a:off x="5485765" y="1216660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56330" name="RECTANGLE56330"/>
          <p:cNvSpPr/>
          <p:nvPr/>
        </p:nvSpPr>
        <p:spPr bwMode="auto">
          <a:xfrm>
            <a:off x="640359" y="1390929"/>
            <a:ext cx="2847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 1</a:t>
            </a:r>
            <a:endParaRPr/>
          </a:p>
        </p:txBody>
      </p:sp>
      <p:sp>
        <p:nvSpPr>
          <p:cNvPr id="56333" name="RECTANGLE56333"/>
          <p:cNvSpPr/>
          <p:nvPr/>
        </p:nvSpPr>
        <p:spPr bwMode="auto">
          <a:xfrm>
            <a:off x="1752498" y="1390929"/>
            <a:ext cx="48036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0-3 jours</a:t>
            </a:r>
            <a:endParaRPr/>
          </a:p>
        </p:txBody>
      </p:sp>
      <p:sp>
        <p:nvSpPr>
          <p:cNvPr id="56336" name="RECTANGLE56336"/>
          <p:cNvSpPr/>
          <p:nvPr/>
        </p:nvSpPr>
        <p:spPr bwMode="auto">
          <a:xfrm>
            <a:off x="3039923" y="139092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109</a:t>
            </a:r>
            <a:endParaRPr/>
          </a:p>
        </p:txBody>
      </p:sp>
      <p:sp>
        <p:nvSpPr>
          <p:cNvPr id="56339" name="RECTANGLE56339"/>
          <p:cNvSpPr/>
          <p:nvPr/>
        </p:nvSpPr>
        <p:spPr bwMode="auto">
          <a:xfrm>
            <a:off x="4072941" y="139092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7%</a:t>
            </a:r>
            <a:endParaRPr/>
          </a:p>
        </p:txBody>
      </p:sp>
      <p:sp>
        <p:nvSpPr>
          <p:cNvPr id="56342" name="RECTANGLE56342"/>
          <p:cNvSpPr/>
          <p:nvPr/>
        </p:nvSpPr>
        <p:spPr bwMode="auto">
          <a:xfrm>
            <a:off x="4966360" y="1390929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4 632</a:t>
            </a:r>
            <a:endParaRPr/>
          </a:p>
        </p:txBody>
      </p:sp>
      <p:sp>
        <p:nvSpPr>
          <p:cNvPr id="56345" name="RECTANGLE56345"/>
          <p:cNvSpPr/>
          <p:nvPr/>
        </p:nvSpPr>
        <p:spPr bwMode="auto">
          <a:xfrm>
            <a:off x="6099556" y="139092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56348" name="RECTANGLE56348"/>
          <p:cNvSpPr/>
          <p:nvPr/>
        </p:nvSpPr>
        <p:spPr bwMode="auto">
          <a:xfrm>
            <a:off x="266700" y="1529639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349" name="RECTANGLE56349"/>
          <p:cNvSpPr/>
          <p:nvPr/>
        </p:nvSpPr>
        <p:spPr bwMode="auto">
          <a:xfrm>
            <a:off x="640359" y="1574724"/>
            <a:ext cx="2847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 2</a:t>
            </a:r>
            <a:endParaRPr/>
          </a:p>
        </p:txBody>
      </p:sp>
      <p:sp>
        <p:nvSpPr>
          <p:cNvPr id="56352" name="RECTANGLE56352"/>
          <p:cNvSpPr/>
          <p:nvPr/>
        </p:nvSpPr>
        <p:spPr bwMode="auto">
          <a:xfrm>
            <a:off x="1280008" y="1529639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353" name="RECTANGLE56353"/>
          <p:cNvSpPr/>
          <p:nvPr/>
        </p:nvSpPr>
        <p:spPr bwMode="auto">
          <a:xfrm>
            <a:off x="1752498" y="1574724"/>
            <a:ext cx="48036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4-7 jours</a:t>
            </a:r>
            <a:endParaRPr/>
          </a:p>
        </p:txBody>
      </p:sp>
      <p:sp>
        <p:nvSpPr>
          <p:cNvPr id="56356" name="RECTANGLE56356"/>
          <p:cNvSpPr/>
          <p:nvPr/>
        </p:nvSpPr>
        <p:spPr bwMode="auto">
          <a:xfrm>
            <a:off x="2293315" y="1529639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357" name="RECTANGLE56357"/>
          <p:cNvSpPr/>
          <p:nvPr/>
        </p:nvSpPr>
        <p:spPr bwMode="auto">
          <a:xfrm>
            <a:off x="3039923" y="1574724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229</a:t>
            </a:r>
            <a:endParaRPr/>
          </a:p>
        </p:txBody>
      </p:sp>
      <p:sp>
        <p:nvSpPr>
          <p:cNvPr id="56360" name="RECTANGLE56360"/>
          <p:cNvSpPr/>
          <p:nvPr/>
        </p:nvSpPr>
        <p:spPr bwMode="auto">
          <a:xfrm>
            <a:off x="3306623" y="1529639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361" name="RECTANGLE56361"/>
          <p:cNvSpPr/>
          <p:nvPr/>
        </p:nvSpPr>
        <p:spPr bwMode="auto">
          <a:xfrm>
            <a:off x="4008425" y="1574724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14%</a:t>
            </a:r>
            <a:endParaRPr/>
          </a:p>
        </p:txBody>
      </p:sp>
      <p:sp>
        <p:nvSpPr>
          <p:cNvPr id="56364" name="RECTANGLE56364"/>
          <p:cNvSpPr/>
          <p:nvPr/>
        </p:nvSpPr>
        <p:spPr bwMode="auto">
          <a:xfrm>
            <a:off x="4319931" y="1529639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365" name="RECTANGLE56365"/>
          <p:cNvSpPr/>
          <p:nvPr/>
        </p:nvSpPr>
        <p:spPr bwMode="auto">
          <a:xfrm>
            <a:off x="4901844" y="1574724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10 721</a:t>
            </a:r>
            <a:endParaRPr/>
          </a:p>
        </p:txBody>
      </p:sp>
      <p:sp>
        <p:nvSpPr>
          <p:cNvPr id="56368" name="RECTANGLE56368"/>
          <p:cNvSpPr/>
          <p:nvPr/>
        </p:nvSpPr>
        <p:spPr bwMode="auto">
          <a:xfrm>
            <a:off x="5333238" y="1529639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369" name="RECTANGLE56369"/>
          <p:cNvSpPr/>
          <p:nvPr/>
        </p:nvSpPr>
        <p:spPr bwMode="auto">
          <a:xfrm>
            <a:off x="6035040" y="1574724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14%</a:t>
            </a:r>
            <a:endParaRPr/>
          </a:p>
        </p:txBody>
      </p:sp>
      <p:sp>
        <p:nvSpPr>
          <p:cNvPr id="56372" name="RECTANGLE56372"/>
          <p:cNvSpPr/>
          <p:nvPr/>
        </p:nvSpPr>
        <p:spPr bwMode="auto">
          <a:xfrm>
            <a:off x="640359" y="1758518"/>
            <a:ext cx="2847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 3</a:t>
            </a:r>
            <a:endParaRPr/>
          </a:p>
        </p:txBody>
      </p:sp>
      <p:sp>
        <p:nvSpPr>
          <p:cNvPr id="56375" name="RECTANGLE56375"/>
          <p:cNvSpPr/>
          <p:nvPr/>
        </p:nvSpPr>
        <p:spPr bwMode="auto">
          <a:xfrm>
            <a:off x="1687982" y="1758518"/>
            <a:ext cx="54488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8-14 jours</a:t>
            </a:r>
            <a:endParaRPr/>
          </a:p>
        </p:txBody>
      </p:sp>
      <p:sp>
        <p:nvSpPr>
          <p:cNvPr id="56378" name="RECTANGLE56378"/>
          <p:cNvSpPr/>
          <p:nvPr/>
        </p:nvSpPr>
        <p:spPr bwMode="auto">
          <a:xfrm>
            <a:off x="3039923" y="175851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383</a:t>
            </a:r>
            <a:endParaRPr/>
          </a:p>
        </p:txBody>
      </p:sp>
      <p:sp>
        <p:nvSpPr>
          <p:cNvPr id="56381" name="RECTANGLE56381"/>
          <p:cNvSpPr/>
          <p:nvPr/>
        </p:nvSpPr>
        <p:spPr bwMode="auto">
          <a:xfrm>
            <a:off x="4008425" y="1758518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23%</a:t>
            </a:r>
            <a:endParaRPr/>
          </a:p>
        </p:txBody>
      </p:sp>
      <p:sp>
        <p:nvSpPr>
          <p:cNvPr id="56384" name="RECTANGLE56384"/>
          <p:cNvSpPr/>
          <p:nvPr/>
        </p:nvSpPr>
        <p:spPr bwMode="auto">
          <a:xfrm>
            <a:off x="4901844" y="1758518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17 899</a:t>
            </a:r>
            <a:endParaRPr/>
          </a:p>
        </p:txBody>
      </p:sp>
      <p:sp>
        <p:nvSpPr>
          <p:cNvPr id="56387" name="RECTANGLE56387"/>
          <p:cNvSpPr/>
          <p:nvPr/>
        </p:nvSpPr>
        <p:spPr bwMode="auto">
          <a:xfrm>
            <a:off x="6035040" y="1758518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23%</a:t>
            </a:r>
            <a:endParaRPr/>
          </a:p>
        </p:txBody>
      </p:sp>
      <p:sp>
        <p:nvSpPr>
          <p:cNvPr id="56390" name="RECTANGLE56390"/>
          <p:cNvSpPr/>
          <p:nvPr/>
        </p:nvSpPr>
        <p:spPr bwMode="auto">
          <a:xfrm>
            <a:off x="266700" y="1897228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391" name="RECTANGLE56391"/>
          <p:cNvSpPr/>
          <p:nvPr/>
        </p:nvSpPr>
        <p:spPr bwMode="auto">
          <a:xfrm>
            <a:off x="640359" y="1942313"/>
            <a:ext cx="2847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 4</a:t>
            </a:r>
            <a:endParaRPr/>
          </a:p>
        </p:txBody>
      </p:sp>
      <p:sp>
        <p:nvSpPr>
          <p:cNvPr id="56394" name="RECTANGLE56394"/>
          <p:cNvSpPr/>
          <p:nvPr/>
        </p:nvSpPr>
        <p:spPr bwMode="auto">
          <a:xfrm>
            <a:off x="1280008" y="1897228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395" name="RECTANGLE56395"/>
          <p:cNvSpPr/>
          <p:nvPr/>
        </p:nvSpPr>
        <p:spPr bwMode="auto">
          <a:xfrm>
            <a:off x="1623466" y="1942313"/>
            <a:ext cx="60939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15-20 jours</a:t>
            </a:r>
            <a:endParaRPr/>
          </a:p>
        </p:txBody>
      </p:sp>
      <p:sp>
        <p:nvSpPr>
          <p:cNvPr id="56398" name="RECTANGLE56398"/>
          <p:cNvSpPr/>
          <p:nvPr/>
        </p:nvSpPr>
        <p:spPr bwMode="auto">
          <a:xfrm>
            <a:off x="2293315" y="1897228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399" name="RECTANGLE56399"/>
          <p:cNvSpPr/>
          <p:nvPr/>
        </p:nvSpPr>
        <p:spPr bwMode="auto">
          <a:xfrm>
            <a:off x="3039923" y="1942313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278</a:t>
            </a:r>
            <a:endParaRPr/>
          </a:p>
        </p:txBody>
      </p:sp>
      <p:sp>
        <p:nvSpPr>
          <p:cNvPr id="56402" name="RECTANGLE56402"/>
          <p:cNvSpPr/>
          <p:nvPr/>
        </p:nvSpPr>
        <p:spPr bwMode="auto">
          <a:xfrm>
            <a:off x="3306623" y="1897228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03" name="RECTANGLE56403"/>
          <p:cNvSpPr/>
          <p:nvPr/>
        </p:nvSpPr>
        <p:spPr bwMode="auto">
          <a:xfrm>
            <a:off x="4008425" y="194231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17%</a:t>
            </a:r>
            <a:endParaRPr/>
          </a:p>
        </p:txBody>
      </p:sp>
      <p:sp>
        <p:nvSpPr>
          <p:cNvPr id="56406" name="RECTANGLE56406"/>
          <p:cNvSpPr/>
          <p:nvPr/>
        </p:nvSpPr>
        <p:spPr bwMode="auto">
          <a:xfrm>
            <a:off x="4319931" y="1897228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07" name="RECTANGLE56407"/>
          <p:cNvSpPr/>
          <p:nvPr/>
        </p:nvSpPr>
        <p:spPr bwMode="auto">
          <a:xfrm>
            <a:off x="4901844" y="1942313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12 929</a:t>
            </a:r>
            <a:endParaRPr/>
          </a:p>
        </p:txBody>
      </p:sp>
      <p:sp>
        <p:nvSpPr>
          <p:cNvPr id="56410" name="RECTANGLE56410"/>
          <p:cNvSpPr/>
          <p:nvPr/>
        </p:nvSpPr>
        <p:spPr bwMode="auto">
          <a:xfrm>
            <a:off x="5333238" y="1897228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11" name="RECTANGLE56411"/>
          <p:cNvSpPr/>
          <p:nvPr/>
        </p:nvSpPr>
        <p:spPr bwMode="auto">
          <a:xfrm>
            <a:off x="6035040" y="194231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16%</a:t>
            </a:r>
            <a:endParaRPr/>
          </a:p>
        </p:txBody>
      </p:sp>
      <p:sp>
        <p:nvSpPr>
          <p:cNvPr id="56414" name="RECTANGLE56414"/>
          <p:cNvSpPr/>
          <p:nvPr/>
        </p:nvSpPr>
        <p:spPr bwMode="auto">
          <a:xfrm>
            <a:off x="640359" y="2126107"/>
            <a:ext cx="2847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 5</a:t>
            </a:r>
            <a:endParaRPr/>
          </a:p>
        </p:txBody>
      </p:sp>
      <p:sp>
        <p:nvSpPr>
          <p:cNvPr id="56417" name="RECTANGLE56417"/>
          <p:cNvSpPr/>
          <p:nvPr/>
        </p:nvSpPr>
        <p:spPr bwMode="auto">
          <a:xfrm>
            <a:off x="1679854" y="2126107"/>
            <a:ext cx="55300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+ 20 jours</a:t>
            </a:r>
            <a:endParaRPr/>
          </a:p>
        </p:txBody>
      </p:sp>
      <p:sp>
        <p:nvSpPr>
          <p:cNvPr id="56420" name="RECTANGLE56420"/>
          <p:cNvSpPr/>
          <p:nvPr/>
        </p:nvSpPr>
        <p:spPr bwMode="auto">
          <a:xfrm>
            <a:off x="3039923" y="2126107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652</a:t>
            </a:r>
            <a:endParaRPr/>
          </a:p>
        </p:txBody>
      </p:sp>
      <p:sp>
        <p:nvSpPr>
          <p:cNvPr id="56423" name="RECTANGLE56423"/>
          <p:cNvSpPr/>
          <p:nvPr/>
        </p:nvSpPr>
        <p:spPr bwMode="auto">
          <a:xfrm>
            <a:off x="4008425" y="2126107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39%</a:t>
            </a:r>
            <a:endParaRPr/>
          </a:p>
        </p:txBody>
      </p:sp>
      <p:sp>
        <p:nvSpPr>
          <p:cNvPr id="56426" name="RECTANGLE56426"/>
          <p:cNvSpPr/>
          <p:nvPr/>
        </p:nvSpPr>
        <p:spPr bwMode="auto">
          <a:xfrm>
            <a:off x="4901844" y="2126107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32 746</a:t>
            </a:r>
            <a:endParaRPr/>
          </a:p>
        </p:txBody>
      </p:sp>
      <p:sp>
        <p:nvSpPr>
          <p:cNvPr id="56429" name="RECTANGLE56429"/>
          <p:cNvSpPr/>
          <p:nvPr/>
        </p:nvSpPr>
        <p:spPr bwMode="auto">
          <a:xfrm>
            <a:off x="6035040" y="2126107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41%</a:t>
            </a:r>
            <a:endParaRPr/>
          </a:p>
        </p:txBody>
      </p:sp>
      <p:sp>
        <p:nvSpPr>
          <p:cNvPr id="56432" name="RECTANGLE56432"/>
          <p:cNvSpPr/>
          <p:nvPr/>
        </p:nvSpPr>
        <p:spPr bwMode="auto">
          <a:xfrm>
            <a:off x="266700" y="2264816"/>
            <a:ext cx="2026615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33" name="RECTANGLE56433"/>
          <p:cNvSpPr/>
          <p:nvPr/>
        </p:nvSpPr>
        <p:spPr bwMode="auto">
          <a:xfrm>
            <a:off x="1932635" y="2325776"/>
            <a:ext cx="30022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</a:t>
            </a:r>
            <a:endParaRPr/>
          </a:p>
        </p:txBody>
      </p:sp>
      <p:sp>
        <p:nvSpPr>
          <p:cNvPr id="56436" name="RECTANGLE56436"/>
          <p:cNvSpPr/>
          <p:nvPr/>
        </p:nvSpPr>
        <p:spPr bwMode="auto">
          <a:xfrm>
            <a:off x="2293315" y="2264816"/>
            <a:ext cx="1013308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37" name="RECTANGLE56437"/>
          <p:cNvSpPr/>
          <p:nvPr/>
        </p:nvSpPr>
        <p:spPr bwMode="auto">
          <a:xfrm>
            <a:off x="2910281" y="2325776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1 651</a:t>
            </a:r>
            <a:endParaRPr/>
          </a:p>
        </p:txBody>
      </p:sp>
      <p:sp>
        <p:nvSpPr>
          <p:cNvPr id="56440" name="RECTANGLE56440"/>
          <p:cNvSpPr/>
          <p:nvPr/>
        </p:nvSpPr>
        <p:spPr bwMode="auto">
          <a:xfrm>
            <a:off x="3306623" y="2264816"/>
            <a:ext cx="1013308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41" name="RECTANGLE56441"/>
          <p:cNvSpPr/>
          <p:nvPr/>
        </p:nvSpPr>
        <p:spPr bwMode="auto">
          <a:xfrm>
            <a:off x="3901237" y="2325776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6444" name="RECTANGLE56444"/>
          <p:cNvSpPr/>
          <p:nvPr/>
        </p:nvSpPr>
        <p:spPr bwMode="auto">
          <a:xfrm>
            <a:off x="4319931" y="2264816"/>
            <a:ext cx="1013308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45" name="RECTANGLE56445"/>
          <p:cNvSpPr/>
          <p:nvPr/>
        </p:nvSpPr>
        <p:spPr bwMode="auto">
          <a:xfrm>
            <a:off x="4864760" y="2325776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78 927</a:t>
            </a:r>
            <a:endParaRPr/>
          </a:p>
        </p:txBody>
      </p:sp>
      <p:sp>
        <p:nvSpPr>
          <p:cNvPr id="56448" name="RECTANGLE56448"/>
          <p:cNvSpPr/>
          <p:nvPr/>
        </p:nvSpPr>
        <p:spPr bwMode="auto">
          <a:xfrm>
            <a:off x="5333238" y="2264816"/>
            <a:ext cx="1013308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49" name="RECTANGLE56449"/>
          <p:cNvSpPr/>
          <p:nvPr/>
        </p:nvSpPr>
        <p:spPr bwMode="auto">
          <a:xfrm>
            <a:off x="5908802" y="2325776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6452" name="RECTANGLE56452"/>
          <p:cNvSpPr/>
          <p:nvPr/>
        </p:nvSpPr>
        <p:spPr bwMode="auto">
          <a:xfrm>
            <a:off x="266700" y="2470836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53" name="RECTANGLE56453"/>
          <p:cNvSpPr/>
          <p:nvPr/>
        </p:nvSpPr>
        <p:spPr bwMode="auto">
          <a:xfrm>
            <a:off x="1280008" y="2470836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54" name="RECTANGLE56454"/>
          <p:cNvSpPr/>
          <p:nvPr/>
        </p:nvSpPr>
        <p:spPr bwMode="auto">
          <a:xfrm>
            <a:off x="2293315" y="2470836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55" name="RECTANGLE56455"/>
          <p:cNvSpPr/>
          <p:nvPr/>
        </p:nvSpPr>
        <p:spPr bwMode="auto">
          <a:xfrm>
            <a:off x="3306623" y="2470836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56" name="RECTANGLE56456"/>
          <p:cNvSpPr/>
          <p:nvPr/>
        </p:nvSpPr>
        <p:spPr bwMode="auto">
          <a:xfrm>
            <a:off x="4319931" y="2470836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57" name="RECTANGLE56457"/>
          <p:cNvSpPr/>
          <p:nvPr/>
        </p:nvSpPr>
        <p:spPr bwMode="auto">
          <a:xfrm>
            <a:off x="5333238" y="2470836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58" name="LINE56458"/>
          <p:cNvSpPr/>
          <p:nvPr/>
        </p:nvSpPr>
        <p:spPr bwMode="auto">
          <a:xfrm flipH="1">
            <a:off x="3316148" y="2264816"/>
            <a:ext cx="0" cy="2822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59" name="LINE56459"/>
          <p:cNvSpPr/>
          <p:nvPr/>
        </p:nvSpPr>
        <p:spPr bwMode="auto">
          <a:xfrm flipH="1">
            <a:off x="2302840" y="2264816"/>
            <a:ext cx="0" cy="2822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60" name="LINE56460"/>
          <p:cNvSpPr/>
          <p:nvPr/>
        </p:nvSpPr>
        <p:spPr bwMode="auto">
          <a:xfrm flipH="1">
            <a:off x="4329456" y="2264816"/>
            <a:ext cx="0" cy="2822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61" name="LINE56461"/>
          <p:cNvSpPr/>
          <p:nvPr/>
        </p:nvSpPr>
        <p:spPr bwMode="auto">
          <a:xfrm flipH="1">
            <a:off x="1289533" y="2470836"/>
            <a:ext cx="0" cy="7620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62" name="LINE56462"/>
          <p:cNvSpPr/>
          <p:nvPr/>
        </p:nvSpPr>
        <p:spPr bwMode="auto">
          <a:xfrm flipH="1">
            <a:off x="276225" y="2264816"/>
            <a:ext cx="0" cy="2822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63" name="LINE56463"/>
          <p:cNvSpPr/>
          <p:nvPr/>
        </p:nvSpPr>
        <p:spPr bwMode="auto">
          <a:xfrm flipH="1">
            <a:off x="5342763" y="2264816"/>
            <a:ext cx="0" cy="2822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64" name="LINE56464"/>
          <p:cNvSpPr/>
          <p:nvPr/>
        </p:nvSpPr>
        <p:spPr bwMode="auto">
          <a:xfrm flipH="1">
            <a:off x="6337021" y="2264816"/>
            <a:ext cx="0" cy="2822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65" name="LINE56465"/>
          <p:cNvSpPr/>
          <p:nvPr/>
        </p:nvSpPr>
        <p:spPr bwMode="auto">
          <a:xfrm>
            <a:off x="285750" y="1534401"/>
            <a:ext cx="6041746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66" name="LINE56466"/>
          <p:cNvSpPr/>
          <p:nvPr/>
        </p:nvSpPr>
        <p:spPr bwMode="auto">
          <a:xfrm>
            <a:off x="285750" y="1901990"/>
            <a:ext cx="6041746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67" name="LINE56467"/>
          <p:cNvSpPr/>
          <p:nvPr/>
        </p:nvSpPr>
        <p:spPr bwMode="auto">
          <a:xfrm>
            <a:off x="285750" y="2274341"/>
            <a:ext cx="6041746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68" name="LINE56468"/>
          <p:cNvSpPr/>
          <p:nvPr/>
        </p:nvSpPr>
        <p:spPr bwMode="auto">
          <a:xfrm>
            <a:off x="285750" y="1718196"/>
            <a:ext cx="6041746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69" name="LINE56469"/>
          <p:cNvSpPr/>
          <p:nvPr/>
        </p:nvSpPr>
        <p:spPr bwMode="auto">
          <a:xfrm>
            <a:off x="285750" y="2085785"/>
            <a:ext cx="6041746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70" name="LINE56470"/>
          <p:cNvSpPr/>
          <p:nvPr/>
        </p:nvSpPr>
        <p:spPr bwMode="auto">
          <a:xfrm>
            <a:off x="285750" y="2480361"/>
            <a:ext cx="6041746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71" name="LINE56471"/>
          <p:cNvSpPr/>
          <p:nvPr/>
        </p:nvSpPr>
        <p:spPr bwMode="auto">
          <a:xfrm>
            <a:off x="266700" y="2537511"/>
            <a:ext cx="6079846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6472" name="Picture 56472" descr="Picture 56472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6500000" y="1193800"/>
            <a:ext cx="3810000" cy="1905000"/>
          </a:xfrm>
          <a:prstGeom prst="rect">
            <a:avLst/>
          </a:prstGeom>
          <a:noFill/>
        </p:spPr>
      </p:pic>
      <p:sp>
        <p:nvSpPr>
          <p:cNvPr id="56473" name="RECTANGLE56473"/>
          <p:cNvSpPr/>
          <p:nvPr/>
        </p:nvSpPr>
        <p:spPr bwMode="auto">
          <a:xfrm>
            <a:off x="270510" y="2623236"/>
            <a:ext cx="492099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* Note : Le délai est calculé entre la date de départ et la date de réservation</a:t>
            </a:r>
            <a:endParaRPr/>
          </a:p>
        </p:txBody>
      </p:sp>
      <p:sp>
        <p:nvSpPr>
          <p:cNvPr id="56476" name="RECTANGLE56476"/>
          <p:cNvSpPr/>
          <p:nvPr/>
        </p:nvSpPr>
        <p:spPr bwMode="auto">
          <a:xfrm>
            <a:off x="858660" y="2891879"/>
            <a:ext cx="4319994" cy="294043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77" name="RECTANGLE56477"/>
          <p:cNvSpPr/>
          <p:nvPr/>
        </p:nvSpPr>
        <p:spPr bwMode="auto">
          <a:xfrm>
            <a:off x="858660" y="2961729"/>
            <a:ext cx="4319994" cy="154343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78" name="RECTANGLE56478"/>
          <p:cNvSpPr/>
          <p:nvPr/>
        </p:nvSpPr>
        <p:spPr bwMode="auto">
          <a:xfrm>
            <a:off x="1327379" y="2974429"/>
            <a:ext cx="374078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Jours d’anticipation entre le départ et la réservation</a:t>
            </a:r>
            <a:endParaRPr/>
          </a:p>
        </p:txBody>
      </p:sp>
      <p:sp>
        <p:nvSpPr>
          <p:cNvPr id="56481" name="RECTANGLE56481"/>
          <p:cNvSpPr/>
          <p:nvPr/>
        </p:nvSpPr>
        <p:spPr bwMode="auto">
          <a:xfrm>
            <a:off x="5178654" y="2891879"/>
            <a:ext cx="719988" cy="294043"/>
          </a:xfrm>
          <a:prstGeom prst="rect">
            <a:avLst/>
          </a:prstGeom>
          <a:solidFill>
            <a:srgbClr val="DCDCD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82" name="RECTANGLE56482"/>
          <p:cNvSpPr/>
          <p:nvPr/>
        </p:nvSpPr>
        <p:spPr bwMode="auto">
          <a:xfrm>
            <a:off x="5452288" y="2980779"/>
            <a:ext cx="19304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27</a:t>
            </a:r>
            <a:endParaRPr/>
          </a:p>
        </p:txBody>
      </p:sp>
      <p:sp>
        <p:nvSpPr>
          <p:cNvPr id="56485" name="RECTANGLE56485"/>
          <p:cNvSpPr/>
          <p:nvPr/>
        </p:nvSpPr>
        <p:spPr bwMode="auto">
          <a:xfrm>
            <a:off x="279400" y="3655822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86" name="RECTANGLE56486"/>
          <p:cNvSpPr/>
          <p:nvPr/>
        </p:nvSpPr>
        <p:spPr bwMode="auto">
          <a:xfrm>
            <a:off x="502285" y="3678682"/>
            <a:ext cx="56093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Catégorie</a:t>
            </a:r>
            <a:endParaRPr/>
          </a:p>
        </p:txBody>
      </p:sp>
      <p:sp>
        <p:nvSpPr>
          <p:cNvPr id="56489" name="RECTANGLE56489"/>
          <p:cNvSpPr/>
          <p:nvPr/>
        </p:nvSpPr>
        <p:spPr bwMode="auto">
          <a:xfrm>
            <a:off x="1292708" y="3655822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90" name="RECTANGLE56490"/>
          <p:cNvSpPr/>
          <p:nvPr/>
        </p:nvSpPr>
        <p:spPr bwMode="auto">
          <a:xfrm>
            <a:off x="1645285" y="3678682"/>
            <a:ext cx="30154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Délai</a:t>
            </a:r>
            <a:endParaRPr/>
          </a:p>
        </p:txBody>
      </p:sp>
      <p:sp>
        <p:nvSpPr>
          <p:cNvPr id="56493" name="RECTANGLE56493"/>
          <p:cNvSpPr/>
          <p:nvPr/>
        </p:nvSpPr>
        <p:spPr bwMode="auto">
          <a:xfrm>
            <a:off x="2306015" y="3655822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94" name="RECTANGLE56494"/>
          <p:cNvSpPr/>
          <p:nvPr/>
        </p:nvSpPr>
        <p:spPr bwMode="auto">
          <a:xfrm>
            <a:off x="2600223" y="3678682"/>
            <a:ext cx="4182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</a:t>
            </a:r>
            <a:endParaRPr/>
          </a:p>
        </p:txBody>
      </p:sp>
      <p:sp>
        <p:nvSpPr>
          <p:cNvPr id="56497" name="RECTANGLE56497"/>
          <p:cNvSpPr/>
          <p:nvPr/>
        </p:nvSpPr>
        <p:spPr bwMode="auto">
          <a:xfrm>
            <a:off x="3319323" y="3655822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498" name="RECTANGLE56498"/>
          <p:cNvSpPr/>
          <p:nvPr/>
        </p:nvSpPr>
        <p:spPr bwMode="auto">
          <a:xfrm>
            <a:off x="3531641" y="3678682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56501" name="RECTANGLE56501"/>
          <p:cNvSpPr/>
          <p:nvPr/>
        </p:nvSpPr>
        <p:spPr bwMode="auto">
          <a:xfrm>
            <a:off x="4332631" y="3655822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502" name="RECTANGLE56502"/>
          <p:cNvSpPr/>
          <p:nvPr/>
        </p:nvSpPr>
        <p:spPr bwMode="auto">
          <a:xfrm>
            <a:off x="4554347" y="3678682"/>
            <a:ext cx="5632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</a:t>
            </a:r>
            <a:endParaRPr/>
          </a:p>
        </p:txBody>
      </p:sp>
      <p:sp>
        <p:nvSpPr>
          <p:cNvPr id="56505" name="RECTANGLE56505"/>
          <p:cNvSpPr/>
          <p:nvPr/>
        </p:nvSpPr>
        <p:spPr bwMode="auto">
          <a:xfrm>
            <a:off x="5345938" y="3655822"/>
            <a:ext cx="987908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506" name="RECTANGLE56506"/>
          <p:cNvSpPr/>
          <p:nvPr/>
        </p:nvSpPr>
        <p:spPr bwMode="auto">
          <a:xfrm>
            <a:off x="5485765" y="3678682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56509" name="RECTANGLE56509"/>
          <p:cNvSpPr/>
          <p:nvPr/>
        </p:nvSpPr>
        <p:spPr bwMode="auto">
          <a:xfrm>
            <a:off x="640359" y="3852951"/>
            <a:ext cx="2847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 1</a:t>
            </a:r>
            <a:endParaRPr/>
          </a:p>
        </p:txBody>
      </p:sp>
      <p:sp>
        <p:nvSpPr>
          <p:cNvPr id="56512" name="RECTANGLE56512"/>
          <p:cNvSpPr/>
          <p:nvPr/>
        </p:nvSpPr>
        <p:spPr bwMode="auto">
          <a:xfrm>
            <a:off x="1752498" y="3852951"/>
            <a:ext cx="48036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0-3 jours</a:t>
            </a:r>
            <a:endParaRPr/>
          </a:p>
        </p:txBody>
      </p:sp>
      <p:sp>
        <p:nvSpPr>
          <p:cNvPr id="56515" name="RECTANGLE56515"/>
          <p:cNvSpPr/>
          <p:nvPr/>
        </p:nvSpPr>
        <p:spPr bwMode="auto">
          <a:xfrm>
            <a:off x="2939745" y="3852951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1 682</a:t>
            </a:r>
            <a:endParaRPr/>
          </a:p>
        </p:txBody>
      </p:sp>
      <p:sp>
        <p:nvSpPr>
          <p:cNvPr id="56518" name="RECTANGLE56518"/>
          <p:cNvSpPr/>
          <p:nvPr/>
        </p:nvSpPr>
        <p:spPr bwMode="auto">
          <a:xfrm>
            <a:off x="3943909" y="3852951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102%</a:t>
            </a:r>
            <a:endParaRPr/>
          </a:p>
        </p:txBody>
      </p:sp>
      <p:sp>
        <p:nvSpPr>
          <p:cNvPr id="56521" name="RECTANGLE56521"/>
          <p:cNvSpPr/>
          <p:nvPr/>
        </p:nvSpPr>
        <p:spPr bwMode="auto">
          <a:xfrm>
            <a:off x="4901844" y="3852951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79 826</a:t>
            </a:r>
            <a:endParaRPr/>
          </a:p>
        </p:txBody>
      </p:sp>
      <p:sp>
        <p:nvSpPr>
          <p:cNvPr id="56524" name="RECTANGLE56524"/>
          <p:cNvSpPr/>
          <p:nvPr/>
        </p:nvSpPr>
        <p:spPr bwMode="auto">
          <a:xfrm>
            <a:off x="5970524" y="3852951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101%</a:t>
            </a:r>
            <a:endParaRPr/>
          </a:p>
        </p:txBody>
      </p:sp>
      <p:sp>
        <p:nvSpPr>
          <p:cNvPr id="56527" name="RECTANGLE56527"/>
          <p:cNvSpPr/>
          <p:nvPr/>
        </p:nvSpPr>
        <p:spPr bwMode="auto">
          <a:xfrm>
            <a:off x="266700" y="3991661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528" name="RECTANGLE56528"/>
          <p:cNvSpPr/>
          <p:nvPr/>
        </p:nvSpPr>
        <p:spPr bwMode="auto">
          <a:xfrm>
            <a:off x="640359" y="4036746"/>
            <a:ext cx="2847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 2</a:t>
            </a:r>
            <a:endParaRPr/>
          </a:p>
        </p:txBody>
      </p:sp>
      <p:sp>
        <p:nvSpPr>
          <p:cNvPr id="56531" name="RECTANGLE56531"/>
          <p:cNvSpPr/>
          <p:nvPr/>
        </p:nvSpPr>
        <p:spPr bwMode="auto">
          <a:xfrm>
            <a:off x="1280008" y="3991661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532" name="RECTANGLE56532"/>
          <p:cNvSpPr/>
          <p:nvPr/>
        </p:nvSpPr>
        <p:spPr bwMode="auto">
          <a:xfrm>
            <a:off x="1752498" y="4036746"/>
            <a:ext cx="48036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4-7 jours</a:t>
            </a:r>
            <a:endParaRPr/>
          </a:p>
        </p:txBody>
      </p:sp>
      <p:sp>
        <p:nvSpPr>
          <p:cNvPr id="56535" name="RECTANGLE56535"/>
          <p:cNvSpPr/>
          <p:nvPr/>
        </p:nvSpPr>
        <p:spPr bwMode="auto">
          <a:xfrm>
            <a:off x="2293315" y="3991661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536" name="RECTANGLE56536"/>
          <p:cNvSpPr/>
          <p:nvPr/>
        </p:nvSpPr>
        <p:spPr bwMode="auto">
          <a:xfrm>
            <a:off x="3104439" y="4036746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</a:t>
            </a:r>
            <a:endParaRPr/>
          </a:p>
        </p:txBody>
      </p:sp>
      <p:sp>
        <p:nvSpPr>
          <p:cNvPr id="56539" name="RECTANGLE56539"/>
          <p:cNvSpPr/>
          <p:nvPr/>
        </p:nvSpPr>
        <p:spPr bwMode="auto">
          <a:xfrm>
            <a:off x="3306623" y="3991661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540" name="RECTANGLE56540"/>
          <p:cNvSpPr/>
          <p:nvPr/>
        </p:nvSpPr>
        <p:spPr bwMode="auto">
          <a:xfrm>
            <a:off x="4072941" y="403674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6543" name="RECTANGLE56543"/>
          <p:cNvSpPr/>
          <p:nvPr/>
        </p:nvSpPr>
        <p:spPr bwMode="auto">
          <a:xfrm>
            <a:off x="4319931" y="3991661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544" name="RECTANGLE56544"/>
          <p:cNvSpPr/>
          <p:nvPr/>
        </p:nvSpPr>
        <p:spPr bwMode="auto">
          <a:xfrm>
            <a:off x="4966360" y="403674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1 628</a:t>
            </a:r>
            <a:endParaRPr/>
          </a:p>
        </p:txBody>
      </p:sp>
      <p:sp>
        <p:nvSpPr>
          <p:cNvPr id="56547" name="RECTANGLE56547"/>
          <p:cNvSpPr/>
          <p:nvPr/>
        </p:nvSpPr>
        <p:spPr bwMode="auto">
          <a:xfrm>
            <a:off x="5333238" y="3991661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548" name="RECTANGLE56548"/>
          <p:cNvSpPr/>
          <p:nvPr/>
        </p:nvSpPr>
        <p:spPr bwMode="auto">
          <a:xfrm>
            <a:off x="6099556" y="403674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6551" name="RECTANGLE56551"/>
          <p:cNvSpPr/>
          <p:nvPr/>
        </p:nvSpPr>
        <p:spPr bwMode="auto">
          <a:xfrm>
            <a:off x="640359" y="4220540"/>
            <a:ext cx="2847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 3</a:t>
            </a:r>
            <a:endParaRPr/>
          </a:p>
        </p:txBody>
      </p:sp>
      <p:sp>
        <p:nvSpPr>
          <p:cNvPr id="56554" name="RECTANGLE56554"/>
          <p:cNvSpPr/>
          <p:nvPr/>
        </p:nvSpPr>
        <p:spPr bwMode="auto">
          <a:xfrm>
            <a:off x="1687982" y="4220540"/>
            <a:ext cx="54488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8-14 jours</a:t>
            </a:r>
            <a:endParaRPr/>
          </a:p>
        </p:txBody>
      </p:sp>
      <p:sp>
        <p:nvSpPr>
          <p:cNvPr id="56557" name="RECTANGLE56557"/>
          <p:cNvSpPr/>
          <p:nvPr/>
        </p:nvSpPr>
        <p:spPr bwMode="auto">
          <a:xfrm>
            <a:off x="3122828" y="4220540"/>
            <a:ext cx="1233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-9</a:t>
            </a:r>
            <a:endParaRPr/>
          </a:p>
        </p:txBody>
      </p:sp>
      <p:sp>
        <p:nvSpPr>
          <p:cNvPr id="56560" name="RECTANGLE56560"/>
          <p:cNvSpPr/>
          <p:nvPr/>
        </p:nvSpPr>
        <p:spPr bwMode="auto">
          <a:xfrm>
            <a:off x="4026814" y="4220540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-1%</a:t>
            </a:r>
            <a:endParaRPr/>
          </a:p>
        </p:txBody>
      </p:sp>
      <p:sp>
        <p:nvSpPr>
          <p:cNvPr id="56563" name="RECTANGLE56563"/>
          <p:cNvSpPr/>
          <p:nvPr/>
        </p:nvSpPr>
        <p:spPr bwMode="auto">
          <a:xfrm>
            <a:off x="5020412" y="4220540"/>
            <a:ext cx="25237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-499</a:t>
            </a:r>
            <a:endParaRPr/>
          </a:p>
        </p:txBody>
      </p:sp>
      <p:sp>
        <p:nvSpPr>
          <p:cNvPr id="56566" name="RECTANGLE56566"/>
          <p:cNvSpPr/>
          <p:nvPr/>
        </p:nvSpPr>
        <p:spPr bwMode="auto">
          <a:xfrm>
            <a:off x="6053430" y="4220540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-1%</a:t>
            </a:r>
            <a:endParaRPr/>
          </a:p>
        </p:txBody>
      </p:sp>
      <p:sp>
        <p:nvSpPr>
          <p:cNvPr id="56569" name="RECTANGLE56569"/>
          <p:cNvSpPr/>
          <p:nvPr/>
        </p:nvSpPr>
        <p:spPr bwMode="auto">
          <a:xfrm>
            <a:off x="266700" y="4359249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570" name="RECTANGLE56570"/>
          <p:cNvSpPr/>
          <p:nvPr/>
        </p:nvSpPr>
        <p:spPr bwMode="auto">
          <a:xfrm>
            <a:off x="640359" y="4404335"/>
            <a:ext cx="2847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 4</a:t>
            </a:r>
            <a:endParaRPr/>
          </a:p>
        </p:txBody>
      </p:sp>
      <p:sp>
        <p:nvSpPr>
          <p:cNvPr id="56573" name="RECTANGLE56573"/>
          <p:cNvSpPr/>
          <p:nvPr/>
        </p:nvSpPr>
        <p:spPr bwMode="auto">
          <a:xfrm>
            <a:off x="1280008" y="4359249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574" name="RECTANGLE56574"/>
          <p:cNvSpPr/>
          <p:nvPr/>
        </p:nvSpPr>
        <p:spPr bwMode="auto">
          <a:xfrm>
            <a:off x="1623466" y="4404335"/>
            <a:ext cx="60939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15-20 jours</a:t>
            </a:r>
            <a:endParaRPr/>
          </a:p>
        </p:txBody>
      </p:sp>
      <p:sp>
        <p:nvSpPr>
          <p:cNvPr id="56577" name="RECTANGLE56577"/>
          <p:cNvSpPr/>
          <p:nvPr/>
        </p:nvSpPr>
        <p:spPr bwMode="auto">
          <a:xfrm>
            <a:off x="2293315" y="4359249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578" name="RECTANGLE56578"/>
          <p:cNvSpPr/>
          <p:nvPr/>
        </p:nvSpPr>
        <p:spPr bwMode="auto">
          <a:xfrm>
            <a:off x="3058312" y="4404335"/>
            <a:ext cx="1878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-22</a:t>
            </a:r>
            <a:endParaRPr/>
          </a:p>
        </p:txBody>
      </p:sp>
      <p:sp>
        <p:nvSpPr>
          <p:cNvPr id="56581" name="RECTANGLE56581"/>
          <p:cNvSpPr/>
          <p:nvPr/>
        </p:nvSpPr>
        <p:spPr bwMode="auto">
          <a:xfrm>
            <a:off x="3306623" y="4359249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582" name="RECTANGLE56582"/>
          <p:cNvSpPr/>
          <p:nvPr/>
        </p:nvSpPr>
        <p:spPr bwMode="auto">
          <a:xfrm>
            <a:off x="4026814" y="4404335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-1%</a:t>
            </a:r>
            <a:endParaRPr/>
          </a:p>
        </p:txBody>
      </p:sp>
      <p:sp>
        <p:nvSpPr>
          <p:cNvPr id="56585" name="RECTANGLE56585"/>
          <p:cNvSpPr/>
          <p:nvPr/>
        </p:nvSpPr>
        <p:spPr bwMode="auto">
          <a:xfrm>
            <a:off x="4319931" y="4359249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586" name="RECTANGLE56586"/>
          <p:cNvSpPr/>
          <p:nvPr/>
        </p:nvSpPr>
        <p:spPr bwMode="auto">
          <a:xfrm>
            <a:off x="4920234" y="4404335"/>
            <a:ext cx="35255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-1 145</a:t>
            </a:r>
            <a:endParaRPr/>
          </a:p>
        </p:txBody>
      </p:sp>
      <p:sp>
        <p:nvSpPr>
          <p:cNvPr id="56589" name="RECTANGLE56589"/>
          <p:cNvSpPr/>
          <p:nvPr/>
        </p:nvSpPr>
        <p:spPr bwMode="auto">
          <a:xfrm>
            <a:off x="5333238" y="4359249"/>
            <a:ext cx="1013308" cy="183794"/>
          </a:xfrm>
          <a:prstGeom prst="rect">
            <a:avLst/>
          </a:prstGeom>
          <a:solidFill>
            <a:srgbClr val="E6E6E6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590" name="RECTANGLE56590"/>
          <p:cNvSpPr/>
          <p:nvPr/>
        </p:nvSpPr>
        <p:spPr bwMode="auto">
          <a:xfrm>
            <a:off x="6053430" y="4404335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-1%</a:t>
            </a:r>
            <a:endParaRPr/>
          </a:p>
        </p:txBody>
      </p:sp>
      <p:sp>
        <p:nvSpPr>
          <p:cNvPr id="56593" name="RECTANGLE56593"/>
          <p:cNvSpPr/>
          <p:nvPr/>
        </p:nvSpPr>
        <p:spPr bwMode="auto">
          <a:xfrm>
            <a:off x="640359" y="4588129"/>
            <a:ext cx="2847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 5</a:t>
            </a:r>
            <a:endParaRPr/>
          </a:p>
        </p:txBody>
      </p:sp>
      <p:sp>
        <p:nvSpPr>
          <p:cNvPr id="56596" name="RECTANGLE56596"/>
          <p:cNvSpPr/>
          <p:nvPr/>
        </p:nvSpPr>
        <p:spPr bwMode="auto">
          <a:xfrm>
            <a:off x="1679854" y="4588129"/>
            <a:ext cx="55300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+ 20 jours</a:t>
            </a:r>
            <a:endParaRPr/>
          </a:p>
        </p:txBody>
      </p:sp>
      <p:sp>
        <p:nvSpPr>
          <p:cNvPr id="56599" name="RECTANGLE56599"/>
          <p:cNvSpPr/>
          <p:nvPr/>
        </p:nvSpPr>
        <p:spPr bwMode="auto">
          <a:xfrm>
            <a:off x="3058312" y="4588129"/>
            <a:ext cx="1878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-20</a:t>
            </a:r>
            <a:endParaRPr/>
          </a:p>
        </p:txBody>
      </p:sp>
      <p:sp>
        <p:nvSpPr>
          <p:cNvPr id="56602" name="RECTANGLE56602"/>
          <p:cNvSpPr/>
          <p:nvPr/>
        </p:nvSpPr>
        <p:spPr bwMode="auto">
          <a:xfrm>
            <a:off x="4026814" y="4588129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-1%</a:t>
            </a:r>
            <a:endParaRPr/>
          </a:p>
        </p:txBody>
      </p:sp>
      <p:sp>
        <p:nvSpPr>
          <p:cNvPr id="56605" name="RECTANGLE56605"/>
          <p:cNvSpPr/>
          <p:nvPr/>
        </p:nvSpPr>
        <p:spPr bwMode="auto">
          <a:xfrm>
            <a:off x="5020412" y="4588129"/>
            <a:ext cx="25237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-883</a:t>
            </a:r>
            <a:endParaRPr/>
          </a:p>
        </p:txBody>
      </p:sp>
      <p:sp>
        <p:nvSpPr>
          <p:cNvPr id="56608" name="RECTANGLE56608"/>
          <p:cNvSpPr/>
          <p:nvPr/>
        </p:nvSpPr>
        <p:spPr bwMode="auto">
          <a:xfrm>
            <a:off x="6053430" y="4588129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-1%</a:t>
            </a:r>
            <a:endParaRPr/>
          </a:p>
        </p:txBody>
      </p:sp>
      <p:sp>
        <p:nvSpPr>
          <p:cNvPr id="56611" name="RECTANGLE56611"/>
          <p:cNvSpPr/>
          <p:nvPr/>
        </p:nvSpPr>
        <p:spPr bwMode="auto">
          <a:xfrm>
            <a:off x="266700" y="4726838"/>
            <a:ext cx="2026615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12" name="RECTANGLE56612"/>
          <p:cNvSpPr/>
          <p:nvPr/>
        </p:nvSpPr>
        <p:spPr bwMode="auto">
          <a:xfrm>
            <a:off x="1932635" y="4787798"/>
            <a:ext cx="30022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</a:t>
            </a:r>
            <a:endParaRPr/>
          </a:p>
        </p:txBody>
      </p:sp>
      <p:sp>
        <p:nvSpPr>
          <p:cNvPr id="56615" name="RECTANGLE56615"/>
          <p:cNvSpPr/>
          <p:nvPr/>
        </p:nvSpPr>
        <p:spPr bwMode="auto">
          <a:xfrm>
            <a:off x="2293315" y="4726838"/>
            <a:ext cx="1013308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16" name="RECTANGLE56616"/>
          <p:cNvSpPr/>
          <p:nvPr/>
        </p:nvSpPr>
        <p:spPr bwMode="auto">
          <a:xfrm>
            <a:off x="2910281" y="4787798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1 651</a:t>
            </a:r>
            <a:endParaRPr/>
          </a:p>
        </p:txBody>
      </p:sp>
      <p:sp>
        <p:nvSpPr>
          <p:cNvPr id="56619" name="RECTANGLE56619"/>
          <p:cNvSpPr/>
          <p:nvPr/>
        </p:nvSpPr>
        <p:spPr bwMode="auto">
          <a:xfrm>
            <a:off x="3306623" y="4726838"/>
            <a:ext cx="1013308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20" name="RECTANGLE56620"/>
          <p:cNvSpPr/>
          <p:nvPr/>
        </p:nvSpPr>
        <p:spPr bwMode="auto">
          <a:xfrm>
            <a:off x="3901237" y="4787798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6623" name="RECTANGLE56623"/>
          <p:cNvSpPr/>
          <p:nvPr/>
        </p:nvSpPr>
        <p:spPr bwMode="auto">
          <a:xfrm>
            <a:off x="4319931" y="4726838"/>
            <a:ext cx="1013308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24" name="RECTANGLE56624"/>
          <p:cNvSpPr/>
          <p:nvPr/>
        </p:nvSpPr>
        <p:spPr bwMode="auto">
          <a:xfrm>
            <a:off x="4864760" y="4787798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78 927</a:t>
            </a:r>
            <a:endParaRPr/>
          </a:p>
        </p:txBody>
      </p:sp>
      <p:sp>
        <p:nvSpPr>
          <p:cNvPr id="56627" name="RECTANGLE56627"/>
          <p:cNvSpPr/>
          <p:nvPr/>
        </p:nvSpPr>
        <p:spPr bwMode="auto">
          <a:xfrm>
            <a:off x="5333238" y="4726838"/>
            <a:ext cx="1013308" cy="20601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28" name="RECTANGLE56628"/>
          <p:cNvSpPr/>
          <p:nvPr/>
        </p:nvSpPr>
        <p:spPr bwMode="auto">
          <a:xfrm>
            <a:off x="5908802" y="4787798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6631" name="RECTANGLE56631"/>
          <p:cNvSpPr/>
          <p:nvPr/>
        </p:nvSpPr>
        <p:spPr bwMode="auto">
          <a:xfrm>
            <a:off x="266700" y="4932858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32" name="RECTANGLE56632"/>
          <p:cNvSpPr/>
          <p:nvPr/>
        </p:nvSpPr>
        <p:spPr bwMode="auto">
          <a:xfrm>
            <a:off x="1280008" y="4932858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33" name="RECTANGLE56633"/>
          <p:cNvSpPr/>
          <p:nvPr/>
        </p:nvSpPr>
        <p:spPr bwMode="auto">
          <a:xfrm>
            <a:off x="2293315" y="4932858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34" name="RECTANGLE56634"/>
          <p:cNvSpPr/>
          <p:nvPr/>
        </p:nvSpPr>
        <p:spPr bwMode="auto">
          <a:xfrm>
            <a:off x="3306623" y="4932858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35" name="RECTANGLE56635"/>
          <p:cNvSpPr/>
          <p:nvPr/>
        </p:nvSpPr>
        <p:spPr bwMode="auto">
          <a:xfrm>
            <a:off x="4319931" y="4932858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36" name="RECTANGLE56636"/>
          <p:cNvSpPr/>
          <p:nvPr/>
        </p:nvSpPr>
        <p:spPr bwMode="auto">
          <a:xfrm>
            <a:off x="5333238" y="4932858"/>
            <a:ext cx="1013308" cy="76200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37" name="LINE56637"/>
          <p:cNvSpPr/>
          <p:nvPr/>
        </p:nvSpPr>
        <p:spPr bwMode="auto">
          <a:xfrm flipH="1">
            <a:off x="3316148" y="4726838"/>
            <a:ext cx="0" cy="28222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38" name="LINE56638"/>
          <p:cNvSpPr/>
          <p:nvPr/>
        </p:nvSpPr>
        <p:spPr bwMode="auto">
          <a:xfrm flipH="1">
            <a:off x="2302840" y="4726838"/>
            <a:ext cx="0" cy="28222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39" name="LINE56639"/>
          <p:cNvSpPr/>
          <p:nvPr/>
        </p:nvSpPr>
        <p:spPr bwMode="auto">
          <a:xfrm flipH="1">
            <a:off x="4329456" y="4726838"/>
            <a:ext cx="0" cy="28222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40" name="LINE56640"/>
          <p:cNvSpPr/>
          <p:nvPr/>
        </p:nvSpPr>
        <p:spPr bwMode="auto">
          <a:xfrm flipH="1">
            <a:off x="1289533" y="4932858"/>
            <a:ext cx="0" cy="7620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41" name="LINE56641"/>
          <p:cNvSpPr/>
          <p:nvPr/>
        </p:nvSpPr>
        <p:spPr bwMode="auto">
          <a:xfrm flipH="1">
            <a:off x="276225" y="4726838"/>
            <a:ext cx="0" cy="28222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42" name="LINE56642"/>
          <p:cNvSpPr/>
          <p:nvPr/>
        </p:nvSpPr>
        <p:spPr bwMode="auto">
          <a:xfrm flipH="1">
            <a:off x="5342763" y="4726838"/>
            <a:ext cx="0" cy="28222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43" name="LINE56643"/>
          <p:cNvSpPr/>
          <p:nvPr/>
        </p:nvSpPr>
        <p:spPr bwMode="auto">
          <a:xfrm flipH="1">
            <a:off x="6337021" y="4726838"/>
            <a:ext cx="0" cy="28222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44" name="LINE56644"/>
          <p:cNvSpPr/>
          <p:nvPr/>
        </p:nvSpPr>
        <p:spPr bwMode="auto">
          <a:xfrm>
            <a:off x="285750" y="3996423"/>
            <a:ext cx="6041746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45" name="LINE56645"/>
          <p:cNvSpPr/>
          <p:nvPr/>
        </p:nvSpPr>
        <p:spPr bwMode="auto">
          <a:xfrm>
            <a:off x="285750" y="4364012"/>
            <a:ext cx="6041746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46" name="LINE56646"/>
          <p:cNvSpPr/>
          <p:nvPr/>
        </p:nvSpPr>
        <p:spPr bwMode="auto">
          <a:xfrm>
            <a:off x="285750" y="4736363"/>
            <a:ext cx="6041746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47" name="LINE56647"/>
          <p:cNvSpPr/>
          <p:nvPr/>
        </p:nvSpPr>
        <p:spPr bwMode="auto">
          <a:xfrm>
            <a:off x="285750" y="4180218"/>
            <a:ext cx="6041746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48" name="LINE56648"/>
          <p:cNvSpPr/>
          <p:nvPr/>
        </p:nvSpPr>
        <p:spPr bwMode="auto">
          <a:xfrm>
            <a:off x="285750" y="4547807"/>
            <a:ext cx="6041746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49" name="LINE56649"/>
          <p:cNvSpPr/>
          <p:nvPr/>
        </p:nvSpPr>
        <p:spPr bwMode="auto">
          <a:xfrm>
            <a:off x="285750" y="4942383"/>
            <a:ext cx="6041746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50" name="LINE56650"/>
          <p:cNvSpPr/>
          <p:nvPr/>
        </p:nvSpPr>
        <p:spPr bwMode="auto">
          <a:xfrm>
            <a:off x="266700" y="4999533"/>
            <a:ext cx="6079846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6651" name="Picture 56651" descr="Picture 56651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6500000" y="3389122"/>
            <a:ext cx="3810000" cy="1905000"/>
          </a:xfrm>
          <a:prstGeom prst="rect">
            <a:avLst/>
          </a:prstGeom>
          <a:noFill/>
        </p:spPr>
      </p:pic>
      <p:sp>
        <p:nvSpPr>
          <p:cNvPr id="56652" name="RECTANGLE56652"/>
          <p:cNvSpPr/>
          <p:nvPr/>
        </p:nvSpPr>
        <p:spPr bwMode="auto">
          <a:xfrm>
            <a:off x="314960" y="5129708"/>
            <a:ext cx="497865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* Note : Le délai est calculé entre la date d'émission et la date de réservation</a:t>
            </a:r>
            <a:endParaRPr/>
          </a:p>
        </p:txBody>
      </p:sp>
      <p:sp>
        <p:nvSpPr>
          <p:cNvPr id="56655" name="RECTANGLE56655"/>
          <p:cNvSpPr/>
          <p:nvPr/>
        </p:nvSpPr>
        <p:spPr bwMode="auto">
          <a:xfrm>
            <a:off x="858660" y="5398351"/>
            <a:ext cx="4319994" cy="294043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56" name="RECTANGLE56656"/>
          <p:cNvSpPr/>
          <p:nvPr/>
        </p:nvSpPr>
        <p:spPr bwMode="auto">
          <a:xfrm>
            <a:off x="858660" y="5468201"/>
            <a:ext cx="4319994" cy="154343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57" name="RECTANGLE56657"/>
          <p:cNvSpPr/>
          <p:nvPr/>
        </p:nvSpPr>
        <p:spPr bwMode="auto">
          <a:xfrm>
            <a:off x="1246861" y="5480901"/>
            <a:ext cx="382130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Jours d’anticipation entre l'émission et la réservation</a:t>
            </a:r>
            <a:endParaRPr/>
          </a:p>
        </p:txBody>
      </p:sp>
      <p:sp>
        <p:nvSpPr>
          <p:cNvPr id="56660" name="RECTANGLE56660"/>
          <p:cNvSpPr/>
          <p:nvPr/>
        </p:nvSpPr>
        <p:spPr bwMode="auto">
          <a:xfrm>
            <a:off x="5178654" y="5398351"/>
            <a:ext cx="719988" cy="294043"/>
          </a:xfrm>
          <a:prstGeom prst="rect">
            <a:avLst/>
          </a:prstGeom>
          <a:solidFill>
            <a:srgbClr val="DCDCD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61" name="RECTANGLE56661"/>
          <p:cNvSpPr/>
          <p:nvPr/>
        </p:nvSpPr>
        <p:spPr bwMode="auto">
          <a:xfrm>
            <a:off x="5497373" y="5487251"/>
            <a:ext cx="10287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6664" name="LINE56664"/>
          <p:cNvSpPr/>
          <p:nvPr/>
        </p:nvSpPr>
        <p:spPr bwMode="auto">
          <a:xfrm>
            <a:off x="247650" y="5906707"/>
            <a:ext cx="10196690" cy="0"/>
          </a:xfrm>
          <a:prstGeom prst="line">
            <a:avLst/>
          </a:prstGeom>
          <a:noFill/>
          <a:ln w="476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65" name="LINE56665"/>
          <p:cNvSpPr/>
          <p:nvPr/>
        </p:nvSpPr>
        <p:spPr bwMode="auto">
          <a:xfrm>
            <a:off x="247650" y="6081332"/>
            <a:ext cx="10196690" cy="0"/>
          </a:xfrm>
          <a:prstGeom prst="line">
            <a:avLst/>
          </a:prstGeom>
          <a:noFill/>
          <a:ln w="476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66" name="RECTANGLE56666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6667" name="Picture 56667" descr="Picture 56667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56668" name="LINE56668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69" name="RECTANGLE56669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56672" name="RECTANGLE56672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73" name="RECTANGLE56673"/>
          <p:cNvSpPr/>
          <p:nvPr/>
        </p:nvSpPr>
        <p:spPr bwMode="auto">
          <a:xfrm>
            <a:off x="3891737" y="251460"/>
            <a:ext cx="2752014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TOP VOYAGEURS FER</a:t>
            </a:r>
            <a:endParaRPr/>
          </a:p>
        </p:txBody>
      </p:sp>
      <p:sp>
        <p:nvSpPr>
          <p:cNvPr id="56676" name="RECTANGLE56676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77" name="RECTANGLE56677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56680" name="RECTANGLE56680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81" name="RECTANGLE56681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82" name="RECTANGLE56682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56685" name="RECTANGLE56685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86" name="RECTANGLE56686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87" name="RECTANGLE56687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56690" name="RECTANGLE56690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56693" name="LINE56693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694" name="RECTANGLE56694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56697" name="RECTANGLE56697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56700" name="LINE56700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6701" name="Picture 56701" descr="Picture 56701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247650" y="1162050"/>
            <a:ext cx="4286250" cy="2381250"/>
          </a:xfrm>
          <a:prstGeom prst="rect">
            <a:avLst/>
          </a:prstGeom>
          <a:noFill/>
        </p:spPr>
      </p:pic>
      <p:pic>
        <p:nvPicPr>
          <p:cNvPr id="56702" name="Picture 56702" descr="Picture 56702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4535450" y="1162050"/>
            <a:ext cx="5715000" cy="2381250"/>
          </a:xfrm>
          <a:prstGeom prst="rect">
            <a:avLst/>
          </a:prstGeom>
          <a:noFill/>
        </p:spPr>
      </p:pic>
      <p:sp>
        <p:nvSpPr>
          <p:cNvPr id="56703" name="RECTANGLE56703"/>
          <p:cNvSpPr/>
          <p:nvPr/>
        </p:nvSpPr>
        <p:spPr bwMode="auto">
          <a:xfrm>
            <a:off x="841248" y="3674110"/>
            <a:ext cx="123017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TOP VOYAGEURS FER</a:t>
            </a:r>
            <a:endParaRPr/>
          </a:p>
        </p:txBody>
      </p:sp>
      <p:sp>
        <p:nvSpPr>
          <p:cNvPr id="56706" name="RECTANGLE56706"/>
          <p:cNvSpPr/>
          <p:nvPr/>
        </p:nvSpPr>
        <p:spPr bwMode="auto">
          <a:xfrm>
            <a:off x="266700" y="3850919"/>
            <a:ext cx="406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707" name="RECTANGLE56707"/>
          <p:cNvSpPr/>
          <p:nvPr/>
        </p:nvSpPr>
        <p:spPr bwMode="auto">
          <a:xfrm>
            <a:off x="327660" y="3873779"/>
            <a:ext cx="30327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Rang</a:t>
            </a:r>
            <a:endParaRPr/>
          </a:p>
        </p:txBody>
      </p:sp>
      <p:sp>
        <p:nvSpPr>
          <p:cNvPr id="56710" name="RECTANGLE56710"/>
          <p:cNvSpPr/>
          <p:nvPr/>
        </p:nvSpPr>
        <p:spPr bwMode="auto">
          <a:xfrm>
            <a:off x="711200" y="3850919"/>
            <a:ext cx="18605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711" name="RECTANGLE56711"/>
          <p:cNvSpPr/>
          <p:nvPr/>
        </p:nvSpPr>
        <p:spPr bwMode="auto">
          <a:xfrm>
            <a:off x="1343228" y="3873779"/>
            <a:ext cx="6152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Voyageurs</a:t>
            </a:r>
            <a:endParaRPr/>
          </a:p>
        </p:txBody>
      </p:sp>
      <p:sp>
        <p:nvSpPr>
          <p:cNvPr id="56714" name="RECTANGLE56714"/>
          <p:cNvSpPr/>
          <p:nvPr/>
        </p:nvSpPr>
        <p:spPr bwMode="auto">
          <a:xfrm>
            <a:off x="2609850" y="3850919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715" name="RECTANGLE56715"/>
          <p:cNvSpPr/>
          <p:nvPr/>
        </p:nvSpPr>
        <p:spPr bwMode="auto">
          <a:xfrm>
            <a:off x="2640736" y="3873779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56718" name="RECTANGLE56718"/>
          <p:cNvSpPr/>
          <p:nvPr/>
        </p:nvSpPr>
        <p:spPr bwMode="auto">
          <a:xfrm>
            <a:off x="3435350" y="3850919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719" name="RECTANGLE56719"/>
          <p:cNvSpPr/>
          <p:nvPr/>
        </p:nvSpPr>
        <p:spPr bwMode="auto">
          <a:xfrm>
            <a:off x="3466236" y="3873779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56722" name="RECTANGLE56722"/>
          <p:cNvSpPr/>
          <p:nvPr/>
        </p:nvSpPr>
        <p:spPr bwMode="auto">
          <a:xfrm>
            <a:off x="4260850" y="3850919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723" name="RECTANGLE56723"/>
          <p:cNvSpPr/>
          <p:nvPr/>
        </p:nvSpPr>
        <p:spPr bwMode="auto">
          <a:xfrm>
            <a:off x="4326636" y="3873779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6726" name="RECTANGLE56726"/>
          <p:cNvSpPr/>
          <p:nvPr/>
        </p:nvSpPr>
        <p:spPr bwMode="auto">
          <a:xfrm>
            <a:off x="4959350" y="3850919"/>
            <a:ext cx="7747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727" name="RECTANGLE56727"/>
          <p:cNvSpPr/>
          <p:nvPr/>
        </p:nvSpPr>
        <p:spPr bwMode="auto">
          <a:xfrm>
            <a:off x="4992573" y="3873779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56730" name="RECTANGLE56730"/>
          <p:cNvSpPr/>
          <p:nvPr/>
        </p:nvSpPr>
        <p:spPr bwMode="auto">
          <a:xfrm>
            <a:off x="5772150" y="3850919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731" name="RECTANGLE56731"/>
          <p:cNvSpPr/>
          <p:nvPr/>
        </p:nvSpPr>
        <p:spPr bwMode="auto">
          <a:xfrm>
            <a:off x="5812028" y="3873779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56734" name="RECTANGLE56734"/>
          <p:cNvSpPr/>
          <p:nvPr/>
        </p:nvSpPr>
        <p:spPr bwMode="auto">
          <a:xfrm>
            <a:off x="6470650" y="3850919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735" name="RECTANGLE56735"/>
          <p:cNvSpPr/>
          <p:nvPr/>
        </p:nvSpPr>
        <p:spPr bwMode="auto">
          <a:xfrm>
            <a:off x="6510528" y="3873779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56738" name="RECTANGLE56738"/>
          <p:cNvSpPr/>
          <p:nvPr/>
        </p:nvSpPr>
        <p:spPr bwMode="auto">
          <a:xfrm>
            <a:off x="7169150" y="3850919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739" name="RECTANGLE56739"/>
          <p:cNvSpPr/>
          <p:nvPr/>
        </p:nvSpPr>
        <p:spPr bwMode="auto">
          <a:xfrm>
            <a:off x="7203186" y="3873779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6742" name="RECTANGLE56742"/>
          <p:cNvSpPr/>
          <p:nvPr/>
        </p:nvSpPr>
        <p:spPr bwMode="auto">
          <a:xfrm>
            <a:off x="7804150" y="3850919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743" name="RECTANGLE56743"/>
          <p:cNvSpPr/>
          <p:nvPr/>
        </p:nvSpPr>
        <p:spPr bwMode="auto">
          <a:xfrm>
            <a:off x="7852714" y="3873779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56746" name="RECTANGLE56746"/>
          <p:cNvSpPr/>
          <p:nvPr/>
        </p:nvSpPr>
        <p:spPr bwMode="auto">
          <a:xfrm>
            <a:off x="8502650" y="3850919"/>
            <a:ext cx="5842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747" name="RECTANGLE56747"/>
          <p:cNvSpPr/>
          <p:nvPr/>
        </p:nvSpPr>
        <p:spPr bwMode="auto">
          <a:xfrm>
            <a:off x="8596020" y="3873779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56750" name="RECTANGLE56750"/>
          <p:cNvSpPr/>
          <p:nvPr/>
        </p:nvSpPr>
        <p:spPr bwMode="auto">
          <a:xfrm>
            <a:off x="9124950" y="3850919"/>
            <a:ext cx="5842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751" name="RECTANGLE56751"/>
          <p:cNvSpPr/>
          <p:nvPr/>
        </p:nvSpPr>
        <p:spPr bwMode="auto">
          <a:xfrm>
            <a:off x="9218320" y="3873779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56754" name="RECTANGLE56754"/>
          <p:cNvSpPr/>
          <p:nvPr/>
        </p:nvSpPr>
        <p:spPr bwMode="auto">
          <a:xfrm>
            <a:off x="9747250" y="3850919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6755" name="RECTANGLE56755"/>
          <p:cNvSpPr/>
          <p:nvPr/>
        </p:nvSpPr>
        <p:spPr bwMode="auto">
          <a:xfrm>
            <a:off x="9781286" y="3873779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6758" name="RECTANGLE56758"/>
          <p:cNvSpPr/>
          <p:nvPr/>
        </p:nvSpPr>
        <p:spPr bwMode="auto">
          <a:xfrm>
            <a:off x="440690" y="404169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6761" name="RECTANGLE56761"/>
          <p:cNvSpPr/>
          <p:nvPr/>
        </p:nvSpPr>
        <p:spPr bwMode="auto">
          <a:xfrm>
            <a:off x="771398" y="4041699"/>
            <a:ext cx="10926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COUTEAU Christophe</a:t>
            </a:r>
            <a:endParaRPr/>
          </a:p>
        </p:txBody>
      </p:sp>
      <p:sp>
        <p:nvSpPr>
          <p:cNvPr id="56764" name="RECTANGLE56764"/>
          <p:cNvSpPr/>
          <p:nvPr/>
        </p:nvSpPr>
        <p:spPr bwMode="auto">
          <a:xfrm>
            <a:off x="3049422" y="4041699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1 995</a:t>
            </a:r>
            <a:endParaRPr/>
          </a:p>
        </p:txBody>
      </p:sp>
      <p:sp>
        <p:nvSpPr>
          <p:cNvPr id="56767" name="RECTANGLE56767"/>
          <p:cNvSpPr/>
          <p:nvPr/>
        </p:nvSpPr>
        <p:spPr bwMode="auto">
          <a:xfrm>
            <a:off x="3975100" y="404169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282</a:t>
            </a:r>
            <a:endParaRPr/>
          </a:p>
        </p:txBody>
      </p:sp>
      <p:sp>
        <p:nvSpPr>
          <p:cNvPr id="56770" name="RECTANGLE56770"/>
          <p:cNvSpPr/>
          <p:nvPr/>
        </p:nvSpPr>
        <p:spPr bwMode="auto">
          <a:xfrm>
            <a:off x="4564278" y="4041699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608%</a:t>
            </a:r>
            <a:endParaRPr/>
          </a:p>
        </p:txBody>
      </p:sp>
      <p:sp>
        <p:nvSpPr>
          <p:cNvPr id="56773" name="RECTANGLE56773"/>
          <p:cNvSpPr/>
          <p:nvPr/>
        </p:nvSpPr>
        <p:spPr bwMode="auto">
          <a:xfrm>
            <a:off x="5506110" y="404169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6776" name="RECTANGLE56776"/>
          <p:cNvSpPr/>
          <p:nvPr/>
        </p:nvSpPr>
        <p:spPr bwMode="auto">
          <a:xfrm>
            <a:off x="6249416" y="404169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</a:t>
            </a:r>
            <a:endParaRPr/>
          </a:p>
        </p:txBody>
      </p:sp>
      <p:sp>
        <p:nvSpPr>
          <p:cNvPr id="56779" name="RECTANGLE56779"/>
          <p:cNvSpPr/>
          <p:nvPr/>
        </p:nvSpPr>
        <p:spPr bwMode="auto">
          <a:xfrm>
            <a:off x="7012432" y="404169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56782" name="RECTANGLE56782"/>
          <p:cNvSpPr/>
          <p:nvPr/>
        </p:nvSpPr>
        <p:spPr bwMode="auto">
          <a:xfrm>
            <a:off x="7409079" y="4041699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575%</a:t>
            </a:r>
            <a:endParaRPr/>
          </a:p>
        </p:txBody>
      </p:sp>
      <p:sp>
        <p:nvSpPr>
          <p:cNvPr id="56785" name="RECTANGLE56785"/>
          <p:cNvSpPr/>
          <p:nvPr/>
        </p:nvSpPr>
        <p:spPr bwMode="auto">
          <a:xfrm>
            <a:off x="8236610" y="404169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6788" name="RECTANGLE56788"/>
          <p:cNvSpPr/>
          <p:nvPr/>
        </p:nvSpPr>
        <p:spPr bwMode="auto">
          <a:xfrm>
            <a:off x="8903716" y="404169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74</a:t>
            </a:r>
            <a:endParaRPr/>
          </a:p>
        </p:txBody>
      </p:sp>
      <p:sp>
        <p:nvSpPr>
          <p:cNvPr id="56791" name="RECTANGLE56791"/>
          <p:cNvSpPr/>
          <p:nvPr/>
        </p:nvSpPr>
        <p:spPr bwMode="auto">
          <a:xfrm>
            <a:off x="9526016" y="404169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70</a:t>
            </a:r>
            <a:endParaRPr/>
          </a:p>
        </p:txBody>
      </p:sp>
      <p:sp>
        <p:nvSpPr>
          <p:cNvPr id="56794" name="RECTANGLE56794"/>
          <p:cNvSpPr/>
          <p:nvPr/>
        </p:nvSpPr>
        <p:spPr bwMode="auto">
          <a:xfrm>
            <a:off x="10116210" y="404169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56797" name="RECTANGLE56797"/>
          <p:cNvSpPr/>
          <p:nvPr/>
        </p:nvSpPr>
        <p:spPr bwMode="auto">
          <a:xfrm>
            <a:off x="440690" y="420009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6800" name="RECTANGLE56800"/>
          <p:cNvSpPr/>
          <p:nvPr/>
        </p:nvSpPr>
        <p:spPr bwMode="auto">
          <a:xfrm>
            <a:off x="771398" y="4200093"/>
            <a:ext cx="8741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TOURY Timothee</a:t>
            </a:r>
            <a:endParaRPr/>
          </a:p>
        </p:txBody>
      </p:sp>
      <p:sp>
        <p:nvSpPr>
          <p:cNvPr id="56803" name="RECTANGLE56803"/>
          <p:cNvSpPr/>
          <p:nvPr/>
        </p:nvSpPr>
        <p:spPr bwMode="auto">
          <a:xfrm>
            <a:off x="3049422" y="4200093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1 633</a:t>
            </a:r>
            <a:endParaRPr/>
          </a:p>
        </p:txBody>
      </p:sp>
      <p:sp>
        <p:nvSpPr>
          <p:cNvPr id="56806" name="RECTANGLE56806"/>
          <p:cNvSpPr/>
          <p:nvPr/>
        </p:nvSpPr>
        <p:spPr bwMode="auto">
          <a:xfrm>
            <a:off x="3975100" y="4200093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969</a:t>
            </a:r>
            <a:endParaRPr/>
          </a:p>
        </p:txBody>
      </p:sp>
      <p:sp>
        <p:nvSpPr>
          <p:cNvPr id="56809" name="RECTANGLE56809"/>
          <p:cNvSpPr/>
          <p:nvPr/>
        </p:nvSpPr>
        <p:spPr bwMode="auto">
          <a:xfrm>
            <a:off x="4628794" y="420009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69%</a:t>
            </a:r>
            <a:endParaRPr/>
          </a:p>
        </p:txBody>
      </p:sp>
      <p:sp>
        <p:nvSpPr>
          <p:cNvPr id="56812" name="RECTANGLE56812"/>
          <p:cNvSpPr/>
          <p:nvPr/>
        </p:nvSpPr>
        <p:spPr bwMode="auto">
          <a:xfrm>
            <a:off x="5506110" y="420009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6815" name="RECTANGLE56815"/>
          <p:cNvSpPr/>
          <p:nvPr/>
        </p:nvSpPr>
        <p:spPr bwMode="auto">
          <a:xfrm>
            <a:off x="6249416" y="420009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</a:t>
            </a:r>
            <a:endParaRPr/>
          </a:p>
        </p:txBody>
      </p:sp>
      <p:sp>
        <p:nvSpPr>
          <p:cNvPr id="56818" name="RECTANGLE56818"/>
          <p:cNvSpPr/>
          <p:nvPr/>
        </p:nvSpPr>
        <p:spPr bwMode="auto">
          <a:xfrm>
            <a:off x="6947916" y="420009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</a:t>
            </a:r>
            <a:endParaRPr/>
          </a:p>
        </p:txBody>
      </p:sp>
      <p:sp>
        <p:nvSpPr>
          <p:cNvPr id="56821" name="RECTANGLE56821"/>
          <p:cNvSpPr/>
          <p:nvPr/>
        </p:nvSpPr>
        <p:spPr bwMode="auto">
          <a:xfrm>
            <a:off x="7473594" y="420009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13%</a:t>
            </a:r>
            <a:endParaRPr/>
          </a:p>
        </p:txBody>
      </p:sp>
      <p:sp>
        <p:nvSpPr>
          <p:cNvPr id="56824" name="RECTANGLE56824"/>
          <p:cNvSpPr/>
          <p:nvPr/>
        </p:nvSpPr>
        <p:spPr bwMode="auto">
          <a:xfrm>
            <a:off x="8236610" y="420009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6827" name="RECTANGLE56827"/>
          <p:cNvSpPr/>
          <p:nvPr/>
        </p:nvSpPr>
        <p:spPr bwMode="auto">
          <a:xfrm>
            <a:off x="8903716" y="420009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96</a:t>
            </a:r>
            <a:endParaRPr/>
          </a:p>
        </p:txBody>
      </p:sp>
      <p:sp>
        <p:nvSpPr>
          <p:cNvPr id="56830" name="RECTANGLE56830"/>
          <p:cNvSpPr/>
          <p:nvPr/>
        </p:nvSpPr>
        <p:spPr bwMode="auto">
          <a:xfrm>
            <a:off x="9526016" y="420009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65</a:t>
            </a:r>
            <a:endParaRPr/>
          </a:p>
        </p:txBody>
      </p:sp>
      <p:sp>
        <p:nvSpPr>
          <p:cNvPr id="56833" name="RECTANGLE56833"/>
          <p:cNvSpPr/>
          <p:nvPr/>
        </p:nvSpPr>
        <p:spPr bwMode="auto">
          <a:xfrm>
            <a:off x="10051694" y="420009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49%</a:t>
            </a:r>
            <a:endParaRPr/>
          </a:p>
        </p:txBody>
      </p:sp>
      <p:sp>
        <p:nvSpPr>
          <p:cNvPr id="56836" name="RECTANGLE56836"/>
          <p:cNvSpPr/>
          <p:nvPr/>
        </p:nvSpPr>
        <p:spPr bwMode="auto">
          <a:xfrm>
            <a:off x="440690" y="4358487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56839" name="RECTANGLE56839"/>
          <p:cNvSpPr/>
          <p:nvPr/>
        </p:nvSpPr>
        <p:spPr bwMode="auto">
          <a:xfrm>
            <a:off x="771398" y="4358487"/>
            <a:ext cx="9876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COLLET Christophe</a:t>
            </a:r>
            <a:endParaRPr/>
          </a:p>
        </p:txBody>
      </p:sp>
      <p:sp>
        <p:nvSpPr>
          <p:cNvPr id="56842" name="RECTANGLE56842"/>
          <p:cNvSpPr/>
          <p:nvPr/>
        </p:nvSpPr>
        <p:spPr bwMode="auto">
          <a:xfrm>
            <a:off x="3049422" y="4358487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1 398</a:t>
            </a:r>
            <a:endParaRPr/>
          </a:p>
        </p:txBody>
      </p:sp>
      <p:sp>
        <p:nvSpPr>
          <p:cNvPr id="56845" name="RECTANGLE56845"/>
          <p:cNvSpPr/>
          <p:nvPr/>
        </p:nvSpPr>
        <p:spPr bwMode="auto">
          <a:xfrm>
            <a:off x="3874922" y="4358487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2 507</a:t>
            </a:r>
            <a:endParaRPr/>
          </a:p>
        </p:txBody>
      </p:sp>
      <p:sp>
        <p:nvSpPr>
          <p:cNvPr id="56848" name="RECTANGLE56848"/>
          <p:cNvSpPr/>
          <p:nvPr/>
        </p:nvSpPr>
        <p:spPr bwMode="auto">
          <a:xfrm>
            <a:off x="4582668" y="4358487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-44%</a:t>
            </a:r>
            <a:endParaRPr/>
          </a:p>
        </p:txBody>
      </p:sp>
      <p:sp>
        <p:nvSpPr>
          <p:cNvPr id="56851" name="RECTANGLE56851"/>
          <p:cNvSpPr/>
          <p:nvPr/>
        </p:nvSpPr>
        <p:spPr bwMode="auto">
          <a:xfrm>
            <a:off x="5506110" y="4358487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6854" name="RECTANGLE56854"/>
          <p:cNvSpPr/>
          <p:nvPr/>
        </p:nvSpPr>
        <p:spPr bwMode="auto">
          <a:xfrm>
            <a:off x="6249416" y="4358487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</a:t>
            </a:r>
            <a:endParaRPr/>
          </a:p>
        </p:txBody>
      </p:sp>
      <p:sp>
        <p:nvSpPr>
          <p:cNvPr id="56857" name="RECTANGLE56857"/>
          <p:cNvSpPr/>
          <p:nvPr/>
        </p:nvSpPr>
        <p:spPr bwMode="auto">
          <a:xfrm>
            <a:off x="6947916" y="4358487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38</a:t>
            </a:r>
            <a:endParaRPr/>
          </a:p>
        </p:txBody>
      </p:sp>
      <p:sp>
        <p:nvSpPr>
          <p:cNvPr id="56860" name="RECTANGLE56860"/>
          <p:cNvSpPr/>
          <p:nvPr/>
        </p:nvSpPr>
        <p:spPr bwMode="auto">
          <a:xfrm>
            <a:off x="7427468" y="4358487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-16%</a:t>
            </a:r>
            <a:endParaRPr/>
          </a:p>
        </p:txBody>
      </p:sp>
      <p:sp>
        <p:nvSpPr>
          <p:cNvPr id="56863" name="RECTANGLE56863"/>
          <p:cNvSpPr/>
          <p:nvPr/>
        </p:nvSpPr>
        <p:spPr bwMode="auto">
          <a:xfrm>
            <a:off x="8236610" y="4358487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6866" name="RECTANGLE56866"/>
          <p:cNvSpPr/>
          <p:nvPr/>
        </p:nvSpPr>
        <p:spPr bwMode="auto">
          <a:xfrm>
            <a:off x="8903716" y="4358487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44</a:t>
            </a:r>
            <a:endParaRPr/>
          </a:p>
        </p:txBody>
      </p:sp>
      <p:sp>
        <p:nvSpPr>
          <p:cNvPr id="56869" name="RECTANGLE56869"/>
          <p:cNvSpPr/>
          <p:nvPr/>
        </p:nvSpPr>
        <p:spPr bwMode="auto">
          <a:xfrm>
            <a:off x="9526016" y="4358487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66</a:t>
            </a:r>
            <a:endParaRPr/>
          </a:p>
        </p:txBody>
      </p:sp>
      <p:sp>
        <p:nvSpPr>
          <p:cNvPr id="56872" name="RECTANGLE56872"/>
          <p:cNvSpPr/>
          <p:nvPr/>
        </p:nvSpPr>
        <p:spPr bwMode="auto">
          <a:xfrm>
            <a:off x="10005568" y="4358487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-34%</a:t>
            </a:r>
            <a:endParaRPr/>
          </a:p>
        </p:txBody>
      </p:sp>
      <p:sp>
        <p:nvSpPr>
          <p:cNvPr id="56875" name="RECTANGLE56875"/>
          <p:cNvSpPr/>
          <p:nvPr/>
        </p:nvSpPr>
        <p:spPr bwMode="auto">
          <a:xfrm>
            <a:off x="440690" y="451688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56878" name="RECTANGLE56878"/>
          <p:cNvSpPr/>
          <p:nvPr/>
        </p:nvSpPr>
        <p:spPr bwMode="auto">
          <a:xfrm>
            <a:off x="771398" y="4516882"/>
            <a:ext cx="90982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SNOUSSI Hichem</a:t>
            </a:r>
            <a:endParaRPr/>
          </a:p>
        </p:txBody>
      </p:sp>
      <p:sp>
        <p:nvSpPr>
          <p:cNvPr id="56881" name="RECTANGLE56881"/>
          <p:cNvSpPr/>
          <p:nvPr/>
        </p:nvSpPr>
        <p:spPr bwMode="auto">
          <a:xfrm>
            <a:off x="3049422" y="4516882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1 217</a:t>
            </a:r>
            <a:endParaRPr/>
          </a:p>
        </p:txBody>
      </p:sp>
      <p:sp>
        <p:nvSpPr>
          <p:cNvPr id="56884" name="RECTANGLE56884"/>
          <p:cNvSpPr/>
          <p:nvPr/>
        </p:nvSpPr>
        <p:spPr bwMode="auto">
          <a:xfrm>
            <a:off x="3975100" y="4516882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378</a:t>
            </a:r>
            <a:endParaRPr/>
          </a:p>
        </p:txBody>
      </p:sp>
      <p:sp>
        <p:nvSpPr>
          <p:cNvPr id="56887" name="RECTANGLE56887"/>
          <p:cNvSpPr/>
          <p:nvPr/>
        </p:nvSpPr>
        <p:spPr bwMode="auto">
          <a:xfrm>
            <a:off x="4564278" y="4516882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222%</a:t>
            </a:r>
            <a:endParaRPr/>
          </a:p>
        </p:txBody>
      </p:sp>
      <p:sp>
        <p:nvSpPr>
          <p:cNvPr id="56890" name="RECTANGLE56890"/>
          <p:cNvSpPr/>
          <p:nvPr/>
        </p:nvSpPr>
        <p:spPr bwMode="auto">
          <a:xfrm>
            <a:off x="5506110" y="451688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6893" name="RECTANGLE56893"/>
          <p:cNvSpPr/>
          <p:nvPr/>
        </p:nvSpPr>
        <p:spPr bwMode="auto">
          <a:xfrm>
            <a:off x="6249416" y="451688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30</a:t>
            </a:r>
            <a:endParaRPr/>
          </a:p>
        </p:txBody>
      </p:sp>
      <p:sp>
        <p:nvSpPr>
          <p:cNvPr id="56896" name="RECTANGLE56896"/>
          <p:cNvSpPr/>
          <p:nvPr/>
        </p:nvSpPr>
        <p:spPr bwMode="auto">
          <a:xfrm>
            <a:off x="6947916" y="451688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56899" name="RECTANGLE56899"/>
          <p:cNvSpPr/>
          <p:nvPr/>
        </p:nvSpPr>
        <p:spPr bwMode="auto">
          <a:xfrm>
            <a:off x="7409079" y="4516882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150%</a:t>
            </a:r>
            <a:endParaRPr/>
          </a:p>
        </p:txBody>
      </p:sp>
      <p:sp>
        <p:nvSpPr>
          <p:cNvPr id="56902" name="RECTANGLE56902"/>
          <p:cNvSpPr/>
          <p:nvPr/>
        </p:nvSpPr>
        <p:spPr bwMode="auto">
          <a:xfrm>
            <a:off x="8236610" y="451688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6905" name="RECTANGLE56905"/>
          <p:cNvSpPr/>
          <p:nvPr/>
        </p:nvSpPr>
        <p:spPr bwMode="auto">
          <a:xfrm>
            <a:off x="8903716" y="451688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41</a:t>
            </a:r>
            <a:endParaRPr/>
          </a:p>
        </p:txBody>
      </p:sp>
      <p:sp>
        <p:nvSpPr>
          <p:cNvPr id="56908" name="RECTANGLE56908"/>
          <p:cNvSpPr/>
          <p:nvPr/>
        </p:nvSpPr>
        <p:spPr bwMode="auto">
          <a:xfrm>
            <a:off x="9526016" y="451688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</a:t>
            </a:r>
            <a:endParaRPr/>
          </a:p>
        </p:txBody>
      </p:sp>
      <p:sp>
        <p:nvSpPr>
          <p:cNvPr id="56911" name="RECTANGLE56911"/>
          <p:cNvSpPr/>
          <p:nvPr/>
        </p:nvSpPr>
        <p:spPr bwMode="auto">
          <a:xfrm>
            <a:off x="10051694" y="4516882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29%</a:t>
            </a:r>
            <a:endParaRPr/>
          </a:p>
        </p:txBody>
      </p:sp>
      <p:sp>
        <p:nvSpPr>
          <p:cNvPr id="56914" name="RECTANGLE56914"/>
          <p:cNvSpPr/>
          <p:nvPr/>
        </p:nvSpPr>
        <p:spPr bwMode="auto">
          <a:xfrm>
            <a:off x="440690" y="467527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56917" name="RECTANGLE56917"/>
          <p:cNvSpPr/>
          <p:nvPr/>
        </p:nvSpPr>
        <p:spPr bwMode="auto">
          <a:xfrm>
            <a:off x="771398" y="4675276"/>
            <a:ext cx="101935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BERTRAND Frederic</a:t>
            </a:r>
            <a:endParaRPr/>
          </a:p>
        </p:txBody>
      </p:sp>
      <p:sp>
        <p:nvSpPr>
          <p:cNvPr id="56920" name="RECTANGLE56920"/>
          <p:cNvSpPr/>
          <p:nvPr/>
        </p:nvSpPr>
        <p:spPr bwMode="auto">
          <a:xfrm>
            <a:off x="3049422" y="467527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1 082</a:t>
            </a:r>
            <a:endParaRPr/>
          </a:p>
        </p:txBody>
      </p:sp>
      <p:sp>
        <p:nvSpPr>
          <p:cNvPr id="56923" name="RECTANGLE56923"/>
          <p:cNvSpPr/>
          <p:nvPr/>
        </p:nvSpPr>
        <p:spPr bwMode="auto">
          <a:xfrm>
            <a:off x="4039616" y="4675276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57</a:t>
            </a:r>
            <a:endParaRPr/>
          </a:p>
        </p:txBody>
      </p:sp>
      <p:sp>
        <p:nvSpPr>
          <p:cNvPr id="56926" name="RECTANGLE56926"/>
          <p:cNvSpPr/>
          <p:nvPr/>
        </p:nvSpPr>
        <p:spPr bwMode="auto">
          <a:xfrm>
            <a:off x="4499763" y="4675276"/>
            <a:ext cx="38008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1802%</a:t>
            </a:r>
            <a:endParaRPr/>
          </a:p>
        </p:txBody>
      </p:sp>
      <p:sp>
        <p:nvSpPr>
          <p:cNvPr id="56929" name="RECTANGLE56929"/>
          <p:cNvSpPr/>
          <p:nvPr/>
        </p:nvSpPr>
        <p:spPr bwMode="auto">
          <a:xfrm>
            <a:off x="5506110" y="467527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6932" name="RECTANGLE56932"/>
          <p:cNvSpPr/>
          <p:nvPr/>
        </p:nvSpPr>
        <p:spPr bwMode="auto">
          <a:xfrm>
            <a:off x="6249416" y="4675276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</a:t>
            </a:r>
            <a:endParaRPr/>
          </a:p>
        </p:txBody>
      </p:sp>
      <p:sp>
        <p:nvSpPr>
          <p:cNvPr id="56935" name="RECTANGLE56935"/>
          <p:cNvSpPr/>
          <p:nvPr/>
        </p:nvSpPr>
        <p:spPr bwMode="auto">
          <a:xfrm>
            <a:off x="7012432" y="467527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6938" name="RECTANGLE56938"/>
          <p:cNvSpPr/>
          <p:nvPr/>
        </p:nvSpPr>
        <p:spPr bwMode="auto">
          <a:xfrm>
            <a:off x="7344563" y="4675276"/>
            <a:ext cx="38008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1000%</a:t>
            </a:r>
            <a:endParaRPr/>
          </a:p>
        </p:txBody>
      </p:sp>
      <p:sp>
        <p:nvSpPr>
          <p:cNvPr id="56941" name="RECTANGLE56941"/>
          <p:cNvSpPr/>
          <p:nvPr/>
        </p:nvSpPr>
        <p:spPr bwMode="auto">
          <a:xfrm>
            <a:off x="8236610" y="467527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6944" name="RECTANGLE56944"/>
          <p:cNvSpPr/>
          <p:nvPr/>
        </p:nvSpPr>
        <p:spPr bwMode="auto">
          <a:xfrm>
            <a:off x="8903716" y="4675276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49</a:t>
            </a:r>
            <a:endParaRPr/>
          </a:p>
        </p:txBody>
      </p:sp>
      <p:sp>
        <p:nvSpPr>
          <p:cNvPr id="56947" name="RECTANGLE56947"/>
          <p:cNvSpPr/>
          <p:nvPr/>
        </p:nvSpPr>
        <p:spPr bwMode="auto">
          <a:xfrm>
            <a:off x="9526016" y="4675276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28</a:t>
            </a:r>
            <a:endParaRPr/>
          </a:p>
        </p:txBody>
      </p:sp>
      <p:sp>
        <p:nvSpPr>
          <p:cNvPr id="56950" name="RECTANGLE56950"/>
          <p:cNvSpPr/>
          <p:nvPr/>
        </p:nvSpPr>
        <p:spPr bwMode="auto">
          <a:xfrm>
            <a:off x="10051694" y="4675276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73%</a:t>
            </a:r>
            <a:endParaRPr/>
          </a:p>
        </p:txBody>
      </p:sp>
      <p:sp>
        <p:nvSpPr>
          <p:cNvPr id="56953" name="RECTANGLE56953"/>
          <p:cNvSpPr/>
          <p:nvPr/>
        </p:nvSpPr>
        <p:spPr bwMode="auto">
          <a:xfrm>
            <a:off x="440690" y="483367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</a:t>
            </a:r>
            <a:endParaRPr/>
          </a:p>
        </p:txBody>
      </p:sp>
      <p:sp>
        <p:nvSpPr>
          <p:cNvPr id="56956" name="RECTANGLE56956"/>
          <p:cNvSpPr/>
          <p:nvPr/>
        </p:nvSpPr>
        <p:spPr bwMode="auto">
          <a:xfrm>
            <a:off x="771398" y="4833671"/>
            <a:ext cx="10491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RICHARD Paul Henri</a:t>
            </a:r>
            <a:endParaRPr/>
          </a:p>
        </p:txBody>
      </p:sp>
      <p:sp>
        <p:nvSpPr>
          <p:cNvPr id="56959" name="RECTANGLE56959"/>
          <p:cNvSpPr/>
          <p:nvPr/>
        </p:nvSpPr>
        <p:spPr bwMode="auto">
          <a:xfrm>
            <a:off x="3049422" y="4833671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1 061</a:t>
            </a:r>
            <a:endParaRPr/>
          </a:p>
        </p:txBody>
      </p:sp>
      <p:sp>
        <p:nvSpPr>
          <p:cNvPr id="56962" name="RECTANGLE56962"/>
          <p:cNvSpPr/>
          <p:nvPr/>
        </p:nvSpPr>
        <p:spPr bwMode="auto">
          <a:xfrm>
            <a:off x="3874922" y="4833671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1 390</a:t>
            </a:r>
            <a:endParaRPr/>
          </a:p>
        </p:txBody>
      </p:sp>
      <p:sp>
        <p:nvSpPr>
          <p:cNvPr id="56965" name="RECTANGLE56965"/>
          <p:cNvSpPr/>
          <p:nvPr/>
        </p:nvSpPr>
        <p:spPr bwMode="auto">
          <a:xfrm>
            <a:off x="4582668" y="4833671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-24%</a:t>
            </a:r>
            <a:endParaRPr/>
          </a:p>
        </p:txBody>
      </p:sp>
      <p:sp>
        <p:nvSpPr>
          <p:cNvPr id="56968" name="RECTANGLE56968"/>
          <p:cNvSpPr/>
          <p:nvPr/>
        </p:nvSpPr>
        <p:spPr bwMode="auto">
          <a:xfrm>
            <a:off x="5506110" y="483367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6971" name="RECTANGLE56971"/>
          <p:cNvSpPr/>
          <p:nvPr/>
        </p:nvSpPr>
        <p:spPr bwMode="auto">
          <a:xfrm>
            <a:off x="6249416" y="4833671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</a:t>
            </a:r>
            <a:endParaRPr/>
          </a:p>
        </p:txBody>
      </p:sp>
      <p:sp>
        <p:nvSpPr>
          <p:cNvPr id="56974" name="RECTANGLE56974"/>
          <p:cNvSpPr/>
          <p:nvPr/>
        </p:nvSpPr>
        <p:spPr bwMode="auto">
          <a:xfrm>
            <a:off x="6947916" y="4833671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</a:t>
            </a:r>
            <a:endParaRPr/>
          </a:p>
        </p:txBody>
      </p:sp>
      <p:sp>
        <p:nvSpPr>
          <p:cNvPr id="56977" name="RECTANGLE56977"/>
          <p:cNvSpPr/>
          <p:nvPr/>
        </p:nvSpPr>
        <p:spPr bwMode="auto">
          <a:xfrm>
            <a:off x="7427468" y="4833671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-31%</a:t>
            </a:r>
            <a:endParaRPr/>
          </a:p>
        </p:txBody>
      </p:sp>
      <p:sp>
        <p:nvSpPr>
          <p:cNvPr id="56980" name="RECTANGLE56980"/>
          <p:cNvSpPr/>
          <p:nvPr/>
        </p:nvSpPr>
        <p:spPr bwMode="auto">
          <a:xfrm>
            <a:off x="8236610" y="483367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6983" name="RECTANGLE56983"/>
          <p:cNvSpPr/>
          <p:nvPr/>
        </p:nvSpPr>
        <p:spPr bwMode="auto">
          <a:xfrm>
            <a:off x="8903716" y="4833671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53</a:t>
            </a:r>
            <a:endParaRPr/>
          </a:p>
        </p:txBody>
      </p:sp>
      <p:sp>
        <p:nvSpPr>
          <p:cNvPr id="56986" name="RECTANGLE56986"/>
          <p:cNvSpPr/>
          <p:nvPr/>
        </p:nvSpPr>
        <p:spPr bwMode="auto">
          <a:xfrm>
            <a:off x="9526016" y="4833671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48</a:t>
            </a:r>
            <a:endParaRPr/>
          </a:p>
        </p:txBody>
      </p:sp>
      <p:sp>
        <p:nvSpPr>
          <p:cNvPr id="56989" name="RECTANGLE56989"/>
          <p:cNvSpPr/>
          <p:nvPr/>
        </p:nvSpPr>
        <p:spPr bwMode="auto">
          <a:xfrm>
            <a:off x="10051694" y="4833671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11%</a:t>
            </a:r>
            <a:endParaRPr/>
          </a:p>
        </p:txBody>
      </p:sp>
      <p:sp>
        <p:nvSpPr>
          <p:cNvPr id="56992" name="RECTANGLE56992"/>
          <p:cNvSpPr/>
          <p:nvPr/>
        </p:nvSpPr>
        <p:spPr bwMode="auto">
          <a:xfrm>
            <a:off x="440690" y="499206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</a:t>
            </a:r>
            <a:endParaRPr/>
          </a:p>
        </p:txBody>
      </p:sp>
      <p:sp>
        <p:nvSpPr>
          <p:cNvPr id="56995" name="RECTANGLE56995"/>
          <p:cNvSpPr/>
          <p:nvPr/>
        </p:nvSpPr>
        <p:spPr bwMode="auto">
          <a:xfrm>
            <a:off x="771398" y="4992065"/>
            <a:ext cx="72481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PLAIN Jerome</a:t>
            </a:r>
            <a:endParaRPr/>
          </a:p>
        </p:txBody>
      </p:sp>
      <p:sp>
        <p:nvSpPr>
          <p:cNvPr id="56998" name="RECTANGLE56998"/>
          <p:cNvSpPr/>
          <p:nvPr/>
        </p:nvSpPr>
        <p:spPr bwMode="auto">
          <a:xfrm>
            <a:off x="3049422" y="4992065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1 036</a:t>
            </a:r>
            <a:endParaRPr/>
          </a:p>
        </p:txBody>
      </p:sp>
      <p:sp>
        <p:nvSpPr>
          <p:cNvPr id="57001" name="RECTANGLE57001"/>
          <p:cNvSpPr/>
          <p:nvPr/>
        </p:nvSpPr>
        <p:spPr bwMode="auto">
          <a:xfrm>
            <a:off x="3975100" y="499206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796</a:t>
            </a:r>
            <a:endParaRPr/>
          </a:p>
        </p:txBody>
      </p:sp>
      <p:sp>
        <p:nvSpPr>
          <p:cNvPr id="57004" name="RECTANGLE57004"/>
          <p:cNvSpPr/>
          <p:nvPr/>
        </p:nvSpPr>
        <p:spPr bwMode="auto">
          <a:xfrm>
            <a:off x="4628794" y="4992065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30%</a:t>
            </a:r>
            <a:endParaRPr/>
          </a:p>
        </p:txBody>
      </p:sp>
      <p:sp>
        <p:nvSpPr>
          <p:cNvPr id="57007" name="RECTANGLE57007"/>
          <p:cNvSpPr/>
          <p:nvPr/>
        </p:nvSpPr>
        <p:spPr bwMode="auto">
          <a:xfrm>
            <a:off x="5506110" y="4992065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7010" name="RECTANGLE57010"/>
          <p:cNvSpPr/>
          <p:nvPr/>
        </p:nvSpPr>
        <p:spPr bwMode="auto">
          <a:xfrm>
            <a:off x="6249416" y="499206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</a:t>
            </a:r>
            <a:endParaRPr/>
          </a:p>
        </p:txBody>
      </p:sp>
      <p:sp>
        <p:nvSpPr>
          <p:cNvPr id="57013" name="RECTANGLE57013"/>
          <p:cNvSpPr/>
          <p:nvPr/>
        </p:nvSpPr>
        <p:spPr bwMode="auto">
          <a:xfrm>
            <a:off x="6947916" y="499206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57016" name="RECTANGLE57016"/>
          <p:cNvSpPr/>
          <p:nvPr/>
        </p:nvSpPr>
        <p:spPr bwMode="auto">
          <a:xfrm>
            <a:off x="7473594" y="4992065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10%</a:t>
            </a:r>
            <a:endParaRPr/>
          </a:p>
        </p:txBody>
      </p:sp>
      <p:sp>
        <p:nvSpPr>
          <p:cNvPr id="57019" name="RECTANGLE57019"/>
          <p:cNvSpPr/>
          <p:nvPr/>
        </p:nvSpPr>
        <p:spPr bwMode="auto">
          <a:xfrm>
            <a:off x="8236610" y="4992065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7022" name="RECTANGLE57022"/>
          <p:cNvSpPr/>
          <p:nvPr/>
        </p:nvSpPr>
        <p:spPr bwMode="auto">
          <a:xfrm>
            <a:off x="8903716" y="499206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94</a:t>
            </a:r>
            <a:endParaRPr/>
          </a:p>
        </p:txBody>
      </p:sp>
      <p:sp>
        <p:nvSpPr>
          <p:cNvPr id="57025" name="RECTANGLE57025"/>
          <p:cNvSpPr/>
          <p:nvPr/>
        </p:nvSpPr>
        <p:spPr bwMode="auto">
          <a:xfrm>
            <a:off x="9526016" y="499206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80</a:t>
            </a:r>
            <a:endParaRPr/>
          </a:p>
        </p:txBody>
      </p:sp>
      <p:sp>
        <p:nvSpPr>
          <p:cNvPr id="57028" name="RECTANGLE57028"/>
          <p:cNvSpPr/>
          <p:nvPr/>
        </p:nvSpPr>
        <p:spPr bwMode="auto">
          <a:xfrm>
            <a:off x="10051694" y="4992065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18%</a:t>
            </a:r>
            <a:endParaRPr/>
          </a:p>
        </p:txBody>
      </p:sp>
      <p:sp>
        <p:nvSpPr>
          <p:cNvPr id="57031" name="RECTANGLE57031"/>
          <p:cNvSpPr/>
          <p:nvPr/>
        </p:nvSpPr>
        <p:spPr bwMode="auto">
          <a:xfrm>
            <a:off x="440690" y="515046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57034" name="RECTANGLE57034"/>
          <p:cNvSpPr/>
          <p:nvPr/>
        </p:nvSpPr>
        <p:spPr bwMode="auto">
          <a:xfrm>
            <a:off x="771398" y="5150460"/>
            <a:ext cx="8918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COGRANNE Remi</a:t>
            </a:r>
            <a:endParaRPr/>
          </a:p>
        </p:txBody>
      </p:sp>
      <p:sp>
        <p:nvSpPr>
          <p:cNvPr id="57037" name="RECTANGLE57037"/>
          <p:cNvSpPr/>
          <p:nvPr/>
        </p:nvSpPr>
        <p:spPr bwMode="auto">
          <a:xfrm>
            <a:off x="3049422" y="5150460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1 001</a:t>
            </a:r>
            <a:endParaRPr/>
          </a:p>
        </p:txBody>
      </p:sp>
      <p:sp>
        <p:nvSpPr>
          <p:cNvPr id="57040" name="RECTANGLE57040"/>
          <p:cNvSpPr/>
          <p:nvPr/>
        </p:nvSpPr>
        <p:spPr bwMode="auto">
          <a:xfrm>
            <a:off x="3975100" y="515046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828</a:t>
            </a:r>
            <a:endParaRPr/>
          </a:p>
        </p:txBody>
      </p:sp>
      <p:sp>
        <p:nvSpPr>
          <p:cNvPr id="57043" name="RECTANGLE57043"/>
          <p:cNvSpPr/>
          <p:nvPr/>
        </p:nvSpPr>
        <p:spPr bwMode="auto">
          <a:xfrm>
            <a:off x="4628794" y="5150460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21%</a:t>
            </a:r>
            <a:endParaRPr/>
          </a:p>
        </p:txBody>
      </p:sp>
      <p:sp>
        <p:nvSpPr>
          <p:cNvPr id="57046" name="RECTANGLE57046"/>
          <p:cNvSpPr/>
          <p:nvPr/>
        </p:nvSpPr>
        <p:spPr bwMode="auto">
          <a:xfrm>
            <a:off x="5506110" y="5150460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7049" name="RECTANGLE57049"/>
          <p:cNvSpPr/>
          <p:nvPr/>
        </p:nvSpPr>
        <p:spPr bwMode="auto">
          <a:xfrm>
            <a:off x="6249416" y="5150460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57052" name="RECTANGLE57052"/>
          <p:cNvSpPr/>
          <p:nvPr/>
        </p:nvSpPr>
        <p:spPr bwMode="auto">
          <a:xfrm>
            <a:off x="6947916" y="5150460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</a:t>
            </a:r>
            <a:endParaRPr/>
          </a:p>
        </p:txBody>
      </p:sp>
      <p:sp>
        <p:nvSpPr>
          <p:cNvPr id="57055" name="RECTANGLE57055"/>
          <p:cNvSpPr/>
          <p:nvPr/>
        </p:nvSpPr>
        <p:spPr bwMode="auto">
          <a:xfrm>
            <a:off x="7427468" y="5150460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-22%</a:t>
            </a:r>
            <a:endParaRPr/>
          </a:p>
        </p:txBody>
      </p:sp>
      <p:sp>
        <p:nvSpPr>
          <p:cNvPr id="57058" name="RECTANGLE57058"/>
          <p:cNvSpPr/>
          <p:nvPr/>
        </p:nvSpPr>
        <p:spPr bwMode="auto">
          <a:xfrm>
            <a:off x="8236610" y="5150460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7061" name="RECTANGLE57061"/>
          <p:cNvSpPr/>
          <p:nvPr/>
        </p:nvSpPr>
        <p:spPr bwMode="auto">
          <a:xfrm>
            <a:off x="8903716" y="5150460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72</a:t>
            </a:r>
            <a:endParaRPr/>
          </a:p>
        </p:txBody>
      </p:sp>
      <p:sp>
        <p:nvSpPr>
          <p:cNvPr id="57064" name="RECTANGLE57064"/>
          <p:cNvSpPr/>
          <p:nvPr/>
        </p:nvSpPr>
        <p:spPr bwMode="auto">
          <a:xfrm>
            <a:off x="9526016" y="5150460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46</a:t>
            </a:r>
            <a:endParaRPr/>
          </a:p>
        </p:txBody>
      </p:sp>
      <p:sp>
        <p:nvSpPr>
          <p:cNvPr id="57067" name="RECTANGLE57067"/>
          <p:cNvSpPr/>
          <p:nvPr/>
        </p:nvSpPr>
        <p:spPr bwMode="auto">
          <a:xfrm>
            <a:off x="10051694" y="5150460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56%</a:t>
            </a:r>
            <a:endParaRPr/>
          </a:p>
        </p:txBody>
      </p:sp>
      <p:sp>
        <p:nvSpPr>
          <p:cNvPr id="57070" name="RECTANGLE57070"/>
          <p:cNvSpPr/>
          <p:nvPr/>
        </p:nvSpPr>
        <p:spPr bwMode="auto">
          <a:xfrm>
            <a:off x="440690" y="53088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</a:t>
            </a:r>
            <a:endParaRPr/>
          </a:p>
        </p:txBody>
      </p:sp>
      <p:sp>
        <p:nvSpPr>
          <p:cNvPr id="57073" name="RECTANGLE57073"/>
          <p:cNvSpPr/>
          <p:nvPr/>
        </p:nvSpPr>
        <p:spPr bwMode="auto">
          <a:xfrm>
            <a:off x="771398" y="5308854"/>
            <a:ext cx="118231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LAN HING TING Karine</a:t>
            </a:r>
            <a:endParaRPr/>
          </a:p>
        </p:txBody>
      </p:sp>
      <p:sp>
        <p:nvSpPr>
          <p:cNvPr id="57076" name="RECTANGLE57076"/>
          <p:cNvSpPr/>
          <p:nvPr/>
        </p:nvSpPr>
        <p:spPr bwMode="auto">
          <a:xfrm>
            <a:off x="3149600" y="5308854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840</a:t>
            </a:r>
            <a:endParaRPr/>
          </a:p>
        </p:txBody>
      </p:sp>
      <p:sp>
        <p:nvSpPr>
          <p:cNvPr id="57079" name="RECTANGLE57079"/>
          <p:cNvSpPr/>
          <p:nvPr/>
        </p:nvSpPr>
        <p:spPr bwMode="auto">
          <a:xfrm>
            <a:off x="4104132" y="53088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7082" name="RECTANGLE57082"/>
          <p:cNvSpPr/>
          <p:nvPr/>
        </p:nvSpPr>
        <p:spPr bwMode="auto">
          <a:xfrm>
            <a:off x="4564278" y="5308854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7085" name="RECTANGLE57085"/>
          <p:cNvSpPr/>
          <p:nvPr/>
        </p:nvSpPr>
        <p:spPr bwMode="auto">
          <a:xfrm>
            <a:off x="5506110" y="530885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7088" name="RECTANGLE57088"/>
          <p:cNvSpPr/>
          <p:nvPr/>
        </p:nvSpPr>
        <p:spPr bwMode="auto">
          <a:xfrm>
            <a:off x="6249416" y="5308854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57091" name="RECTANGLE57091"/>
          <p:cNvSpPr/>
          <p:nvPr/>
        </p:nvSpPr>
        <p:spPr bwMode="auto">
          <a:xfrm>
            <a:off x="7012432" y="53088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7094" name="RECTANGLE57094"/>
          <p:cNvSpPr/>
          <p:nvPr/>
        </p:nvSpPr>
        <p:spPr bwMode="auto">
          <a:xfrm>
            <a:off x="7409079" y="5308854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7097" name="RECTANGLE57097"/>
          <p:cNvSpPr/>
          <p:nvPr/>
        </p:nvSpPr>
        <p:spPr bwMode="auto">
          <a:xfrm>
            <a:off x="8236610" y="530885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7100" name="RECTANGLE57100"/>
          <p:cNvSpPr/>
          <p:nvPr/>
        </p:nvSpPr>
        <p:spPr bwMode="auto">
          <a:xfrm>
            <a:off x="8903716" y="5308854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70</a:t>
            </a:r>
            <a:endParaRPr/>
          </a:p>
        </p:txBody>
      </p:sp>
      <p:sp>
        <p:nvSpPr>
          <p:cNvPr id="57103" name="RECTANGLE57103"/>
          <p:cNvSpPr/>
          <p:nvPr/>
        </p:nvSpPr>
        <p:spPr bwMode="auto">
          <a:xfrm>
            <a:off x="9590532" y="53088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7106" name="RECTANGLE57106"/>
          <p:cNvSpPr/>
          <p:nvPr/>
        </p:nvSpPr>
        <p:spPr bwMode="auto">
          <a:xfrm>
            <a:off x="9987179" y="5308854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7109" name="RECTANGLE57109"/>
          <p:cNvSpPr/>
          <p:nvPr/>
        </p:nvSpPr>
        <p:spPr bwMode="auto">
          <a:xfrm>
            <a:off x="408432" y="546724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57112" name="RECTANGLE57112"/>
          <p:cNvSpPr/>
          <p:nvPr/>
        </p:nvSpPr>
        <p:spPr bwMode="auto">
          <a:xfrm>
            <a:off x="771398" y="5467248"/>
            <a:ext cx="11149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DELATOUR Guillaume</a:t>
            </a:r>
            <a:endParaRPr/>
          </a:p>
        </p:txBody>
      </p:sp>
      <p:sp>
        <p:nvSpPr>
          <p:cNvPr id="57115" name="RECTANGLE57115"/>
          <p:cNvSpPr/>
          <p:nvPr/>
        </p:nvSpPr>
        <p:spPr bwMode="auto">
          <a:xfrm>
            <a:off x="3149600" y="546724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809</a:t>
            </a:r>
            <a:endParaRPr/>
          </a:p>
        </p:txBody>
      </p:sp>
      <p:sp>
        <p:nvSpPr>
          <p:cNvPr id="57118" name="RECTANGLE57118"/>
          <p:cNvSpPr/>
          <p:nvPr/>
        </p:nvSpPr>
        <p:spPr bwMode="auto">
          <a:xfrm>
            <a:off x="3975100" y="546724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633</a:t>
            </a:r>
            <a:endParaRPr/>
          </a:p>
        </p:txBody>
      </p:sp>
      <p:sp>
        <p:nvSpPr>
          <p:cNvPr id="57121" name="RECTANGLE57121"/>
          <p:cNvSpPr/>
          <p:nvPr/>
        </p:nvSpPr>
        <p:spPr bwMode="auto">
          <a:xfrm>
            <a:off x="4628794" y="5467248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28%</a:t>
            </a:r>
            <a:endParaRPr/>
          </a:p>
        </p:txBody>
      </p:sp>
      <p:sp>
        <p:nvSpPr>
          <p:cNvPr id="57124" name="RECTANGLE57124"/>
          <p:cNvSpPr/>
          <p:nvPr/>
        </p:nvSpPr>
        <p:spPr bwMode="auto">
          <a:xfrm>
            <a:off x="5506110" y="546724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7127" name="RECTANGLE57127"/>
          <p:cNvSpPr/>
          <p:nvPr/>
        </p:nvSpPr>
        <p:spPr bwMode="auto">
          <a:xfrm>
            <a:off x="6249416" y="546724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</a:t>
            </a:r>
            <a:endParaRPr/>
          </a:p>
        </p:txBody>
      </p:sp>
      <p:sp>
        <p:nvSpPr>
          <p:cNvPr id="57130" name="RECTANGLE57130"/>
          <p:cNvSpPr/>
          <p:nvPr/>
        </p:nvSpPr>
        <p:spPr bwMode="auto">
          <a:xfrm>
            <a:off x="6947916" y="546724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</a:t>
            </a:r>
            <a:endParaRPr/>
          </a:p>
        </p:txBody>
      </p:sp>
      <p:sp>
        <p:nvSpPr>
          <p:cNvPr id="57133" name="RECTANGLE57133"/>
          <p:cNvSpPr/>
          <p:nvPr/>
        </p:nvSpPr>
        <p:spPr bwMode="auto">
          <a:xfrm>
            <a:off x="7427468" y="5467248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-10%</a:t>
            </a:r>
            <a:endParaRPr/>
          </a:p>
        </p:txBody>
      </p:sp>
      <p:sp>
        <p:nvSpPr>
          <p:cNvPr id="57136" name="RECTANGLE57136"/>
          <p:cNvSpPr/>
          <p:nvPr/>
        </p:nvSpPr>
        <p:spPr bwMode="auto">
          <a:xfrm>
            <a:off x="8236610" y="546724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7139" name="RECTANGLE57139"/>
          <p:cNvSpPr/>
          <p:nvPr/>
        </p:nvSpPr>
        <p:spPr bwMode="auto">
          <a:xfrm>
            <a:off x="8903716" y="546724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45</a:t>
            </a:r>
            <a:endParaRPr/>
          </a:p>
        </p:txBody>
      </p:sp>
      <p:sp>
        <p:nvSpPr>
          <p:cNvPr id="57142" name="RECTANGLE57142"/>
          <p:cNvSpPr/>
          <p:nvPr/>
        </p:nvSpPr>
        <p:spPr bwMode="auto">
          <a:xfrm>
            <a:off x="9526016" y="546724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</a:t>
            </a:r>
            <a:endParaRPr/>
          </a:p>
        </p:txBody>
      </p:sp>
      <p:sp>
        <p:nvSpPr>
          <p:cNvPr id="57145" name="RECTANGLE57145"/>
          <p:cNvSpPr/>
          <p:nvPr/>
        </p:nvSpPr>
        <p:spPr bwMode="auto">
          <a:xfrm>
            <a:off x="10051694" y="5467248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42%</a:t>
            </a:r>
            <a:endParaRPr/>
          </a:p>
        </p:txBody>
      </p:sp>
      <p:sp>
        <p:nvSpPr>
          <p:cNvPr id="57148" name="RECTANGLE57148"/>
          <p:cNvSpPr/>
          <p:nvPr/>
        </p:nvSpPr>
        <p:spPr bwMode="auto">
          <a:xfrm>
            <a:off x="692150" y="5593258"/>
            <a:ext cx="189865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149" name="RECTANGLE57149"/>
          <p:cNvSpPr/>
          <p:nvPr/>
        </p:nvSpPr>
        <p:spPr bwMode="auto">
          <a:xfrm>
            <a:off x="1285951" y="5635168"/>
            <a:ext cx="52181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top</a:t>
            </a:r>
            <a:endParaRPr/>
          </a:p>
        </p:txBody>
      </p:sp>
      <p:sp>
        <p:nvSpPr>
          <p:cNvPr id="57152" name="RECTANGLE57152"/>
          <p:cNvSpPr/>
          <p:nvPr/>
        </p:nvSpPr>
        <p:spPr bwMode="auto">
          <a:xfrm>
            <a:off x="1820469" y="5635168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57155" name="RECTANGLE57155"/>
          <p:cNvSpPr/>
          <p:nvPr/>
        </p:nvSpPr>
        <p:spPr bwMode="auto">
          <a:xfrm>
            <a:off x="1990141" y="5635168"/>
            <a:ext cx="6037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voyageurs</a:t>
            </a:r>
            <a:endParaRPr/>
          </a:p>
        </p:txBody>
      </p:sp>
      <p:sp>
        <p:nvSpPr>
          <p:cNvPr id="57158" name="RECTANGLE57158"/>
          <p:cNvSpPr/>
          <p:nvPr/>
        </p:nvSpPr>
        <p:spPr bwMode="auto">
          <a:xfrm>
            <a:off x="2590800" y="5593258"/>
            <a:ext cx="825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159" name="RECTANGLE57159"/>
          <p:cNvSpPr/>
          <p:nvPr/>
        </p:nvSpPr>
        <p:spPr bwMode="auto">
          <a:xfrm>
            <a:off x="2947822" y="5635168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12 072</a:t>
            </a:r>
            <a:endParaRPr/>
          </a:p>
        </p:txBody>
      </p:sp>
      <p:sp>
        <p:nvSpPr>
          <p:cNvPr id="57162" name="RECTANGLE57162"/>
          <p:cNvSpPr/>
          <p:nvPr/>
        </p:nvSpPr>
        <p:spPr bwMode="auto">
          <a:xfrm>
            <a:off x="3416300" y="5593258"/>
            <a:ext cx="825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163" name="RECTANGLE57163"/>
          <p:cNvSpPr/>
          <p:nvPr/>
        </p:nvSpPr>
        <p:spPr bwMode="auto">
          <a:xfrm>
            <a:off x="3845458" y="5635168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7 840</a:t>
            </a:r>
            <a:endParaRPr/>
          </a:p>
        </p:txBody>
      </p:sp>
      <p:sp>
        <p:nvSpPr>
          <p:cNvPr id="57166" name="RECTANGLE57166"/>
          <p:cNvSpPr/>
          <p:nvPr/>
        </p:nvSpPr>
        <p:spPr bwMode="auto">
          <a:xfrm>
            <a:off x="4241800" y="5593258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167" name="RECTANGLE57167"/>
          <p:cNvSpPr/>
          <p:nvPr/>
        </p:nvSpPr>
        <p:spPr bwMode="auto">
          <a:xfrm>
            <a:off x="4593742" y="5635168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54%</a:t>
            </a:r>
            <a:endParaRPr/>
          </a:p>
        </p:txBody>
      </p:sp>
      <p:sp>
        <p:nvSpPr>
          <p:cNvPr id="57170" name="RECTANGLE57170"/>
          <p:cNvSpPr/>
          <p:nvPr/>
        </p:nvSpPr>
        <p:spPr bwMode="auto">
          <a:xfrm>
            <a:off x="4940300" y="5593258"/>
            <a:ext cx="8128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171" name="RECTANGLE57171"/>
          <p:cNvSpPr/>
          <p:nvPr/>
        </p:nvSpPr>
        <p:spPr bwMode="auto">
          <a:xfrm>
            <a:off x="5406542" y="5635168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15%</a:t>
            </a:r>
            <a:endParaRPr/>
          </a:p>
        </p:txBody>
      </p:sp>
      <p:sp>
        <p:nvSpPr>
          <p:cNvPr id="57174" name="RECTANGLE57174"/>
          <p:cNvSpPr/>
          <p:nvPr/>
        </p:nvSpPr>
        <p:spPr bwMode="auto">
          <a:xfrm>
            <a:off x="5753100" y="5593258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175" name="RECTANGLE57175"/>
          <p:cNvSpPr/>
          <p:nvPr/>
        </p:nvSpPr>
        <p:spPr bwMode="auto">
          <a:xfrm>
            <a:off x="6162040" y="5635168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203</a:t>
            </a:r>
            <a:endParaRPr/>
          </a:p>
        </p:txBody>
      </p:sp>
      <p:sp>
        <p:nvSpPr>
          <p:cNvPr id="57178" name="RECTANGLE57178"/>
          <p:cNvSpPr/>
          <p:nvPr/>
        </p:nvSpPr>
        <p:spPr bwMode="auto">
          <a:xfrm>
            <a:off x="6451600" y="5593258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179" name="RECTANGLE57179"/>
          <p:cNvSpPr/>
          <p:nvPr/>
        </p:nvSpPr>
        <p:spPr bwMode="auto">
          <a:xfrm>
            <a:off x="6860540" y="5635168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148</a:t>
            </a:r>
            <a:endParaRPr/>
          </a:p>
        </p:txBody>
      </p:sp>
      <p:sp>
        <p:nvSpPr>
          <p:cNvPr id="57182" name="RECTANGLE57182"/>
          <p:cNvSpPr/>
          <p:nvPr/>
        </p:nvSpPr>
        <p:spPr bwMode="auto">
          <a:xfrm>
            <a:off x="7150100" y="5593258"/>
            <a:ext cx="6350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183" name="RECTANGLE57183"/>
          <p:cNvSpPr/>
          <p:nvPr/>
        </p:nvSpPr>
        <p:spPr bwMode="auto">
          <a:xfrm>
            <a:off x="7438542" y="5635168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37%</a:t>
            </a:r>
            <a:endParaRPr/>
          </a:p>
        </p:txBody>
      </p:sp>
      <p:sp>
        <p:nvSpPr>
          <p:cNvPr id="57186" name="RECTANGLE57186"/>
          <p:cNvSpPr/>
          <p:nvPr/>
        </p:nvSpPr>
        <p:spPr bwMode="auto">
          <a:xfrm>
            <a:off x="7785100" y="5593258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187" name="RECTANGLE57187"/>
          <p:cNvSpPr/>
          <p:nvPr/>
        </p:nvSpPr>
        <p:spPr bwMode="auto">
          <a:xfrm>
            <a:off x="8137042" y="5635168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12%</a:t>
            </a:r>
            <a:endParaRPr/>
          </a:p>
        </p:txBody>
      </p:sp>
      <p:sp>
        <p:nvSpPr>
          <p:cNvPr id="57190" name="RECTANGLE57190"/>
          <p:cNvSpPr/>
          <p:nvPr/>
        </p:nvSpPr>
        <p:spPr bwMode="auto">
          <a:xfrm>
            <a:off x="8483600" y="5593258"/>
            <a:ext cx="6223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191" name="RECTANGLE57191"/>
          <p:cNvSpPr/>
          <p:nvPr/>
        </p:nvSpPr>
        <p:spPr bwMode="auto">
          <a:xfrm>
            <a:off x="8888476" y="5635168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59</a:t>
            </a:r>
            <a:endParaRPr/>
          </a:p>
        </p:txBody>
      </p:sp>
      <p:sp>
        <p:nvSpPr>
          <p:cNvPr id="57194" name="RECTANGLE57194"/>
          <p:cNvSpPr/>
          <p:nvPr/>
        </p:nvSpPr>
        <p:spPr bwMode="auto">
          <a:xfrm>
            <a:off x="9105900" y="5593258"/>
            <a:ext cx="6223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195" name="RECTANGLE57195"/>
          <p:cNvSpPr/>
          <p:nvPr/>
        </p:nvSpPr>
        <p:spPr bwMode="auto">
          <a:xfrm>
            <a:off x="9510776" y="5635168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53</a:t>
            </a:r>
            <a:endParaRPr/>
          </a:p>
        </p:txBody>
      </p:sp>
      <p:sp>
        <p:nvSpPr>
          <p:cNvPr id="57198" name="RECTANGLE57198"/>
          <p:cNvSpPr/>
          <p:nvPr/>
        </p:nvSpPr>
        <p:spPr bwMode="auto">
          <a:xfrm>
            <a:off x="9728200" y="5593258"/>
            <a:ext cx="6350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199" name="RECTANGLE57199"/>
          <p:cNvSpPr/>
          <p:nvPr/>
        </p:nvSpPr>
        <p:spPr bwMode="auto">
          <a:xfrm>
            <a:off x="9997592" y="5635168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12%</a:t>
            </a:r>
            <a:endParaRPr/>
          </a:p>
        </p:txBody>
      </p:sp>
      <p:sp>
        <p:nvSpPr>
          <p:cNvPr id="57202" name="RECTANGLE57202"/>
          <p:cNvSpPr/>
          <p:nvPr/>
        </p:nvSpPr>
        <p:spPr bwMode="auto">
          <a:xfrm>
            <a:off x="1408379" y="5803087"/>
            <a:ext cx="118546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autres voyageurs</a:t>
            </a:r>
            <a:endParaRPr/>
          </a:p>
        </p:txBody>
      </p:sp>
      <p:sp>
        <p:nvSpPr>
          <p:cNvPr id="57205" name="RECTANGLE57205"/>
          <p:cNvSpPr/>
          <p:nvPr/>
        </p:nvSpPr>
        <p:spPr bwMode="auto">
          <a:xfrm>
            <a:off x="2984906" y="5803087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66 855</a:t>
            </a:r>
            <a:endParaRPr/>
          </a:p>
        </p:txBody>
      </p:sp>
      <p:sp>
        <p:nvSpPr>
          <p:cNvPr id="57208" name="RECTANGLE57208"/>
          <p:cNvSpPr/>
          <p:nvPr/>
        </p:nvSpPr>
        <p:spPr bwMode="auto">
          <a:xfrm>
            <a:off x="3810407" y="5803087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63 047</a:t>
            </a:r>
            <a:endParaRPr/>
          </a:p>
        </p:txBody>
      </p:sp>
      <p:sp>
        <p:nvSpPr>
          <p:cNvPr id="57211" name="RECTANGLE57211"/>
          <p:cNvSpPr/>
          <p:nvPr/>
        </p:nvSpPr>
        <p:spPr bwMode="auto">
          <a:xfrm>
            <a:off x="4693310" y="5803087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57214" name="RECTANGLE57214"/>
          <p:cNvSpPr/>
          <p:nvPr/>
        </p:nvSpPr>
        <p:spPr bwMode="auto">
          <a:xfrm>
            <a:off x="5441594" y="5803087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85%</a:t>
            </a:r>
            <a:endParaRPr/>
          </a:p>
        </p:txBody>
      </p:sp>
      <p:sp>
        <p:nvSpPr>
          <p:cNvPr id="57217" name="RECTANGLE57217"/>
          <p:cNvSpPr/>
          <p:nvPr/>
        </p:nvSpPr>
        <p:spPr bwMode="auto">
          <a:xfrm>
            <a:off x="6084722" y="5803087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1 448</a:t>
            </a:r>
            <a:endParaRPr/>
          </a:p>
        </p:txBody>
      </p:sp>
      <p:sp>
        <p:nvSpPr>
          <p:cNvPr id="57220" name="RECTANGLE57220"/>
          <p:cNvSpPr/>
          <p:nvPr/>
        </p:nvSpPr>
        <p:spPr bwMode="auto">
          <a:xfrm>
            <a:off x="6783222" y="5803087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1 372</a:t>
            </a:r>
            <a:endParaRPr/>
          </a:p>
        </p:txBody>
      </p:sp>
      <p:sp>
        <p:nvSpPr>
          <p:cNvPr id="57223" name="RECTANGLE57223"/>
          <p:cNvSpPr/>
          <p:nvPr/>
        </p:nvSpPr>
        <p:spPr bwMode="auto">
          <a:xfrm>
            <a:off x="7538110" y="5803087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57226" name="RECTANGLE57226"/>
          <p:cNvSpPr/>
          <p:nvPr/>
        </p:nvSpPr>
        <p:spPr bwMode="auto">
          <a:xfrm>
            <a:off x="8172094" y="5803087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88%</a:t>
            </a:r>
            <a:endParaRPr/>
          </a:p>
        </p:txBody>
      </p:sp>
      <p:sp>
        <p:nvSpPr>
          <p:cNvPr id="57229" name="RECTANGLE57229"/>
          <p:cNvSpPr/>
          <p:nvPr/>
        </p:nvSpPr>
        <p:spPr bwMode="auto">
          <a:xfrm>
            <a:off x="8903716" y="5803087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46</a:t>
            </a:r>
            <a:endParaRPr/>
          </a:p>
        </p:txBody>
      </p:sp>
      <p:sp>
        <p:nvSpPr>
          <p:cNvPr id="57232" name="RECTANGLE57232"/>
          <p:cNvSpPr/>
          <p:nvPr/>
        </p:nvSpPr>
        <p:spPr bwMode="auto">
          <a:xfrm>
            <a:off x="9526016" y="5803087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46</a:t>
            </a:r>
            <a:endParaRPr/>
          </a:p>
        </p:txBody>
      </p:sp>
      <p:sp>
        <p:nvSpPr>
          <p:cNvPr id="57235" name="RECTANGLE57235"/>
          <p:cNvSpPr/>
          <p:nvPr/>
        </p:nvSpPr>
        <p:spPr bwMode="auto">
          <a:xfrm>
            <a:off x="10116210" y="5803087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7238" name="RECTANGLE57238"/>
          <p:cNvSpPr/>
          <p:nvPr/>
        </p:nvSpPr>
        <p:spPr bwMode="auto">
          <a:xfrm>
            <a:off x="692150" y="5929097"/>
            <a:ext cx="189865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39" name="RECTANGLE57239"/>
          <p:cNvSpPr/>
          <p:nvPr/>
        </p:nvSpPr>
        <p:spPr bwMode="auto">
          <a:xfrm>
            <a:off x="1667967" y="5971006"/>
            <a:ext cx="92588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voyageurs</a:t>
            </a:r>
            <a:endParaRPr/>
          </a:p>
        </p:txBody>
      </p:sp>
      <p:sp>
        <p:nvSpPr>
          <p:cNvPr id="57242" name="RECTANGLE57242"/>
          <p:cNvSpPr/>
          <p:nvPr/>
        </p:nvSpPr>
        <p:spPr bwMode="auto">
          <a:xfrm>
            <a:off x="2590800" y="5929097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43" name="RECTANGLE57243"/>
          <p:cNvSpPr/>
          <p:nvPr/>
        </p:nvSpPr>
        <p:spPr bwMode="auto">
          <a:xfrm>
            <a:off x="2947822" y="5971006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78 927</a:t>
            </a:r>
            <a:endParaRPr/>
          </a:p>
        </p:txBody>
      </p:sp>
      <p:sp>
        <p:nvSpPr>
          <p:cNvPr id="57246" name="RECTANGLE57246"/>
          <p:cNvSpPr/>
          <p:nvPr/>
        </p:nvSpPr>
        <p:spPr bwMode="auto">
          <a:xfrm>
            <a:off x="3416300" y="5929097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47" name="RECTANGLE57247"/>
          <p:cNvSpPr/>
          <p:nvPr/>
        </p:nvSpPr>
        <p:spPr bwMode="auto">
          <a:xfrm>
            <a:off x="3773322" y="5971006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70 887</a:t>
            </a:r>
            <a:endParaRPr/>
          </a:p>
        </p:txBody>
      </p:sp>
      <p:sp>
        <p:nvSpPr>
          <p:cNvPr id="57250" name="RECTANGLE57250"/>
          <p:cNvSpPr/>
          <p:nvPr/>
        </p:nvSpPr>
        <p:spPr bwMode="auto">
          <a:xfrm>
            <a:off x="4241800" y="5929097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51" name="RECTANGLE57251"/>
          <p:cNvSpPr/>
          <p:nvPr/>
        </p:nvSpPr>
        <p:spPr bwMode="auto">
          <a:xfrm>
            <a:off x="4593742" y="5971006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11%</a:t>
            </a:r>
            <a:endParaRPr/>
          </a:p>
        </p:txBody>
      </p:sp>
      <p:sp>
        <p:nvSpPr>
          <p:cNvPr id="57254" name="RECTANGLE57254"/>
          <p:cNvSpPr/>
          <p:nvPr/>
        </p:nvSpPr>
        <p:spPr bwMode="auto">
          <a:xfrm>
            <a:off x="4940300" y="5929097"/>
            <a:ext cx="8128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55" name="RECTANGLE57255"/>
          <p:cNvSpPr/>
          <p:nvPr/>
        </p:nvSpPr>
        <p:spPr bwMode="auto">
          <a:xfrm>
            <a:off x="5334407" y="5971006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7258" name="RECTANGLE57258"/>
          <p:cNvSpPr/>
          <p:nvPr/>
        </p:nvSpPr>
        <p:spPr bwMode="auto">
          <a:xfrm>
            <a:off x="5753100" y="5929097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59" name="RECTANGLE57259"/>
          <p:cNvSpPr/>
          <p:nvPr/>
        </p:nvSpPr>
        <p:spPr bwMode="auto">
          <a:xfrm>
            <a:off x="6055258" y="5971006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1 651</a:t>
            </a:r>
            <a:endParaRPr/>
          </a:p>
        </p:txBody>
      </p:sp>
      <p:sp>
        <p:nvSpPr>
          <p:cNvPr id="57262" name="RECTANGLE57262"/>
          <p:cNvSpPr/>
          <p:nvPr/>
        </p:nvSpPr>
        <p:spPr bwMode="auto">
          <a:xfrm>
            <a:off x="6451600" y="5929097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63" name="RECTANGLE57263"/>
          <p:cNvSpPr/>
          <p:nvPr/>
        </p:nvSpPr>
        <p:spPr bwMode="auto">
          <a:xfrm>
            <a:off x="6753758" y="5971006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1 520</a:t>
            </a:r>
            <a:endParaRPr/>
          </a:p>
        </p:txBody>
      </p:sp>
      <p:sp>
        <p:nvSpPr>
          <p:cNvPr id="57266" name="RECTANGLE57266"/>
          <p:cNvSpPr/>
          <p:nvPr/>
        </p:nvSpPr>
        <p:spPr bwMode="auto">
          <a:xfrm>
            <a:off x="7150100" y="5929097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67" name="RECTANGLE57267"/>
          <p:cNvSpPr/>
          <p:nvPr/>
        </p:nvSpPr>
        <p:spPr bwMode="auto">
          <a:xfrm>
            <a:off x="7510679" y="5971006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9%</a:t>
            </a:r>
            <a:endParaRPr/>
          </a:p>
        </p:txBody>
      </p:sp>
      <p:sp>
        <p:nvSpPr>
          <p:cNvPr id="57270" name="RECTANGLE57270"/>
          <p:cNvSpPr/>
          <p:nvPr/>
        </p:nvSpPr>
        <p:spPr bwMode="auto">
          <a:xfrm>
            <a:off x="7785100" y="5929097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71" name="RECTANGLE57271"/>
          <p:cNvSpPr/>
          <p:nvPr/>
        </p:nvSpPr>
        <p:spPr bwMode="auto">
          <a:xfrm>
            <a:off x="8064906" y="5971006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7274" name="RECTANGLE57274"/>
          <p:cNvSpPr/>
          <p:nvPr/>
        </p:nvSpPr>
        <p:spPr bwMode="auto">
          <a:xfrm>
            <a:off x="8483600" y="5929097"/>
            <a:ext cx="6223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75" name="RECTANGLE57275"/>
          <p:cNvSpPr/>
          <p:nvPr/>
        </p:nvSpPr>
        <p:spPr bwMode="auto">
          <a:xfrm>
            <a:off x="8888476" y="5971006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48</a:t>
            </a:r>
            <a:endParaRPr/>
          </a:p>
        </p:txBody>
      </p:sp>
      <p:sp>
        <p:nvSpPr>
          <p:cNvPr id="57278" name="RECTANGLE57278"/>
          <p:cNvSpPr/>
          <p:nvPr/>
        </p:nvSpPr>
        <p:spPr bwMode="auto">
          <a:xfrm>
            <a:off x="9105900" y="5929097"/>
            <a:ext cx="6223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79" name="RECTANGLE57279"/>
          <p:cNvSpPr/>
          <p:nvPr/>
        </p:nvSpPr>
        <p:spPr bwMode="auto">
          <a:xfrm>
            <a:off x="9510776" y="5971006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47</a:t>
            </a:r>
            <a:endParaRPr/>
          </a:p>
        </p:txBody>
      </p:sp>
      <p:sp>
        <p:nvSpPr>
          <p:cNvPr id="57282" name="RECTANGLE57282"/>
          <p:cNvSpPr/>
          <p:nvPr/>
        </p:nvSpPr>
        <p:spPr bwMode="auto">
          <a:xfrm>
            <a:off x="9728200" y="5929097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83" name="RECTANGLE57283"/>
          <p:cNvSpPr/>
          <p:nvPr/>
        </p:nvSpPr>
        <p:spPr bwMode="auto">
          <a:xfrm>
            <a:off x="10069729" y="5971006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7286" name="LINE57286"/>
          <p:cNvSpPr/>
          <p:nvPr/>
        </p:nvSpPr>
        <p:spPr bwMode="auto">
          <a:xfrm flipH="1">
            <a:off x="71596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87" name="LINE57287"/>
          <p:cNvSpPr/>
          <p:nvPr/>
        </p:nvSpPr>
        <p:spPr bwMode="auto">
          <a:xfrm flipH="1">
            <a:off x="71596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88" name="LINE57288"/>
          <p:cNvSpPr/>
          <p:nvPr/>
        </p:nvSpPr>
        <p:spPr bwMode="auto">
          <a:xfrm flipH="1">
            <a:off x="42513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89" name="LINE57289"/>
          <p:cNvSpPr/>
          <p:nvPr/>
        </p:nvSpPr>
        <p:spPr bwMode="auto">
          <a:xfrm flipH="1">
            <a:off x="42513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90" name="LINE57290"/>
          <p:cNvSpPr/>
          <p:nvPr/>
        </p:nvSpPr>
        <p:spPr bwMode="auto">
          <a:xfrm flipH="1">
            <a:off x="97377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91" name="LINE57291"/>
          <p:cNvSpPr/>
          <p:nvPr/>
        </p:nvSpPr>
        <p:spPr bwMode="auto">
          <a:xfrm flipH="1">
            <a:off x="97377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92" name="LINE57292"/>
          <p:cNvSpPr/>
          <p:nvPr/>
        </p:nvSpPr>
        <p:spPr bwMode="auto">
          <a:xfrm flipH="1">
            <a:off x="77946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93" name="LINE57293"/>
          <p:cNvSpPr/>
          <p:nvPr/>
        </p:nvSpPr>
        <p:spPr bwMode="auto">
          <a:xfrm flipH="1">
            <a:off x="77946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94" name="LINE57294"/>
          <p:cNvSpPr/>
          <p:nvPr/>
        </p:nvSpPr>
        <p:spPr bwMode="auto">
          <a:xfrm flipH="1">
            <a:off x="26003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95" name="LINE57295"/>
          <p:cNvSpPr/>
          <p:nvPr/>
        </p:nvSpPr>
        <p:spPr bwMode="auto">
          <a:xfrm flipH="1">
            <a:off x="26003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96" name="LINE57296"/>
          <p:cNvSpPr/>
          <p:nvPr/>
        </p:nvSpPr>
        <p:spPr bwMode="auto">
          <a:xfrm flipH="1">
            <a:off x="91154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97" name="LINE57297"/>
          <p:cNvSpPr/>
          <p:nvPr/>
        </p:nvSpPr>
        <p:spPr bwMode="auto">
          <a:xfrm flipH="1">
            <a:off x="91154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98" name="LINE57298"/>
          <p:cNvSpPr/>
          <p:nvPr/>
        </p:nvSpPr>
        <p:spPr bwMode="auto">
          <a:xfrm flipH="1">
            <a:off x="70167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299" name="LINE57299"/>
          <p:cNvSpPr/>
          <p:nvPr/>
        </p:nvSpPr>
        <p:spPr bwMode="auto">
          <a:xfrm flipH="1">
            <a:off x="70167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00" name="LINE57300"/>
          <p:cNvSpPr/>
          <p:nvPr/>
        </p:nvSpPr>
        <p:spPr bwMode="auto">
          <a:xfrm flipH="1">
            <a:off x="64611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01" name="LINE57301"/>
          <p:cNvSpPr/>
          <p:nvPr/>
        </p:nvSpPr>
        <p:spPr bwMode="auto">
          <a:xfrm flipH="1">
            <a:off x="64611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02" name="LINE57302"/>
          <p:cNvSpPr/>
          <p:nvPr/>
        </p:nvSpPr>
        <p:spPr bwMode="auto">
          <a:xfrm flipH="1">
            <a:off x="84931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03" name="LINE57303"/>
          <p:cNvSpPr/>
          <p:nvPr/>
        </p:nvSpPr>
        <p:spPr bwMode="auto">
          <a:xfrm flipH="1">
            <a:off x="84931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04" name="LINE57304"/>
          <p:cNvSpPr/>
          <p:nvPr/>
        </p:nvSpPr>
        <p:spPr bwMode="auto">
          <a:xfrm flipH="1">
            <a:off x="34258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05" name="LINE57305"/>
          <p:cNvSpPr/>
          <p:nvPr/>
        </p:nvSpPr>
        <p:spPr bwMode="auto">
          <a:xfrm flipH="1">
            <a:off x="34258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06" name="LINE57306"/>
          <p:cNvSpPr/>
          <p:nvPr/>
        </p:nvSpPr>
        <p:spPr bwMode="auto">
          <a:xfrm flipH="1">
            <a:off x="49498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07" name="LINE57307"/>
          <p:cNvSpPr/>
          <p:nvPr/>
        </p:nvSpPr>
        <p:spPr bwMode="auto">
          <a:xfrm flipH="1">
            <a:off x="49498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08" name="LINE57308"/>
          <p:cNvSpPr/>
          <p:nvPr/>
        </p:nvSpPr>
        <p:spPr bwMode="auto">
          <a:xfrm flipH="1">
            <a:off x="576262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09" name="LINE57309"/>
          <p:cNvSpPr/>
          <p:nvPr/>
        </p:nvSpPr>
        <p:spPr bwMode="auto">
          <a:xfrm flipH="1">
            <a:off x="576262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10" name="LINE57310"/>
          <p:cNvSpPr/>
          <p:nvPr/>
        </p:nvSpPr>
        <p:spPr bwMode="auto">
          <a:xfrm flipH="1">
            <a:off x="10353675" y="5593258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11" name="LINE57311"/>
          <p:cNvSpPr/>
          <p:nvPr/>
        </p:nvSpPr>
        <p:spPr bwMode="auto">
          <a:xfrm flipH="1">
            <a:off x="10353675" y="5929097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12" name="LINE57312"/>
          <p:cNvSpPr/>
          <p:nvPr/>
        </p:nvSpPr>
        <p:spPr bwMode="auto">
          <a:xfrm>
            <a:off x="247650" y="4489259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13" name="LINE57313"/>
          <p:cNvSpPr/>
          <p:nvPr/>
        </p:nvSpPr>
        <p:spPr bwMode="auto">
          <a:xfrm>
            <a:off x="247650" y="5122837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14" name="LINE57314"/>
          <p:cNvSpPr/>
          <p:nvPr/>
        </p:nvSpPr>
        <p:spPr bwMode="auto">
          <a:xfrm>
            <a:off x="247650" y="5598020"/>
            <a:ext cx="4540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15" name="LINE57315"/>
          <p:cNvSpPr/>
          <p:nvPr/>
        </p:nvSpPr>
        <p:spPr bwMode="auto">
          <a:xfrm>
            <a:off x="701675" y="5602783"/>
            <a:ext cx="964247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16" name="LINE57316"/>
          <p:cNvSpPr/>
          <p:nvPr/>
        </p:nvSpPr>
        <p:spPr bwMode="auto">
          <a:xfrm>
            <a:off x="247650" y="4330865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17" name="LINE57317"/>
          <p:cNvSpPr/>
          <p:nvPr/>
        </p:nvSpPr>
        <p:spPr bwMode="auto">
          <a:xfrm>
            <a:off x="247650" y="4964443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18" name="LINE57318"/>
          <p:cNvSpPr/>
          <p:nvPr/>
        </p:nvSpPr>
        <p:spPr bwMode="auto">
          <a:xfrm>
            <a:off x="247650" y="5439626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19" name="LINE57319"/>
          <p:cNvSpPr/>
          <p:nvPr/>
        </p:nvSpPr>
        <p:spPr bwMode="auto">
          <a:xfrm>
            <a:off x="247650" y="4172471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20" name="LINE57320"/>
          <p:cNvSpPr/>
          <p:nvPr/>
        </p:nvSpPr>
        <p:spPr bwMode="auto">
          <a:xfrm>
            <a:off x="692150" y="5770702"/>
            <a:ext cx="96520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21" name="LINE57321"/>
          <p:cNvSpPr/>
          <p:nvPr/>
        </p:nvSpPr>
        <p:spPr bwMode="auto">
          <a:xfrm>
            <a:off x="247650" y="4806048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22" name="LINE57322"/>
          <p:cNvSpPr/>
          <p:nvPr/>
        </p:nvSpPr>
        <p:spPr bwMode="auto">
          <a:xfrm>
            <a:off x="692150" y="5938622"/>
            <a:ext cx="96520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23" name="LINE57323"/>
          <p:cNvSpPr/>
          <p:nvPr/>
        </p:nvSpPr>
        <p:spPr bwMode="auto">
          <a:xfrm>
            <a:off x="247650" y="5281232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24" name="LINE57324"/>
          <p:cNvSpPr/>
          <p:nvPr/>
        </p:nvSpPr>
        <p:spPr bwMode="auto">
          <a:xfrm>
            <a:off x="247650" y="4647654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25" name="LINE57325"/>
          <p:cNvSpPr/>
          <p:nvPr/>
        </p:nvSpPr>
        <p:spPr bwMode="auto">
          <a:xfrm>
            <a:off x="692150" y="6106541"/>
            <a:ext cx="96710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26" name="RECTANGLE57326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7327" name="Picture 57327" descr="Picture 57327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57328" name="LINE57328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29" name="RECTANGLE57329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57332" name="RECTANGLE57332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33" name="RECTANGLE57333"/>
          <p:cNvSpPr/>
          <p:nvPr/>
        </p:nvSpPr>
        <p:spPr bwMode="auto">
          <a:xfrm>
            <a:off x="4128110" y="251460"/>
            <a:ext cx="2279269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SYNTHESE HOTEL</a:t>
            </a:r>
            <a:endParaRPr/>
          </a:p>
        </p:txBody>
      </p:sp>
      <p:sp>
        <p:nvSpPr>
          <p:cNvPr id="57336" name="RECTANGLE57336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37" name="RECTANGLE57337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57340" name="RECTANGLE57340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41" name="RECTANGLE57341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42" name="RECTANGLE57342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57345" name="RECTANGLE57345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46" name="RECTANGLE57346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47" name="RECTANGLE57347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57350" name="RECTANGLE57350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57353" name="LINE57353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54" name="RECTANGLE57354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57357" name="LINE57357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58" name="RECTANGLE57358"/>
          <p:cNvSpPr/>
          <p:nvPr/>
        </p:nvSpPr>
        <p:spPr bwMode="auto">
          <a:xfrm>
            <a:off x="310121" y="1171575"/>
            <a:ext cx="2419426" cy="1234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59" name="RECTANGLE57359"/>
          <p:cNvSpPr/>
          <p:nvPr/>
        </p:nvSpPr>
        <p:spPr bwMode="auto">
          <a:xfrm>
            <a:off x="1386027" y="1181735"/>
            <a:ext cx="28641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Type</a:t>
            </a:r>
            <a:endParaRPr/>
          </a:p>
        </p:txBody>
      </p:sp>
      <p:sp>
        <p:nvSpPr>
          <p:cNvPr id="57362" name="RECTANGLE57362"/>
          <p:cNvSpPr/>
          <p:nvPr/>
        </p:nvSpPr>
        <p:spPr bwMode="auto">
          <a:xfrm>
            <a:off x="2777173" y="1171575"/>
            <a:ext cx="2358720" cy="1234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63" name="RECTANGLE57363"/>
          <p:cNvSpPr/>
          <p:nvPr/>
        </p:nvSpPr>
        <p:spPr bwMode="auto">
          <a:xfrm>
            <a:off x="3886327" y="1181735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P1</a:t>
            </a:r>
            <a:endParaRPr/>
          </a:p>
        </p:txBody>
      </p:sp>
      <p:sp>
        <p:nvSpPr>
          <p:cNvPr id="57366" name="RECTANGLE57366"/>
          <p:cNvSpPr/>
          <p:nvPr/>
        </p:nvSpPr>
        <p:spPr bwMode="auto">
          <a:xfrm>
            <a:off x="5177168" y="1171575"/>
            <a:ext cx="2358720" cy="1234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67" name="RECTANGLE57367"/>
          <p:cNvSpPr/>
          <p:nvPr/>
        </p:nvSpPr>
        <p:spPr bwMode="auto">
          <a:xfrm>
            <a:off x="6286322" y="1181735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P2</a:t>
            </a:r>
            <a:endParaRPr/>
          </a:p>
        </p:txBody>
      </p:sp>
      <p:sp>
        <p:nvSpPr>
          <p:cNvPr id="57370" name="RECTANGLE57370"/>
          <p:cNvSpPr/>
          <p:nvPr/>
        </p:nvSpPr>
        <p:spPr bwMode="auto">
          <a:xfrm>
            <a:off x="7577163" y="1171575"/>
            <a:ext cx="2709189" cy="1234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71" name="RECTANGLE57371"/>
          <p:cNvSpPr/>
          <p:nvPr/>
        </p:nvSpPr>
        <p:spPr bwMode="auto">
          <a:xfrm>
            <a:off x="8667344" y="1181735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7374" name="RECTANGLE57374"/>
          <p:cNvSpPr/>
          <p:nvPr/>
        </p:nvSpPr>
        <p:spPr bwMode="auto">
          <a:xfrm>
            <a:off x="228600" y="1314094"/>
            <a:ext cx="2519998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75" name="RECTANGLE57375"/>
          <p:cNvSpPr/>
          <p:nvPr/>
        </p:nvSpPr>
        <p:spPr bwMode="auto">
          <a:xfrm>
            <a:off x="313169" y="1359179"/>
            <a:ext cx="157307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 Prises en charge (1)</a:t>
            </a:r>
            <a:endParaRPr/>
          </a:p>
        </p:txBody>
      </p:sp>
      <p:sp>
        <p:nvSpPr>
          <p:cNvPr id="57378" name="RECTANGLE57378"/>
          <p:cNvSpPr/>
          <p:nvPr/>
        </p:nvSpPr>
        <p:spPr bwMode="auto">
          <a:xfrm>
            <a:off x="2748598" y="1314094"/>
            <a:ext cx="2399995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79" name="RECTANGLE57379"/>
          <p:cNvSpPr/>
          <p:nvPr/>
        </p:nvSpPr>
        <p:spPr bwMode="auto">
          <a:xfrm>
            <a:off x="3880701" y="1359179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67 136</a:t>
            </a:r>
            <a:endParaRPr/>
          </a:p>
        </p:txBody>
      </p:sp>
      <p:sp>
        <p:nvSpPr>
          <p:cNvPr id="57382" name="RECTANGLE57382"/>
          <p:cNvSpPr/>
          <p:nvPr/>
        </p:nvSpPr>
        <p:spPr bwMode="auto">
          <a:xfrm>
            <a:off x="5148593" y="1314094"/>
            <a:ext cx="2399995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83" name="RECTANGLE57383"/>
          <p:cNvSpPr/>
          <p:nvPr/>
        </p:nvSpPr>
        <p:spPr bwMode="auto">
          <a:xfrm>
            <a:off x="6280696" y="1359179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85 820</a:t>
            </a:r>
            <a:endParaRPr/>
          </a:p>
        </p:txBody>
      </p:sp>
      <p:sp>
        <p:nvSpPr>
          <p:cNvPr id="57386" name="RECTANGLE57386"/>
          <p:cNvSpPr/>
          <p:nvPr/>
        </p:nvSpPr>
        <p:spPr bwMode="auto">
          <a:xfrm>
            <a:off x="7548588" y="1314094"/>
            <a:ext cx="2399995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87" name="RECTANGLE57387"/>
          <p:cNvSpPr/>
          <p:nvPr/>
        </p:nvSpPr>
        <p:spPr bwMode="auto">
          <a:xfrm>
            <a:off x="8481555" y="1359179"/>
            <a:ext cx="570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- 20,96 %</a:t>
            </a:r>
            <a:endParaRPr/>
          </a:p>
        </p:txBody>
      </p:sp>
      <p:sp>
        <p:nvSpPr>
          <p:cNvPr id="57390" name="RECTANGLE57390"/>
          <p:cNvSpPr/>
          <p:nvPr/>
        </p:nvSpPr>
        <p:spPr bwMode="auto">
          <a:xfrm>
            <a:off x="9948583" y="1314094"/>
            <a:ext cx="359994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7391" name="Picture 57391" descr="Picture 57391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8354" y="1342174"/>
            <a:ext cx="137147" cy="137147"/>
          </a:xfrm>
          <a:prstGeom prst="rect">
            <a:avLst/>
          </a:prstGeom>
          <a:noFill/>
        </p:spPr>
      </p:pic>
      <p:sp>
        <p:nvSpPr>
          <p:cNvPr id="57392" name="RECTANGLE57392"/>
          <p:cNvSpPr/>
          <p:nvPr/>
        </p:nvSpPr>
        <p:spPr bwMode="auto">
          <a:xfrm>
            <a:off x="228600" y="1497889"/>
            <a:ext cx="2519998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93" name="RECTANGLE57393"/>
          <p:cNvSpPr/>
          <p:nvPr/>
        </p:nvSpPr>
        <p:spPr bwMode="auto">
          <a:xfrm>
            <a:off x="313169" y="1542974"/>
            <a:ext cx="15264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 Services Auxiliaires</a:t>
            </a:r>
            <a:endParaRPr/>
          </a:p>
        </p:txBody>
      </p:sp>
      <p:sp>
        <p:nvSpPr>
          <p:cNvPr id="57396" name="RECTANGLE57396"/>
          <p:cNvSpPr/>
          <p:nvPr/>
        </p:nvSpPr>
        <p:spPr bwMode="auto">
          <a:xfrm>
            <a:off x="2748598" y="1497889"/>
            <a:ext cx="2399995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397" name="RECTANGLE57397"/>
          <p:cNvSpPr/>
          <p:nvPr/>
        </p:nvSpPr>
        <p:spPr bwMode="auto">
          <a:xfrm>
            <a:off x="4109910" y="1542974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94</a:t>
            </a:r>
            <a:endParaRPr/>
          </a:p>
        </p:txBody>
      </p:sp>
      <p:sp>
        <p:nvSpPr>
          <p:cNvPr id="57400" name="RECTANGLE57400"/>
          <p:cNvSpPr/>
          <p:nvPr/>
        </p:nvSpPr>
        <p:spPr bwMode="auto">
          <a:xfrm>
            <a:off x="5148593" y="1497889"/>
            <a:ext cx="2399995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401" name="RECTANGLE57401"/>
          <p:cNvSpPr/>
          <p:nvPr/>
        </p:nvSpPr>
        <p:spPr bwMode="auto">
          <a:xfrm>
            <a:off x="6445390" y="1542974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996</a:t>
            </a:r>
            <a:endParaRPr/>
          </a:p>
        </p:txBody>
      </p:sp>
      <p:sp>
        <p:nvSpPr>
          <p:cNvPr id="57404" name="RECTANGLE57404"/>
          <p:cNvSpPr/>
          <p:nvPr/>
        </p:nvSpPr>
        <p:spPr bwMode="auto">
          <a:xfrm>
            <a:off x="7548588" y="1497889"/>
            <a:ext cx="2399995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405" name="RECTANGLE57405"/>
          <p:cNvSpPr/>
          <p:nvPr/>
        </p:nvSpPr>
        <p:spPr bwMode="auto">
          <a:xfrm>
            <a:off x="8481555" y="1542974"/>
            <a:ext cx="570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- 90,55 %</a:t>
            </a:r>
            <a:endParaRPr/>
          </a:p>
        </p:txBody>
      </p:sp>
      <p:sp>
        <p:nvSpPr>
          <p:cNvPr id="57408" name="RECTANGLE57408"/>
          <p:cNvSpPr/>
          <p:nvPr/>
        </p:nvSpPr>
        <p:spPr bwMode="auto">
          <a:xfrm>
            <a:off x="9948583" y="1497889"/>
            <a:ext cx="359994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7409" name="Picture 57409" descr="Picture 57409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8354" y="1525968"/>
            <a:ext cx="137147" cy="137147"/>
          </a:xfrm>
          <a:prstGeom prst="rect">
            <a:avLst/>
          </a:prstGeom>
          <a:noFill/>
        </p:spPr>
      </p:pic>
      <p:sp>
        <p:nvSpPr>
          <p:cNvPr id="57410" name="RECTANGLE57410"/>
          <p:cNvSpPr/>
          <p:nvPr/>
        </p:nvSpPr>
        <p:spPr bwMode="auto">
          <a:xfrm>
            <a:off x="228600" y="1681683"/>
            <a:ext cx="2519998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411" name="RECTANGLE57411"/>
          <p:cNvSpPr/>
          <p:nvPr/>
        </p:nvSpPr>
        <p:spPr bwMode="auto">
          <a:xfrm>
            <a:off x="313169" y="1726768"/>
            <a:ext cx="207639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i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 Réservations (Prévisionnelles)</a:t>
            </a:r>
            <a:endParaRPr/>
          </a:p>
        </p:txBody>
      </p:sp>
      <p:sp>
        <p:nvSpPr>
          <p:cNvPr id="57414" name="RECTANGLE57414"/>
          <p:cNvSpPr/>
          <p:nvPr/>
        </p:nvSpPr>
        <p:spPr bwMode="auto">
          <a:xfrm>
            <a:off x="2748598" y="1681683"/>
            <a:ext cx="2399995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415" name="RECTANGLE57415"/>
          <p:cNvSpPr/>
          <p:nvPr/>
        </p:nvSpPr>
        <p:spPr bwMode="auto">
          <a:xfrm>
            <a:off x="4174427" y="172676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i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7418" name="RECTANGLE57418"/>
          <p:cNvSpPr/>
          <p:nvPr/>
        </p:nvSpPr>
        <p:spPr bwMode="auto">
          <a:xfrm>
            <a:off x="5148593" y="1681683"/>
            <a:ext cx="2399995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419" name="RECTANGLE57419"/>
          <p:cNvSpPr/>
          <p:nvPr/>
        </p:nvSpPr>
        <p:spPr bwMode="auto">
          <a:xfrm>
            <a:off x="6574422" y="172676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i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7422" name="RECTANGLE57422"/>
          <p:cNvSpPr/>
          <p:nvPr/>
        </p:nvSpPr>
        <p:spPr bwMode="auto">
          <a:xfrm>
            <a:off x="7548588" y="1681683"/>
            <a:ext cx="2399995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423" name="RECTANGLE57423"/>
          <p:cNvSpPr/>
          <p:nvPr/>
        </p:nvSpPr>
        <p:spPr bwMode="auto">
          <a:xfrm>
            <a:off x="8544751" y="1726768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i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sp>
        <p:nvSpPr>
          <p:cNvPr id="57426" name="RECTANGLE57426"/>
          <p:cNvSpPr/>
          <p:nvPr/>
        </p:nvSpPr>
        <p:spPr bwMode="auto">
          <a:xfrm>
            <a:off x="9948583" y="1681683"/>
            <a:ext cx="359994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7427" name="Picture 57427" descr="Picture 57427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10048354" y="1709763"/>
            <a:ext cx="137147" cy="137147"/>
          </a:xfrm>
          <a:prstGeom prst="rect">
            <a:avLst/>
          </a:prstGeom>
          <a:noFill/>
        </p:spPr>
      </p:pic>
      <p:sp>
        <p:nvSpPr>
          <p:cNvPr id="57428" name="RECTANGLE57428"/>
          <p:cNvSpPr/>
          <p:nvPr/>
        </p:nvSpPr>
        <p:spPr bwMode="auto">
          <a:xfrm>
            <a:off x="228600" y="1865478"/>
            <a:ext cx="2519998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429" name="RECTANGLE57429"/>
          <p:cNvSpPr/>
          <p:nvPr/>
        </p:nvSpPr>
        <p:spPr bwMode="auto">
          <a:xfrm>
            <a:off x="322694" y="1926438"/>
            <a:ext cx="88544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Dépenses</a:t>
            </a:r>
            <a:endParaRPr/>
          </a:p>
        </p:txBody>
      </p:sp>
      <p:sp>
        <p:nvSpPr>
          <p:cNvPr id="57432" name="RECTANGLE57432"/>
          <p:cNvSpPr/>
          <p:nvPr/>
        </p:nvSpPr>
        <p:spPr bwMode="auto">
          <a:xfrm>
            <a:off x="2748598" y="1865478"/>
            <a:ext cx="2399995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433" name="RECTANGLE57433"/>
          <p:cNvSpPr/>
          <p:nvPr/>
        </p:nvSpPr>
        <p:spPr bwMode="auto">
          <a:xfrm>
            <a:off x="3880701" y="1926438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67 230</a:t>
            </a:r>
            <a:endParaRPr/>
          </a:p>
        </p:txBody>
      </p:sp>
      <p:sp>
        <p:nvSpPr>
          <p:cNvPr id="57436" name="RECTANGLE57436"/>
          <p:cNvSpPr/>
          <p:nvPr/>
        </p:nvSpPr>
        <p:spPr bwMode="auto">
          <a:xfrm>
            <a:off x="5148593" y="1865478"/>
            <a:ext cx="2399995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437" name="RECTANGLE57437"/>
          <p:cNvSpPr/>
          <p:nvPr/>
        </p:nvSpPr>
        <p:spPr bwMode="auto">
          <a:xfrm>
            <a:off x="6280696" y="1926438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86 816</a:t>
            </a:r>
            <a:endParaRPr/>
          </a:p>
        </p:txBody>
      </p:sp>
      <p:sp>
        <p:nvSpPr>
          <p:cNvPr id="57440" name="RECTANGLE57440"/>
          <p:cNvSpPr/>
          <p:nvPr/>
        </p:nvSpPr>
        <p:spPr bwMode="auto">
          <a:xfrm>
            <a:off x="7548588" y="1865478"/>
            <a:ext cx="2399995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441" name="RECTANGLE57441"/>
          <p:cNvSpPr/>
          <p:nvPr/>
        </p:nvSpPr>
        <p:spPr bwMode="auto">
          <a:xfrm>
            <a:off x="9948583" y="1865478"/>
            <a:ext cx="359994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442" name="RECTANGLE57442"/>
          <p:cNvSpPr/>
          <p:nvPr/>
        </p:nvSpPr>
        <p:spPr bwMode="auto">
          <a:xfrm>
            <a:off x="313169" y="2126590"/>
            <a:ext cx="113720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Positives</a:t>
            </a:r>
            <a:endParaRPr/>
          </a:p>
        </p:txBody>
      </p:sp>
      <p:sp>
        <p:nvSpPr>
          <p:cNvPr id="57445" name="RECTANGLE57445"/>
          <p:cNvSpPr/>
          <p:nvPr/>
        </p:nvSpPr>
        <p:spPr bwMode="auto">
          <a:xfrm>
            <a:off x="4058095" y="212659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291</a:t>
            </a:r>
            <a:endParaRPr/>
          </a:p>
        </p:txBody>
      </p:sp>
      <p:sp>
        <p:nvSpPr>
          <p:cNvPr id="57448" name="RECTANGLE57448"/>
          <p:cNvSpPr/>
          <p:nvPr/>
        </p:nvSpPr>
        <p:spPr bwMode="auto">
          <a:xfrm>
            <a:off x="6458090" y="212659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379</a:t>
            </a:r>
            <a:endParaRPr/>
          </a:p>
        </p:txBody>
      </p:sp>
      <p:sp>
        <p:nvSpPr>
          <p:cNvPr id="57451" name="RECTANGLE57451"/>
          <p:cNvSpPr/>
          <p:nvPr/>
        </p:nvSpPr>
        <p:spPr bwMode="auto">
          <a:xfrm>
            <a:off x="8494255" y="2126590"/>
            <a:ext cx="570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- 23,22 %</a:t>
            </a:r>
            <a:endParaRPr/>
          </a:p>
        </p:txBody>
      </p:sp>
      <p:pic>
        <p:nvPicPr>
          <p:cNvPr id="57454" name="Picture 57454" descr="Picture 57454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2109597"/>
            <a:ext cx="137147" cy="137147"/>
          </a:xfrm>
          <a:prstGeom prst="rect">
            <a:avLst/>
          </a:prstGeom>
          <a:noFill/>
        </p:spPr>
      </p:pic>
      <p:sp>
        <p:nvSpPr>
          <p:cNvPr id="57455" name="RECTANGLE57455"/>
          <p:cNvSpPr/>
          <p:nvPr/>
        </p:nvSpPr>
        <p:spPr bwMode="auto">
          <a:xfrm>
            <a:off x="313169" y="2317229"/>
            <a:ext cx="119441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Négatives</a:t>
            </a:r>
            <a:endParaRPr/>
          </a:p>
        </p:txBody>
      </p:sp>
      <p:sp>
        <p:nvSpPr>
          <p:cNvPr id="57458" name="RECTANGLE57458"/>
          <p:cNvSpPr/>
          <p:nvPr/>
        </p:nvSpPr>
        <p:spPr bwMode="auto">
          <a:xfrm>
            <a:off x="4122610" y="231722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</a:t>
            </a:r>
            <a:endParaRPr/>
          </a:p>
        </p:txBody>
      </p:sp>
      <p:sp>
        <p:nvSpPr>
          <p:cNvPr id="57461" name="RECTANGLE57461"/>
          <p:cNvSpPr/>
          <p:nvPr/>
        </p:nvSpPr>
        <p:spPr bwMode="auto">
          <a:xfrm>
            <a:off x="6522606" y="231722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</a:t>
            </a:r>
            <a:endParaRPr/>
          </a:p>
        </p:txBody>
      </p:sp>
      <p:sp>
        <p:nvSpPr>
          <p:cNvPr id="57464" name="RECTANGLE57464"/>
          <p:cNvSpPr/>
          <p:nvPr/>
        </p:nvSpPr>
        <p:spPr bwMode="auto">
          <a:xfrm>
            <a:off x="8481555" y="2317229"/>
            <a:ext cx="570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- 41,94 %</a:t>
            </a:r>
            <a:endParaRPr/>
          </a:p>
        </p:txBody>
      </p:sp>
      <p:pic>
        <p:nvPicPr>
          <p:cNvPr id="57467" name="Picture 57467" descr="Picture 57467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2300224"/>
            <a:ext cx="137147" cy="137147"/>
          </a:xfrm>
          <a:prstGeom prst="rect">
            <a:avLst/>
          </a:prstGeom>
          <a:noFill/>
        </p:spPr>
      </p:pic>
      <p:sp>
        <p:nvSpPr>
          <p:cNvPr id="57468" name="RECTANGLE57468"/>
          <p:cNvSpPr/>
          <p:nvPr/>
        </p:nvSpPr>
        <p:spPr bwMode="auto">
          <a:xfrm>
            <a:off x="228600" y="2462289"/>
            <a:ext cx="2519998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469" name="RECTANGLE57469"/>
          <p:cNvSpPr/>
          <p:nvPr/>
        </p:nvSpPr>
        <p:spPr bwMode="auto">
          <a:xfrm>
            <a:off x="322694" y="2517381"/>
            <a:ext cx="1151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Nettes</a:t>
            </a:r>
            <a:endParaRPr/>
          </a:p>
        </p:txBody>
      </p:sp>
      <p:sp>
        <p:nvSpPr>
          <p:cNvPr id="57472" name="RECTANGLE57472"/>
          <p:cNvSpPr/>
          <p:nvPr/>
        </p:nvSpPr>
        <p:spPr bwMode="auto">
          <a:xfrm>
            <a:off x="2748598" y="2462289"/>
            <a:ext cx="2399995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473" name="RECTANGLE57473"/>
          <p:cNvSpPr/>
          <p:nvPr/>
        </p:nvSpPr>
        <p:spPr bwMode="auto">
          <a:xfrm>
            <a:off x="4035234" y="2517381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273</a:t>
            </a:r>
            <a:endParaRPr/>
          </a:p>
        </p:txBody>
      </p:sp>
      <p:sp>
        <p:nvSpPr>
          <p:cNvPr id="57476" name="RECTANGLE57476"/>
          <p:cNvSpPr/>
          <p:nvPr/>
        </p:nvSpPr>
        <p:spPr bwMode="auto">
          <a:xfrm>
            <a:off x="5148593" y="2462289"/>
            <a:ext cx="2399995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477" name="RECTANGLE57477"/>
          <p:cNvSpPr/>
          <p:nvPr/>
        </p:nvSpPr>
        <p:spPr bwMode="auto">
          <a:xfrm>
            <a:off x="6435230" y="2517381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348</a:t>
            </a:r>
            <a:endParaRPr/>
          </a:p>
        </p:txBody>
      </p:sp>
      <p:sp>
        <p:nvSpPr>
          <p:cNvPr id="57480" name="RECTANGLE57480"/>
          <p:cNvSpPr/>
          <p:nvPr/>
        </p:nvSpPr>
        <p:spPr bwMode="auto">
          <a:xfrm>
            <a:off x="7548588" y="2462289"/>
            <a:ext cx="2399995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481" name="RECTANGLE57481"/>
          <p:cNvSpPr/>
          <p:nvPr/>
        </p:nvSpPr>
        <p:spPr bwMode="auto">
          <a:xfrm>
            <a:off x="8431974" y="2517381"/>
            <a:ext cx="6196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- 21,55 %</a:t>
            </a:r>
            <a:endParaRPr/>
          </a:p>
        </p:txBody>
      </p:sp>
      <p:sp>
        <p:nvSpPr>
          <p:cNvPr id="57484" name="RECTANGLE57484"/>
          <p:cNvSpPr/>
          <p:nvPr/>
        </p:nvSpPr>
        <p:spPr bwMode="auto">
          <a:xfrm>
            <a:off x="9948583" y="2462289"/>
            <a:ext cx="359994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7485" name="Picture 57485" descr="Picture 57485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2500389"/>
            <a:ext cx="137147" cy="137147"/>
          </a:xfrm>
          <a:prstGeom prst="rect">
            <a:avLst/>
          </a:prstGeom>
          <a:noFill/>
        </p:spPr>
      </p:pic>
      <p:sp>
        <p:nvSpPr>
          <p:cNvPr id="57486" name="RECTANGLE57486"/>
          <p:cNvSpPr/>
          <p:nvPr/>
        </p:nvSpPr>
        <p:spPr bwMode="auto">
          <a:xfrm>
            <a:off x="325869" y="2717546"/>
            <a:ext cx="1677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Services Auxiliaires</a:t>
            </a:r>
            <a:endParaRPr/>
          </a:p>
        </p:txBody>
      </p:sp>
      <p:sp>
        <p:nvSpPr>
          <p:cNvPr id="57489" name="RECTANGLE57489"/>
          <p:cNvSpPr/>
          <p:nvPr/>
        </p:nvSpPr>
        <p:spPr bwMode="auto">
          <a:xfrm>
            <a:off x="4174427" y="271754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57492" name="RECTANGLE57492"/>
          <p:cNvSpPr/>
          <p:nvPr/>
        </p:nvSpPr>
        <p:spPr bwMode="auto">
          <a:xfrm>
            <a:off x="6574422" y="271754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57495" name="RECTANGLE57495"/>
          <p:cNvSpPr/>
          <p:nvPr/>
        </p:nvSpPr>
        <p:spPr bwMode="auto">
          <a:xfrm>
            <a:off x="8481555" y="2717546"/>
            <a:ext cx="570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- 50,00 %</a:t>
            </a:r>
            <a:endParaRPr/>
          </a:p>
        </p:txBody>
      </p:sp>
      <p:pic>
        <p:nvPicPr>
          <p:cNvPr id="57498" name="Picture 57498" descr="Picture 57498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2700541"/>
            <a:ext cx="137147" cy="137147"/>
          </a:xfrm>
          <a:prstGeom prst="rect">
            <a:avLst/>
          </a:prstGeom>
          <a:noFill/>
        </p:spPr>
      </p:pic>
      <p:sp>
        <p:nvSpPr>
          <p:cNvPr id="57499" name="RECTANGLE57499"/>
          <p:cNvSpPr/>
          <p:nvPr/>
        </p:nvSpPr>
        <p:spPr bwMode="auto">
          <a:xfrm>
            <a:off x="325869" y="2914040"/>
            <a:ext cx="121391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Réservées</a:t>
            </a:r>
            <a:endParaRPr/>
          </a:p>
        </p:txBody>
      </p:sp>
      <p:sp>
        <p:nvSpPr>
          <p:cNvPr id="57502" name="RECTANGLE57502"/>
          <p:cNvSpPr/>
          <p:nvPr/>
        </p:nvSpPr>
        <p:spPr bwMode="auto">
          <a:xfrm>
            <a:off x="4174427" y="291404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i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7505" name="RECTANGLE57505"/>
          <p:cNvSpPr/>
          <p:nvPr/>
        </p:nvSpPr>
        <p:spPr bwMode="auto">
          <a:xfrm>
            <a:off x="6574422" y="291404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i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7508" name="RECTANGLE57508"/>
          <p:cNvSpPr/>
          <p:nvPr/>
        </p:nvSpPr>
        <p:spPr bwMode="auto">
          <a:xfrm>
            <a:off x="8544751" y="2914040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i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pic>
        <p:nvPicPr>
          <p:cNvPr id="57511" name="Picture 57511" descr="Picture 57511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10051529" y="2897035"/>
            <a:ext cx="137147" cy="137147"/>
          </a:xfrm>
          <a:prstGeom prst="rect">
            <a:avLst/>
          </a:prstGeom>
          <a:noFill/>
        </p:spPr>
      </p:pic>
      <p:sp>
        <p:nvSpPr>
          <p:cNvPr id="57512" name="RECTANGLE57512"/>
          <p:cNvSpPr/>
          <p:nvPr/>
        </p:nvSpPr>
        <p:spPr bwMode="auto">
          <a:xfrm>
            <a:off x="313169" y="3110535"/>
            <a:ext cx="15416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Voyagées Online</a:t>
            </a:r>
            <a:endParaRPr/>
          </a:p>
        </p:txBody>
      </p:sp>
      <p:sp>
        <p:nvSpPr>
          <p:cNvPr id="57515" name="RECTANGLE57515"/>
          <p:cNvSpPr/>
          <p:nvPr/>
        </p:nvSpPr>
        <p:spPr bwMode="auto">
          <a:xfrm>
            <a:off x="4058095" y="311053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241</a:t>
            </a:r>
            <a:endParaRPr/>
          </a:p>
        </p:txBody>
      </p:sp>
      <p:sp>
        <p:nvSpPr>
          <p:cNvPr id="57518" name="RECTANGLE57518"/>
          <p:cNvSpPr/>
          <p:nvPr/>
        </p:nvSpPr>
        <p:spPr bwMode="auto">
          <a:xfrm>
            <a:off x="6458090" y="311053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316</a:t>
            </a:r>
            <a:endParaRPr/>
          </a:p>
        </p:txBody>
      </p:sp>
      <p:sp>
        <p:nvSpPr>
          <p:cNvPr id="57521" name="RECTANGLE57521"/>
          <p:cNvSpPr/>
          <p:nvPr/>
        </p:nvSpPr>
        <p:spPr bwMode="auto">
          <a:xfrm>
            <a:off x="8481555" y="3110535"/>
            <a:ext cx="570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- 23,73 %</a:t>
            </a:r>
            <a:endParaRPr/>
          </a:p>
        </p:txBody>
      </p:sp>
      <p:pic>
        <p:nvPicPr>
          <p:cNvPr id="57524" name="Picture 57524" descr="Picture 57524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3093530"/>
            <a:ext cx="137147" cy="137147"/>
          </a:xfrm>
          <a:prstGeom prst="rect">
            <a:avLst/>
          </a:prstGeom>
          <a:noFill/>
        </p:spPr>
      </p:pic>
      <p:sp>
        <p:nvSpPr>
          <p:cNvPr id="57525" name="RECTANGLE57525"/>
          <p:cNvSpPr/>
          <p:nvPr/>
        </p:nvSpPr>
        <p:spPr bwMode="auto">
          <a:xfrm>
            <a:off x="313169" y="3301162"/>
            <a:ext cx="15487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Voyagées Offline</a:t>
            </a:r>
            <a:endParaRPr/>
          </a:p>
        </p:txBody>
      </p:sp>
      <p:sp>
        <p:nvSpPr>
          <p:cNvPr id="57528" name="RECTANGLE57528"/>
          <p:cNvSpPr/>
          <p:nvPr/>
        </p:nvSpPr>
        <p:spPr bwMode="auto">
          <a:xfrm>
            <a:off x="4122610" y="330116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</a:t>
            </a:r>
            <a:endParaRPr/>
          </a:p>
        </p:txBody>
      </p:sp>
      <p:sp>
        <p:nvSpPr>
          <p:cNvPr id="57531" name="RECTANGLE57531"/>
          <p:cNvSpPr/>
          <p:nvPr/>
        </p:nvSpPr>
        <p:spPr bwMode="auto">
          <a:xfrm>
            <a:off x="6522606" y="330116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</a:t>
            </a:r>
            <a:endParaRPr/>
          </a:p>
        </p:txBody>
      </p:sp>
      <p:sp>
        <p:nvSpPr>
          <p:cNvPr id="57534" name="RECTANGLE57534"/>
          <p:cNvSpPr/>
          <p:nvPr/>
        </p:nvSpPr>
        <p:spPr bwMode="auto">
          <a:xfrm>
            <a:off x="8544751" y="3301162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pic>
        <p:nvPicPr>
          <p:cNvPr id="57537" name="Picture 57537" descr="Picture 57537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10051529" y="3284169"/>
            <a:ext cx="137147" cy="137147"/>
          </a:xfrm>
          <a:prstGeom prst="rect">
            <a:avLst/>
          </a:prstGeom>
          <a:noFill/>
        </p:spPr>
      </p:pic>
      <p:sp>
        <p:nvSpPr>
          <p:cNvPr id="57538" name="RECTANGLE57538"/>
          <p:cNvSpPr/>
          <p:nvPr/>
        </p:nvSpPr>
        <p:spPr bwMode="auto">
          <a:xfrm>
            <a:off x="313169" y="3491802"/>
            <a:ext cx="824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Adoption Online</a:t>
            </a:r>
            <a:endParaRPr/>
          </a:p>
        </p:txBody>
      </p:sp>
      <p:sp>
        <p:nvSpPr>
          <p:cNvPr id="57541" name="RECTANGLE57541"/>
          <p:cNvSpPr/>
          <p:nvPr/>
        </p:nvSpPr>
        <p:spPr bwMode="auto">
          <a:xfrm>
            <a:off x="3799015" y="3491802"/>
            <a:ext cx="45262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88,28 %</a:t>
            </a:r>
            <a:endParaRPr/>
          </a:p>
        </p:txBody>
      </p:sp>
      <p:sp>
        <p:nvSpPr>
          <p:cNvPr id="57544" name="RECTANGLE57544"/>
          <p:cNvSpPr/>
          <p:nvPr/>
        </p:nvSpPr>
        <p:spPr bwMode="auto">
          <a:xfrm>
            <a:off x="6199010" y="3491802"/>
            <a:ext cx="45262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90,80 %</a:t>
            </a:r>
            <a:endParaRPr/>
          </a:p>
        </p:txBody>
      </p:sp>
      <p:sp>
        <p:nvSpPr>
          <p:cNvPr id="57547" name="RECTANGLE57547"/>
          <p:cNvSpPr/>
          <p:nvPr/>
        </p:nvSpPr>
        <p:spPr bwMode="auto">
          <a:xfrm>
            <a:off x="8546071" y="3491802"/>
            <a:ext cx="5055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- 2,78 %</a:t>
            </a:r>
            <a:endParaRPr/>
          </a:p>
        </p:txBody>
      </p:sp>
      <p:pic>
        <p:nvPicPr>
          <p:cNvPr id="57550" name="Picture 57550" descr="Picture 57550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3474796"/>
            <a:ext cx="137147" cy="137147"/>
          </a:xfrm>
          <a:prstGeom prst="rect">
            <a:avLst/>
          </a:prstGeom>
          <a:noFill/>
        </p:spPr>
      </p:pic>
      <p:sp>
        <p:nvSpPr>
          <p:cNvPr id="57551" name="RECTANGLE57551"/>
          <p:cNvSpPr/>
          <p:nvPr/>
        </p:nvSpPr>
        <p:spPr bwMode="auto">
          <a:xfrm>
            <a:off x="325869" y="3682428"/>
            <a:ext cx="10526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Nombre de nuits (2)</a:t>
            </a:r>
            <a:endParaRPr/>
          </a:p>
        </p:txBody>
      </p:sp>
      <p:sp>
        <p:nvSpPr>
          <p:cNvPr id="57554" name="RECTANGLE57554"/>
          <p:cNvSpPr/>
          <p:nvPr/>
        </p:nvSpPr>
        <p:spPr bwMode="auto">
          <a:xfrm>
            <a:off x="4045395" y="368242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666</a:t>
            </a:r>
            <a:endParaRPr/>
          </a:p>
        </p:txBody>
      </p:sp>
      <p:sp>
        <p:nvSpPr>
          <p:cNvPr id="57557" name="RECTANGLE57557"/>
          <p:cNvSpPr/>
          <p:nvPr/>
        </p:nvSpPr>
        <p:spPr bwMode="auto">
          <a:xfrm>
            <a:off x="6445390" y="368242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855</a:t>
            </a:r>
            <a:endParaRPr/>
          </a:p>
        </p:txBody>
      </p:sp>
      <p:sp>
        <p:nvSpPr>
          <p:cNvPr id="57560" name="RECTANGLE57560"/>
          <p:cNvSpPr/>
          <p:nvPr/>
        </p:nvSpPr>
        <p:spPr bwMode="auto">
          <a:xfrm>
            <a:off x="8481555" y="3682428"/>
            <a:ext cx="570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- 22,11 %</a:t>
            </a:r>
            <a:endParaRPr/>
          </a:p>
        </p:txBody>
      </p:sp>
      <p:pic>
        <p:nvPicPr>
          <p:cNvPr id="57563" name="Picture 57563" descr="Picture 57563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3665436"/>
            <a:ext cx="137147" cy="137147"/>
          </a:xfrm>
          <a:prstGeom prst="rect">
            <a:avLst/>
          </a:prstGeom>
          <a:noFill/>
        </p:spPr>
      </p:pic>
      <p:sp>
        <p:nvSpPr>
          <p:cNvPr id="57564" name="RECTANGLE57564"/>
          <p:cNvSpPr/>
          <p:nvPr/>
        </p:nvSpPr>
        <p:spPr bwMode="auto">
          <a:xfrm>
            <a:off x="228600" y="3821633"/>
            <a:ext cx="2519998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565" name="RECTANGLE57565"/>
          <p:cNvSpPr/>
          <p:nvPr/>
        </p:nvSpPr>
        <p:spPr bwMode="auto">
          <a:xfrm>
            <a:off x="322694" y="3876726"/>
            <a:ext cx="168076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Prix moyen par nuit (1) / (2)</a:t>
            </a:r>
            <a:endParaRPr/>
          </a:p>
        </p:txBody>
      </p:sp>
      <p:sp>
        <p:nvSpPr>
          <p:cNvPr id="57568" name="RECTANGLE57568"/>
          <p:cNvSpPr/>
          <p:nvPr/>
        </p:nvSpPr>
        <p:spPr bwMode="auto">
          <a:xfrm>
            <a:off x="2748598" y="3821633"/>
            <a:ext cx="2399995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569" name="RECTANGLE57569"/>
          <p:cNvSpPr/>
          <p:nvPr/>
        </p:nvSpPr>
        <p:spPr bwMode="auto">
          <a:xfrm>
            <a:off x="4022534" y="3876726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101</a:t>
            </a:r>
            <a:endParaRPr/>
          </a:p>
        </p:txBody>
      </p:sp>
      <p:sp>
        <p:nvSpPr>
          <p:cNvPr id="57572" name="RECTANGLE57572"/>
          <p:cNvSpPr/>
          <p:nvPr/>
        </p:nvSpPr>
        <p:spPr bwMode="auto">
          <a:xfrm>
            <a:off x="5148593" y="3821633"/>
            <a:ext cx="2399995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573" name="RECTANGLE57573"/>
          <p:cNvSpPr/>
          <p:nvPr/>
        </p:nvSpPr>
        <p:spPr bwMode="auto">
          <a:xfrm>
            <a:off x="6422530" y="3876726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</a:t>
            </a:r>
            <a:endParaRPr/>
          </a:p>
        </p:txBody>
      </p:sp>
      <p:sp>
        <p:nvSpPr>
          <p:cNvPr id="57576" name="RECTANGLE57576"/>
          <p:cNvSpPr/>
          <p:nvPr/>
        </p:nvSpPr>
        <p:spPr bwMode="auto">
          <a:xfrm>
            <a:off x="7548588" y="3821633"/>
            <a:ext cx="2399995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577" name="RECTANGLE57577"/>
          <p:cNvSpPr/>
          <p:nvPr/>
        </p:nvSpPr>
        <p:spPr bwMode="auto">
          <a:xfrm>
            <a:off x="8499335" y="3876726"/>
            <a:ext cx="55229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+ 0,43 %</a:t>
            </a:r>
            <a:endParaRPr/>
          </a:p>
        </p:txBody>
      </p:sp>
      <p:sp>
        <p:nvSpPr>
          <p:cNvPr id="57580" name="RECTANGLE57580"/>
          <p:cNvSpPr/>
          <p:nvPr/>
        </p:nvSpPr>
        <p:spPr bwMode="auto">
          <a:xfrm>
            <a:off x="9948583" y="3821633"/>
            <a:ext cx="359994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7581" name="Picture 57581" descr="Picture 57581"/>
          <p:cNvPicPr/>
          <p:nvPr/>
        </p:nvPicPr>
        <p:blipFill>
          <a:blip r:embed="rId5">
            <a:lum/>
          </a:blip>
          <a:stretch>
            <a:fillRect/>
          </a:stretch>
        </p:blipFill>
        <p:spPr bwMode="auto">
          <a:xfrm>
            <a:off x="10051529" y="3859733"/>
            <a:ext cx="137147" cy="137147"/>
          </a:xfrm>
          <a:prstGeom prst="rect">
            <a:avLst/>
          </a:prstGeom>
          <a:noFill/>
        </p:spPr>
      </p:pic>
      <p:sp>
        <p:nvSpPr>
          <p:cNvPr id="57582" name="RECTANGLE57582"/>
          <p:cNvSpPr/>
          <p:nvPr/>
        </p:nvSpPr>
        <p:spPr bwMode="auto">
          <a:xfrm>
            <a:off x="228600" y="4015930"/>
            <a:ext cx="2519998" cy="194297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583" name="RECTANGLE57583"/>
          <p:cNvSpPr/>
          <p:nvPr/>
        </p:nvSpPr>
        <p:spPr bwMode="auto">
          <a:xfrm>
            <a:off x="303644" y="4071023"/>
            <a:ext cx="77947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Fees HT Online</a:t>
            </a:r>
            <a:endParaRPr/>
          </a:p>
        </p:txBody>
      </p:sp>
      <p:sp>
        <p:nvSpPr>
          <p:cNvPr id="57586" name="RECTANGLE57586"/>
          <p:cNvSpPr/>
          <p:nvPr/>
        </p:nvSpPr>
        <p:spPr bwMode="auto">
          <a:xfrm>
            <a:off x="2748598" y="4015930"/>
            <a:ext cx="2399995" cy="194297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587" name="RECTANGLE57587"/>
          <p:cNvSpPr/>
          <p:nvPr/>
        </p:nvSpPr>
        <p:spPr bwMode="auto">
          <a:xfrm>
            <a:off x="4174427" y="407102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</a:t>
            </a:r>
            <a:endParaRPr/>
          </a:p>
        </p:txBody>
      </p:sp>
      <p:sp>
        <p:nvSpPr>
          <p:cNvPr id="57590" name="RECTANGLE57590"/>
          <p:cNvSpPr/>
          <p:nvPr/>
        </p:nvSpPr>
        <p:spPr bwMode="auto">
          <a:xfrm>
            <a:off x="5148593" y="4015930"/>
            <a:ext cx="2399995" cy="194297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591" name="RECTANGLE57591"/>
          <p:cNvSpPr/>
          <p:nvPr/>
        </p:nvSpPr>
        <p:spPr bwMode="auto">
          <a:xfrm>
            <a:off x="6509906" y="407102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</a:t>
            </a:r>
            <a:endParaRPr/>
          </a:p>
        </p:txBody>
      </p:sp>
      <p:sp>
        <p:nvSpPr>
          <p:cNvPr id="57594" name="RECTANGLE57594"/>
          <p:cNvSpPr/>
          <p:nvPr/>
        </p:nvSpPr>
        <p:spPr bwMode="auto">
          <a:xfrm>
            <a:off x="7548588" y="4015930"/>
            <a:ext cx="2399995" cy="194297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595" name="RECTANGLE57595"/>
          <p:cNvSpPr/>
          <p:nvPr/>
        </p:nvSpPr>
        <p:spPr bwMode="auto">
          <a:xfrm>
            <a:off x="8481555" y="4071023"/>
            <a:ext cx="570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- 61,11 %</a:t>
            </a:r>
            <a:endParaRPr/>
          </a:p>
        </p:txBody>
      </p:sp>
      <p:sp>
        <p:nvSpPr>
          <p:cNvPr id="57598" name="RECTANGLE57598"/>
          <p:cNvSpPr/>
          <p:nvPr/>
        </p:nvSpPr>
        <p:spPr bwMode="auto">
          <a:xfrm>
            <a:off x="9948583" y="4015930"/>
            <a:ext cx="359994" cy="194297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7599" name="Picture 57599" descr="Picture 57599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4054030"/>
            <a:ext cx="137147" cy="137147"/>
          </a:xfrm>
          <a:prstGeom prst="rect">
            <a:avLst/>
          </a:prstGeom>
          <a:noFill/>
        </p:spPr>
      </p:pic>
      <p:sp>
        <p:nvSpPr>
          <p:cNvPr id="57600" name="RECTANGLE57600"/>
          <p:cNvSpPr/>
          <p:nvPr/>
        </p:nvSpPr>
        <p:spPr bwMode="auto">
          <a:xfrm>
            <a:off x="228600" y="4210228"/>
            <a:ext cx="2519998" cy="184772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01" name="RECTANGLE57601"/>
          <p:cNvSpPr/>
          <p:nvPr/>
        </p:nvSpPr>
        <p:spPr bwMode="auto">
          <a:xfrm>
            <a:off x="322694" y="4255795"/>
            <a:ext cx="7865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Fees HT Offline</a:t>
            </a:r>
            <a:endParaRPr/>
          </a:p>
        </p:txBody>
      </p:sp>
      <p:sp>
        <p:nvSpPr>
          <p:cNvPr id="57604" name="RECTANGLE57604"/>
          <p:cNvSpPr/>
          <p:nvPr/>
        </p:nvSpPr>
        <p:spPr bwMode="auto">
          <a:xfrm>
            <a:off x="2748598" y="4210228"/>
            <a:ext cx="2399995" cy="184772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05" name="RECTANGLE57605"/>
          <p:cNvSpPr/>
          <p:nvPr/>
        </p:nvSpPr>
        <p:spPr bwMode="auto">
          <a:xfrm>
            <a:off x="4109910" y="425579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41</a:t>
            </a:r>
            <a:endParaRPr/>
          </a:p>
        </p:txBody>
      </p:sp>
      <p:sp>
        <p:nvSpPr>
          <p:cNvPr id="57608" name="RECTANGLE57608"/>
          <p:cNvSpPr/>
          <p:nvPr/>
        </p:nvSpPr>
        <p:spPr bwMode="auto">
          <a:xfrm>
            <a:off x="5148593" y="4210228"/>
            <a:ext cx="2399995" cy="184772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09" name="RECTANGLE57609"/>
          <p:cNvSpPr/>
          <p:nvPr/>
        </p:nvSpPr>
        <p:spPr bwMode="auto">
          <a:xfrm>
            <a:off x="6509906" y="425579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38</a:t>
            </a:r>
            <a:endParaRPr/>
          </a:p>
        </p:txBody>
      </p:sp>
      <p:sp>
        <p:nvSpPr>
          <p:cNvPr id="57612" name="RECTANGLE57612"/>
          <p:cNvSpPr/>
          <p:nvPr/>
        </p:nvSpPr>
        <p:spPr bwMode="auto">
          <a:xfrm>
            <a:off x="7548588" y="4210228"/>
            <a:ext cx="2399995" cy="184772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13" name="RECTANGLE57613"/>
          <p:cNvSpPr/>
          <p:nvPr/>
        </p:nvSpPr>
        <p:spPr bwMode="auto">
          <a:xfrm>
            <a:off x="8544751" y="4255795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+ 7,89 %</a:t>
            </a:r>
            <a:endParaRPr/>
          </a:p>
        </p:txBody>
      </p:sp>
      <p:sp>
        <p:nvSpPr>
          <p:cNvPr id="57616" name="RECTANGLE57616"/>
          <p:cNvSpPr/>
          <p:nvPr/>
        </p:nvSpPr>
        <p:spPr bwMode="auto">
          <a:xfrm>
            <a:off x="9948583" y="4210228"/>
            <a:ext cx="359994" cy="184772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7617" name="Picture 57617" descr="Picture 57617"/>
          <p:cNvPicPr/>
          <p:nvPr/>
        </p:nvPicPr>
        <p:blipFill>
          <a:blip r:embed="rId5">
            <a:lum/>
          </a:blip>
          <a:stretch>
            <a:fillRect/>
          </a:stretch>
        </p:blipFill>
        <p:spPr bwMode="auto">
          <a:xfrm>
            <a:off x="10051529" y="4238803"/>
            <a:ext cx="137147" cy="137147"/>
          </a:xfrm>
          <a:prstGeom prst="rect">
            <a:avLst/>
          </a:prstGeom>
          <a:noFill/>
        </p:spPr>
      </p:pic>
      <p:sp>
        <p:nvSpPr>
          <p:cNvPr id="57618" name="RECTANGLE57618"/>
          <p:cNvSpPr/>
          <p:nvPr/>
        </p:nvSpPr>
        <p:spPr bwMode="auto">
          <a:xfrm>
            <a:off x="228600" y="4395000"/>
            <a:ext cx="2519998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19" name="RECTANGLE57619"/>
          <p:cNvSpPr/>
          <p:nvPr/>
        </p:nvSpPr>
        <p:spPr bwMode="auto">
          <a:xfrm>
            <a:off x="335394" y="4455960"/>
            <a:ext cx="7849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Fees HT</a:t>
            </a:r>
            <a:endParaRPr/>
          </a:p>
        </p:txBody>
      </p:sp>
      <p:sp>
        <p:nvSpPr>
          <p:cNvPr id="57622" name="RECTANGLE57622"/>
          <p:cNvSpPr/>
          <p:nvPr/>
        </p:nvSpPr>
        <p:spPr bwMode="auto">
          <a:xfrm>
            <a:off x="2748598" y="4395000"/>
            <a:ext cx="2399995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23" name="RECTANGLE57623"/>
          <p:cNvSpPr/>
          <p:nvPr/>
        </p:nvSpPr>
        <p:spPr bwMode="auto">
          <a:xfrm>
            <a:off x="4094671" y="4455960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48</a:t>
            </a:r>
            <a:endParaRPr/>
          </a:p>
        </p:txBody>
      </p:sp>
      <p:sp>
        <p:nvSpPr>
          <p:cNvPr id="57626" name="RECTANGLE57626"/>
          <p:cNvSpPr/>
          <p:nvPr/>
        </p:nvSpPr>
        <p:spPr bwMode="auto">
          <a:xfrm>
            <a:off x="5148593" y="4395000"/>
            <a:ext cx="2399995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27" name="RECTANGLE57627"/>
          <p:cNvSpPr/>
          <p:nvPr/>
        </p:nvSpPr>
        <p:spPr bwMode="auto">
          <a:xfrm>
            <a:off x="6494666" y="4455960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56</a:t>
            </a:r>
            <a:endParaRPr/>
          </a:p>
        </p:txBody>
      </p:sp>
      <p:sp>
        <p:nvSpPr>
          <p:cNvPr id="57630" name="RECTANGLE57630"/>
          <p:cNvSpPr/>
          <p:nvPr/>
        </p:nvSpPr>
        <p:spPr bwMode="auto">
          <a:xfrm>
            <a:off x="7548588" y="4395000"/>
            <a:ext cx="2399995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31" name="RECTANGLE57631"/>
          <p:cNvSpPr/>
          <p:nvPr/>
        </p:nvSpPr>
        <p:spPr bwMode="auto">
          <a:xfrm>
            <a:off x="8431974" y="4455960"/>
            <a:ext cx="6196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- 14,29 %</a:t>
            </a:r>
            <a:endParaRPr/>
          </a:p>
        </p:txBody>
      </p:sp>
      <p:sp>
        <p:nvSpPr>
          <p:cNvPr id="57634" name="RECTANGLE57634"/>
          <p:cNvSpPr/>
          <p:nvPr/>
        </p:nvSpPr>
        <p:spPr bwMode="auto">
          <a:xfrm>
            <a:off x="9948583" y="4395000"/>
            <a:ext cx="359994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7635" name="Picture 57635" descr="Picture 57635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4438955"/>
            <a:ext cx="137147" cy="137147"/>
          </a:xfrm>
          <a:prstGeom prst="rect">
            <a:avLst/>
          </a:prstGeom>
          <a:noFill/>
        </p:spPr>
      </p:pic>
      <p:sp>
        <p:nvSpPr>
          <p:cNvPr id="57636" name="RECTANGLE57636"/>
          <p:cNvSpPr/>
          <p:nvPr/>
        </p:nvSpPr>
        <p:spPr bwMode="auto">
          <a:xfrm>
            <a:off x="313169" y="4661979"/>
            <a:ext cx="47264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% Avoirs</a:t>
            </a:r>
            <a:endParaRPr/>
          </a:p>
        </p:txBody>
      </p:sp>
      <p:sp>
        <p:nvSpPr>
          <p:cNvPr id="57639" name="RECTANGLE57639"/>
          <p:cNvSpPr/>
          <p:nvPr/>
        </p:nvSpPr>
        <p:spPr bwMode="auto">
          <a:xfrm>
            <a:off x="3863530" y="4661979"/>
            <a:ext cx="38811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5,83 %</a:t>
            </a:r>
            <a:endParaRPr/>
          </a:p>
        </p:txBody>
      </p:sp>
      <p:sp>
        <p:nvSpPr>
          <p:cNvPr id="57642" name="RECTANGLE57642"/>
          <p:cNvSpPr/>
          <p:nvPr/>
        </p:nvSpPr>
        <p:spPr bwMode="auto">
          <a:xfrm>
            <a:off x="6263526" y="4661979"/>
            <a:ext cx="38811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7,56 %</a:t>
            </a:r>
            <a:endParaRPr/>
          </a:p>
        </p:txBody>
      </p:sp>
      <p:sp>
        <p:nvSpPr>
          <p:cNvPr id="57645" name="RECTANGLE57645"/>
          <p:cNvSpPr/>
          <p:nvPr/>
        </p:nvSpPr>
        <p:spPr bwMode="auto">
          <a:xfrm>
            <a:off x="8546071" y="4661979"/>
            <a:ext cx="5055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- 1,74 %</a:t>
            </a:r>
            <a:endParaRPr/>
          </a:p>
        </p:txBody>
      </p:sp>
      <p:pic>
        <p:nvPicPr>
          <p:cNvPr id="57648" name="Picture 57648" descr="Picture 57648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4644974"/>
            <a:ext cx="137147" cy="137147"/>
          </a:xfrm>
          <a:prstGeom prst="rect">
            <a:avLst/>
          </a:prstGeom>
          <a:noFill/>
        </p:spPr>
      </p:pic>
      <p:sp>
        <p:nvSpPr>
          <p:cNvPr id="57649" name="RECTANGLE57649"/>
          <p:cNvSpPr/>
          <p:nvPr/>
        </p:nvSpPr>
        <p:spPr bwMode="auto">
          <a:xfrm>
            <a:off x="325869" y="4858474"/>
            <a:ext cx="155773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Anticipation Moyenne en jours</a:t>
            </a:r>
            <a:endParaRPr/>
          </a:p>
        </p:txBody>
      </p:sp>
      <p:sp>
        <p:nvSpPr>
          <p:cNvPr id="57652" name="RECTANGLE57652"/>
          <p:cNvSpPr/>
          <p:nvPr/>
        </p:nvSpPr>
        <p:spPr bwMode="auto">
          <a:xfrm>
            <a:off x="4122610" y="4858474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</a:t>
            </a:r>
            <a:endParaRPr/>
          </a:p>
        </p:txBody>
      </p:sp>
      <p:sp>
        <p:nvSpPr>
          <p:cNvPr id="57655" name="RECTANGLE57655"/>
          <p:cNvSpPr/>
          <p:nvPr/>
        </p:nvSpPr>
        <p:spPr bwMode="auto">
          <a:xfrm>
            <a:off x="6522606" y="4858474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</a:t>
            </a:r>
            <a:endParaRPr/>
          </a:p>
        </p:txBody>
      </p:sp>
      <p:sp>
        <p:nvSpPr>
          <p:cNvPr id="57658" name="RECTANGLE57658"/>
          <p:cNvSpPr/>
          <p:nvPr/>
        </p:nvSpPr>
        <p:spPr bwMode="auto">
          <a:xfrm>
            <a:off x="8557451" y="4858474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pic>
        <p:nvPicPr>
          <p:cNvPr id="57661" name="Picture 57661" descr="Picture 57661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10051529" y="4841468"/>
            <a:ext cx="137147" cy="137147"/>
          </a:xfrm>
          <a:prstGeom prst="rect">
            <a:avLst/>
          </a:prstGeom>
          <a:noFill/>
        </p:spPr>
      </p:pic>
      <p:sp>
        <p:nvSpPr>
          <p:cNvPr id="57662" name="LINE57662"/>
          <p:cNvSpPr/>
          <p:nvPr/>
        </p:nvSpPr>
        <p:spPr bwMode="auto">
          <a:xfrm flipH="1">
            <a:off x="233363" y="1143000"/>
            <a:ext cx="0" cy="73200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63" name="LINE57663"/>
          <p:cNvSpPr/>
          <p:nvPr/>
        </p:nvSpPr>
        <p:spPr bwMode="auto">
          <a:xfrm flipH="1">
            <a:off x="238125" y="1875003"/>
            <a:ext cx="0" cy="2060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64" name="LINE57664"/>
          <p:cNvSpPr/>
          <p:nvPr/>
        </p:nvSpPr>
        <p:spPr bwMode="auto">
          <a:xfrm flipH="1">
            <a:off x="233363" y="2081022"/>
            <a:ext cx="0" cy="39079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65" name="LINE57665"/>
          <p:cNvSpPr/>
          <p:nvPr/>
        </p:nvSpPr>
        <p:spPr bwMode="auto">
          <a:xfrm flipH="1">
            <a:off x="238125" y="2471814"/>
            <a:ext cx="0" cy="19429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66" name="LINE57666"/>
          <p:cNvSpPr/>
          <p:nvPr/>
        </p:nvSpPr>
        <p:spPr bwMode="auto">
          <a:xfrm flipH="1">
            <a:off x="233363" y="2666111"/>
            <a:ext cx="0" cy="116504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67" name="LINE57667"/>
          <p:cNvSpPr/>
          <p:nvPr/>
        </p:nvSpPr>
        <p:spPr bwMode="auto">
          <a:xfrm flipH="1">
            <a:off x="238125" y="3831158"/>
            <a:ext cx="0" cy="203822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68" name="LINE57668"/>
          <p:cNvSpPr/>
          <p:nvPr/>
        </p:nvSpPr>
        <p:spPr bwMode="auto">
          <a:xfrm flipH="1">
            <a:off x="238125" y="4210228"/>
            <a:ext cx="0" cy="40031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69" name="LINE57669"/>
          <p:cNvSpPr/>
          <p:nvPr/>
        </p:nvSpPr>
        <p:spPr bwMode="auto">
          <a:xfrm flipH="1">
            <a:off x="233363" y="4610545"/>
            <a:ext cx="0" cy="40251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70" name="LINE57670"/>
          <p:cNvSpPr/>
          <p:nvPr/>
        </p:nvSpPr>
        <p:spPr bwMode="auto">
          <a:xfrm flipH="1">
            <a:off x="7553351" y="1143000"/>
            <a:ext cx="0" cy="73200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71" name="LINE57671"/>
          <p:cNvSpPr/>
          <p:nvPr/>
        </p:nvSpPr>
        <p:spPr bwMode="auto">
          <a:xfrm flipH="1">
            <a:off x="7558113" y="1875003"/>
            <a:ext cx="0" cy="2060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72" name="LINE57672"/>
          <p:cNvSpPr/>
          <p:nvPr/>
        </p:nvSpPr>
        <p:spPr bwMode="auto">
          <a:xfrm flipH="1">
            <a:off x="7553351" y="2081022"/>
            <a:ext cx="0" cy="39079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73" name="LINE57673"/>
          <p:cNvSpPr/>
          <p:nvPr/>
        </p:nvSpPr>
        <p:spPr bwMode="auto">
          <a:xfrm flipH="1">
            <a:off x="7558113" y="2471814"/>
            <a:ext cx="0" cy="19429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74" name="LINE57674"/>
          <p:cNvSpPr/>
          <p:nvPr/>
        </p:nvSpPr>
        <p:spPr bwMode="auto">
          <a:xfrm flipH="1">
            <a:off x="7553351" y="2666111"/>
            <a:ext cx="0" cy="116504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75" name="LINE57675"/>
          <p:cNvSpPr/>
          <p:nvPr/>
        </p:nvSpPr>
        <p:spPr bwMode="auto">
          <a:xfrm flipH="1">
            <a:off x="7558113" y="3831158"/>
            <a:ext cx="0" cy="77938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76" name="LINE57676"/>
          <p:cNvSpPr/>
          <p:nvPr/>
        </p:nvSpPr>
        <p:spPr bwMode="auto">
          <a:xfrm flipH="1">
            <a:off x="7553351" y="4610545"/>
            <a:ext cx="0" cy="40251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77" name="LINE57677"/>
          <p:cNvSpPr/>
          <p:nvPr/>
        </p:nvSpPr>
        <p:spPr bwMode="auto">
          <a:xfrm flipH="1">
            <a:off x="9953346" y="1314094"/>
            <a:ext cx="0" cy="56090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78" name="LINE57678"/>
          <p:cNvSpPr/>
          <p:nvPr/>
        </p:nvSpPr>
        <p:spPr bwMode="auto">
          <a:xfrm flipH="1">
            <a:off x="9958108" y="1875003"/>
            <a:ext cx="0" cy="2060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79" name="LINE57679"/>
          <p:cNvSpPr/>
          <p:nvPr/>
        </p:nvSpPr>
        <p:spPr bwMode="auto">
          <a:xfrm flipH="1">
            <a:off x="9953346" y="2081022"/>
            <a:ext cx="0" cy="39079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80" name="LINE57680"/>
          <p:cNvSpPr/>
          <p:nvPr/>
        </p:nvSpPr>
        <p:spPr bwMode="auto">
          <a:xfrm flipH="1">
            <a:off x="9958108" y="2471814"/>
            <a:ext cx="0" cy="19429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81" name="LINE57681"/>
          <p:cNvSpPr/>
          <p:nvPr/>
        </p:nvSpPr>
        <p:spPr bwMode="auto">
          <a:xfrm flipH="1">
            <a:off x="9953346" y="2666111"/>
            <a:ext cx="0" cy="116504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82" name="LINE57682"/>
          <p:cNvSpPr/>
          <p:nvPr/>
        </p:nvSpPr>
        <p:spPr bwMode="auto">
          <a:xfrm flipH="1">
            <a:off x="9958108" y="3831158"/>
            <a:ext cx="0" cy="77938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83" name="LINE57683"/>
          <p:cNvSpPr/>
          <p:nvPr/>
        </p:nvSpPr>
        <p:spPr bwMode="auto">
          <a:xfrm flipH="1">
            <a:off x="9953346" y="4610545"/>
            <a:ext cx="0" cy="40251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84" name="LINE57684"/>
          <p:cNvSpPr/>
          <p:nvPr/>
        </p:nvSpPr>
        <p:spPr bwMode="auto">
          <a:xfrm flipH="1">
            <a:off x="2753360" y="1143000"/>
            <a:ext cx="0" cy="73200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85" name="LINE57685"/>
          <p:cNvSpPr/>
          <p:nvPr/>
        </p:nvSpPr>
        <p:spPr bwMode="auto">
          <a:xfrm flipH="1">
            <a:off x="2758123" y="1875003"/>
            <a:ext cx="0" cy="2060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86" name="LINE57686"/>
          <p:cNvSpPr/>
          <p:nvPr/>
        </p:nvSpPr>
        <p:spPr bwMode="auto">
          <a:xfrm flipH="1">
            <a:off x="2753360" y="2081022"/>
            <a:ext cx="0" cy="39079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87" name="LINE57687"/>
          <p:cNvSpPr/>
          <p:nvPr/>
        </p:nvSpPr>
        <p:spPr bwMode="auto">
          <a:xfrm flipH="1">
            <a:off x="2758123" y="2471814"/>
            <a:ext cx="0" cy="19429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88" name="LINE57688"/>
          <p:cNvSpPr/>
          <p:nvPr/>
        </p:nvSpPr>
        <p:spPr bwMode="auto">
          <a:xfrm flipH="1">
            <a:off x="2753360" y="2666111"/>
            <a:ext cx="0" cy="116504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89" name="LINE57689"/>
          <p:cNvSpPr/>
          <p:nvPr/>
        </p:nvSpPr>
        <p:spPr bwMode="auto">
          <a:xfrm flipH="1">
            <a:off x="2758123" y="3831158"/>
            <a:ext cx="0" cy="77938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90" name="LINE57690"/>
          <p:cNvSpPr/>
          <p:nvPr/>
        </p:nvSpPr>
        <p:spPr bwMode="auto">
          <a:xfrm flipH="1">
            <a:off x="2753360" y="4610545"/>
            <a:ext cx="0" cy="40251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91" name="LINE57691"/>
          <p:cNvSpPr/>
          <p:nvPr/>
        </p:nvSpPr>
        <p:spPr bwMode="auto">
          <a:xfrm flipH="1">
            <a:off x="5153355" y="1143000"/>
            <a:ext cx="0" cy="73200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92" name="LINE57692"/>
          <p:cNvSpPr/>
          <p:nvPr/>
        </p:nvSpPr>
        <p:spPr bwMode="auto">
          <a:xfrm flipH="1">
            <a:off x="5158118" y="1875003"/>
            <a:ext cx="0" cy="2060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93" name="LINE57693"/>
          <p:cNvSpPr/>
          <p:nvPr/>
        </p:nvSpPr>
        <p:spPr bwMode="auto">
          <a:xfrm flipH="1">
            <a:off x="5153355" y="2081022"/>
            <a:ext cx="0" cy="39079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94" name="LINE57694"/>
          <p:cNvSpPr/>
          <p:nvPr/>
        </p:nvSpPr>
        <p:spPr bwMode="auto">
          <a:xfrm flipH="1">
            <a:off x="5158118" y="2471814"/>
            <a:ext cx="0" cy="19429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95" name="LINE57695"/>
          <p:cNvSpPr/>
          <p:nvPr/>
        </p:nvSpPr>
        <p:spPr bwMode="auto">
          <a:xfrm flipH="1">
            <a:off x="5153355" y="2666111"/>
            <a:ext cx="0" cy="116504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96" name="LINE57696"/>
          <p:cNvSpPr/>
          <p:nvPr/>
        </p:nvSpPr>
        <p:spPr bwMode="auto">
          <a:xfrm flipH="1">
            <a:off x="5158118" y="3831158"/>
            <a:ext cx="0" cy="77938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97" name="LINE57697"/>
          <p:cNvSpPr/>
          <p:nvPr/>
        </p:nvSpPr>
        <p:spPr bwMode="auto">
          <a:xfrm flipH="1">
            <a:off x="5153355" y="4610545"/>
            <a:ext cx="0" cy="40251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98" name="LINE57698"/>
          <p:cNvSpPr/>
          <p:nvPr/>
        </p:nvSpPr>
        <p:spPr bwMode="auto">
          <a:xfrm flipH="1">
            <a:off x="10303814" y="1143000"/>
            <a:ext cx="0" cy="73200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699" name="LINE57699"/>
          <p:cNvSpPr/>
          <p:nvPr/>
        </p:nvSpPr>
        <p:spPr bwMode="auto">
          <a:xfrm flipH="1">
            <a:off x="10299052" y="1875003"/>
            <a:ext cx="0" cy="2060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00" name="LINE57700"/>
          <p:cNvSpPr/>
          <p:nvPr/>
        </p:nvSpPr>
        <p:spPr bwMode="auto">
          <a:xfrm flipH="1">
            <a:off x="10303814" y="2081022"/>
            <a:ext cx="0" cy="39079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01" name="LINE57701"/>
          <p:cNvSpPr/>
          <p:nvPr/>
        </p:nvSpPr>
        <p:spPr bwMode="auto">
          <a:xfrm flipH="1">
            <a:off x="10299052" y="2471814"/>
            <a:ext cx="0" cy="19429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02" name="LINE57702"/>
          <p:cNvSpPr/>
          <p:nvPr/>
        </p:nvSpPr>
        <p:spPr bwMode="auto">
          <a:xfrm flipH="1">
            <a:off x="10303814" y="2666111"/>
            <a:ext cx="0" cy="116504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03" name="LINE57703"/>
          <p:cNvSpPr/>
          <p:nvPr/>
        </p:nvSpPr>
        <p:spPr bwMode="auto">
          <a:xfrm flipH="1">
            <a:off x="10299052" y="3831158"/>
            <a:ext cx="0" cy="77938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04" name="LINE57704"/>
          <p:cNvSpPr/>
          <p:nvPr/>
        </p:nvSpPr>
        <p:spPr bwMode="auto">
          <a:xfrm flipH="1">
            <a:off x="10303814" y="4610545"/>
            <a:ext cx="0" cy="40251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05" name="LINE57705"/>
          <p:cNvSpPr/>
          <p:nvPr/>
        </p:nvSpPr>
        <p:spPr bwMode="auto">
          <a:xfrm>
            <a:off x="228600" y="1147763"/>
            <a:ext cx="10079977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06" name="LINE57706"/>
          <p:cNvSpPr/>
          <p:nvPr/>
        </p:nvSpPr>
        <p:spPr bwMode="auto">
          <a:xfrm>
            <a:off x="247650" y="1318857"/>
            <a:ext cx="10041877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07" name="LINE57707"/>
          <p:cNvSpPr/>
          <p:nvPr/>
        </p:nvSpPr>
        <p:spPr bwMode="auto">
          <a:xfrm>
            <a:off x="247650" y="4025455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08" name="LINE57708"/>
          <p:cNvSpPr/>
          <p:nvPr/>
        </p:nvSpPr>
        <p:spPr bwMode="auto">
          <a:xfrm>
            <a:off x="247650" y="3831158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09" name="LINE57709"/>
          <p:cNvSpPr/>
          <p:nvPr/>
        </p:nvSpPr>
        <p:spPr bwMode="auto">
          <a:xfrm>
            <a:off x="247650" y="1502651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10" name="LINE57710"/>
          <p:cNvSpPr/>
          <p:nvPr/>
        </p:nvSpPr>
        <p:spPr bwMode="auto">
          <a:xfrm>
            <a:off x="247650" y="2471814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11" name="LINE57711"/>
          <p:cNvSpPr/>
          <p:nvPr/>
        </p:nvSpPr>
        <p:spPr bwMode="auto">
          <a:xfrm>
            <a:off x="247650" y="2867368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12" name="LINE57712"/>
          <p:cNvSpPr/>
          <p:nvPr/>
        </p:nvSpPr>
        <p:spPr bwMode="auto">
          <a:xfrm>
            <a:off x="247650" y="3260357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13" name="LINE57713"/>
          <p:cNvSpPr/>
          <p:nvPr/>
        </p:nvSpPr>
        <p:spPr bwMode="auto">
          <a:xfrm>
            <a:off x="247650" y="4214990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14" name="LINE57714"/>
          <p:cNvSpPr/>
          <p:nvPr/>
        </p:nvSpPr>
        <p:spPr bwMode="auto">
          <a:xfrm>
            <a:off x="247650" y="2666111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15" name="LINE57715"/>
          <p:cNvSpPr/>
          <p:nvPr/>
        </p:nvSpPr>
        <p:spPr bwMode="auto">
          <a:xfrm>
            <a:off x="247650" y="3641623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16" name="LINE57716"/>
          <p:cNvSpPr/>
          <p:nvPr/>
        </p:nvSpPr>
        <p:spPr bwMode="auto">
          <a:xfrm>
            <a:off x="247650" y="1686446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17" name="LINE57717"/>
          <p:cNvSpPr/>
          <p:nvPr/>
        </p:nvSpPr>
        <p:spPr bwMode="auto">
          <a:xfrm>
            <a:off x="247650" y="2081022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18" name="LINE57718"/>
          <p:cNvSpPr/>
          <p:nvPr/>
        </p:nvSpPr>
        <p:spPr bwMode="auto">
          <a:xfrm>
            <a:off x="247650" y="1875003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19" name="LINE57719"/>
          <p:cNvSpPr/>
          <p:nvPr/>
        </p:nvSpPr>
        <p:spPr bwMode="auto">
          <a:xfrm>
            <a:off x="247650" y="2270557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20" name="LINE57720"/>
          <p:cNvSpPr/>
          <p:nvPr/>
        </p:nvSpPr>
        <p:spPr bwMode="auto">
          <a:xfrm>
            <a:off x="247650" y="3063862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21" name="LINE57721"/>
          <p:cNvSpPr/>
          <p:nvPr/>
        </p:nvSpPr>
        <p:spPr bwMode="auto">
          <a:xfrm>
            <a:off x="247650" y="4610545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22" name="LINE57722"/>
          <p:cNvSpPr/>
          <p:nvPr/>
        </p:nvSpPr>
        <p:spPr bwMode="auto">
          <a:xfrm>
            <a:off x="247650" y="4404525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23" name="LINE57723"/>
          <p:cNvSpPr/>
          <p:nvPr/>
        </p:nvSpPr>
        <p:spPr bwMode="auto">
          <a:xfrm>
            <a:off x="247650" y="3445129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24" name="LINE57724"/>
          <p:cNvSpPr/>
          <p:nvPr/>
        </p:nvSpPr>
        <p:spPr bwMode="auto">
          <a:xfrm>
            <a:off x="247650" y="4811801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25" name="LINE57725"/>
          <p:cNvSpPr/>
          <p:nvPr/>
        </p:nvSpPr>
        <p:spPr bwMode="auto">
          <a:xfrm>
            <a:off x="228600" y="5008296"/>
            <a:ext cx="100799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7726" name="Picture 57726" descr="Picture 57726"/>
          <p:cNvPicPr/>
          <p:nvPr/>
        </p:nvPicPr>
        <p:blipFill>
          <a:blip r:embed="rId6">
            <a:lum/>
          </a:blip>
          <a:stretch>
            <a:fillRect/>
          </a:stretch>
        </p:blipFill>
        <p:spPr bwMode="auto">
          <a:xfrm>
            <a:off x="247650" y="5032108"/>
            <a:ext cx="3304794" cy="1522793"/>
          </a:xfrm>
          <a:prstGeom prst="rect">
            <a:avLst/>
          </a:prstGeom>
          <a:noFill/>
        </p:spPr>
      </p:pic>
      <p:pic>
        <p:nvPicPr>
          <p:cNvPr id="57727" name="Picture 57727" descr="Picture 57727"/>
          <p:cNvPicPr/>
          <p:nvPr/>
        </p:nvPicPr>
        <p:blipFill>
          <a:blip r:embed="rId7">
            <a:lum/>
          </a:blip>
          <a:stretch>
            <a:fillRect/>
          </a:stretch>
        </p:blipFill>
        <p:spPr bwMode="auto">
          <a:xfrm>
            <a:off x="3607638" y="5032108"/>
            <a:ext cx="3304794" cy="1522793"/>
          </a:xfrm>
          <a:prstGeom prst="rect">
            <a:avLst/>
          </a:prstGeom>
          <a:noFill/>
        </p:spPr>
      </p:pic>
      <p:pic>
        <p:nvPicPr>
          <p:cNvPr id="57728" name="Picture 57728" descr="Picture 57728"/>
          <p:cNvPicPr/>
          <p:nvPr/>
        </p:nvPicPr>
        <p:blipFill>
          <a:blip r:embed="rId8">
            <a:lum/>
          </a:blip>
          <a:stretch>
            <a:fillRect/>
          </a:stretch>
        </p:blipFill>
        <p:spPr bwMode="auto">
          <a:xfrm>
            <a:off x="6984721" y="5032108"/>
            <a:ext cx="3304794" cy="1522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29" name="RECTANGLE57729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7730" name="Picture 57730" descr="Picture 57730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57731" name="LINE57731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32" name="RECTANGLE57732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57735" name="RECTANGLE57735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36" name="RECTANGLE57736"/>
          <p:cNvSpPr/>
          <p:nvPr/>
        </p:nvSpPr>
        <p:spPr bwMode="auto">
          <a:xfrm>
            <a:off x="4542218" y="251460"/>
            <a:ext cx="1451051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TOP HOTEL</a:t>
            </a:r>
            <a:endParaRPr/>
          </a:p>
        </p:txBody>
      </p:sp>
      <p:sp>
        <p:nvSpPr>
          <p:cNvPr id="57739" name="RECTANGLE57739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40" name="RECTANGLE57740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57743" name="RECTANGLE57743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44" name="RECTANGLE57744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45" name="RECTANGLE57745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57748" name="RECTANGLE57748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49" name="RECTANGLE57749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50" name="RECTANGLE57750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57753" name="RECTANGLE57753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57756" name="LINE57756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57" name="RECTANGLE57757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57760" name="LINE57760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7761" name="Picture 57761" descr="Picture 57761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247650" y="1162050"/>
            <a:ext cx="4286250" cy="2381250"/>
          </a:xfrm>
          <a:prstGeom prst="rect">
            <a:avLst/>
          </a:prstGeom>
          <a:noFill/>
        </p:spPr>
      </p:pic>
      <p:pic>
        <p:nvPicPr>
          <p:cNvPr id="57762" name="Picture 57762" descr="Picture 57762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4535450" y="1162050"/>
            <a:ext cx="5715000" cy="2381250"/>
          </a:xfrm>
          <a:prstGeom prst="rect">
            <a:avLst/>
          </a:prstGeom>
          <a:noFill/>
        </p:spPr>
      </p:pic>
      <p:sp>
        <p:nvSpPr>
          <p:cNvPr id="57763" name="RECTANGLE57763"/>
          <p:cNvSpPr/>
          <p:nvPr/>
        </p:nvSpPr>
        <p:spPr bwMode="auto">
          <a:xfrm>
            <a:off x="790448" y="3674110"/>
            <a:ext cx="65196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TOP HOTEL</a:t>
            </a:r>
            <a:endParaRPr/>
          </a:p>
        </p:txBody>
      </p:sp>
      <p:sp>
        <p:nvSpPr>
          <p:cNvPr id="57766" name="RECTANGLE57766"/>
          <p:cNvSpPr/>
          <p:nvPr/>
        </p:nvSpPr>
        <p:spPr bwMode="auto">
          <a:xfrm>
            <a:off x="266700" y="3850919"/>
            <a:ext cx="355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67" name="RECTANGLE57767"/>
          <p:cNvSpPr/>
          <p:nvPr/>
        </p:nvSpPr>
        <p:spPr bwMode="auto">
          <a:xfrm>
            <a:off x="302260" y="3873779"/>
            <a:ext cx="30327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Rang</a:t>
            </a:r>
            <a:endParaRPr/>
          </a:p>
        </p:txBody>
      </p:sp>
      <p:sp>
        <p:nvSpPr>
          <p:cNvPr id="57770" name="RECTANGLE57770"/>
          <p:cNvSpPr/>
          <p:nvPr/>
        </p:nvSpPr>
        <p:spPr bwMode="auto">
          <a:xfrm>
            <a:off x="660400" y="3850919"/>
            <a:ext cx="18732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71" name="RECTANGLE57771"/>
          <p:cNvSpPr/>
          <p:nvPr/>
        </p:nvSpPr>
        <p:spPr bwMode="auto">
          <a:xfrm>
            <a:off x="1448537" y="3873779"/>
            <a:ext cx="31577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Hôtel</a:t>
            </a:r>
            <a:endParaRPr/>
          </a:p>
        </p:txBody>
      </p:sp>
      <p:sp>
        <p:nvSpPr>
          <p:cNvPr id="57774" name="RECTANGLE57774"/>
          <p:cNvSpPr/>
          <p:nvPr/>
        </p:nvSpPr>
        <p:spPr bwMode="auto">
          <a:xfrm>
            <a:off x="2571750" y="3850919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75" name="RECTANGLE57775"/>
          <p:cNvSpPr/>
          <p:nvPr/>
        </p:nvSpPr>
        <p:spPr bwMode="auto">
          <a:xfrm>
            <a:off x="2602636" y="3873779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57778" name="RECTANGLE57778"/>
          <p:cNvSpPr/>
          <p:nvPr/>
        </p:nvSpPr>
        <p:spPr bwMode="auto">
          <a:xfrm>
            <a:off x="3397250" y="3850919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79" name="RECTANGLE57779"/>
          <p:cNvSpPr/>
          <p:nvPr/>
        </p:nvSpPr>
        <p:spPr bwMode="auto">
          <a:xfrm>
            <a:off x="3428136" y="3873779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57782" name="RECTANGLE57782"/>
          <p:cNvSpPr/>
          <p:nvPr/>
        </p:nvSpPr>
        <p:spPr bwMode="auto">
          <a:xfrm>
            <a:off x="4222750" y="3850919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83" name="RECTANGLE57783"/>
          <p:cNvSpPr/>
          <p:nvPr/>
        </p:nvSpPr>
        <p:spPr bwMode="auto">
          <a:xfrm>
            <a:off x="4256786" y="3873779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7786" name="RECTANGLE57786"/>
          <p:cNvSpPr/>
          <p:nvPr/>
        </p:nvSpPr>
        <p:spPr bwMode="auto">
          <a:xfrm>
            <a:off x="4857750" y="3850919"/>
            <a:ext cx="7747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87" name="RECTANGLE57787"/>
          <p:cNvSpPr/>
          <p:nvPr/>
        </p:nvSpPr>
        <p:spPr bwMode="auto">
          <a:xfrm>
            <a:off x="4890973" y="3873779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57790" name="RECTANGLE57790"/>
          <p:cNvSpPr/>
          <p:nvPr/>
        </p:nvSpPr>
        <p:spPr bwMode="auto">
          <a:xfrm>
            <a:off x="5670550" y="3850919"/>
            <a:ext cx="749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91" name="RECTANGLE57791"/>
          <p:cNvSpPr/>
          <p:nvPr/>
        </p:nvSpPr>
        <p:spPr bwMode="auto">
          <a:xfrm>
            <a:off x="5740502" y="3873779"/>
            <a:ext cx="62819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Nuitées P1</a:t>
            </a:r>
            <a:endParaRPr/>
          </a:p>
        </p:txBody>
      </p:sp>
      <p:sp>
        <p:nvSpPr>
          <p:cNvPr id="57794" name="RECTANGLE57794"/>
          <p:cNvSpPr/>
          <p:nvPr/>
        </p:nvSpPr>
        <p:spPr bwMode="auto">
          <a:xfrm>
            <a:off x="6457950" y="3850919"/>
            <a:ext cx="749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95" name="RECTANGLE57795"/>
          <p:cNvSpPr/>
          <p:nvPr/>
        </p:nvSpPr>
        <p:spPr bwMode="auto">
          <a:xfrm>
            <a:off x="6527902" y="3873779"/>
            <a:ext cx="62819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Nuitées P2</a:t>
            </a:r>
            <a:endParaRPr/>
          </a:p>
        </p:txBody>
      </p:sp>
      <p:sp>
        <p:nvSpPr>
          <p:cNvPr id="57798" name="RECTANGLE57798"/>
          <p:cNvSpPr/>
          <p:nvPr/>
        </p:nvSpPr>
        <p:spPr bwMode="auto">
          <a:xfrm>
            <a:off x="7245350" y="3850919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799" name="RECTANGLE57799"/>
          <p:cNvSpPr/>
          <p:nvPr/>
        </p:nvSpPr>
        <p:spPr bwMode="auto">
          <a:xfrm>
            <a:off x="7279386" y="3873779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7802" name="RECTANGLE57802"/>
          <p:cNvSpPr/>
          <p:nvPr/>
        </p:nvSpPr>
        <p:spPr bwMode="auto">
          <a:xfrm>
            <a:off x="7880350" y="3850919"/>
            <a:ext cx="6350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803" name="RECTANGLE57803"/>
          <p:cNvSpPr/>
          <p:nvPr/>
        </p:nvSpPr>
        <p:spPr bwMode="auto">
          <a:xfrm>
            <a:off x="7901839" y="3873779"/>
            <a:ext cx="61081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Nuitées</a:t>
            </a:r>
            <a:endParaRPr/>
          </a:p>
        </p:txBody>
      </p:sp>
      <p:sp>
        <p:nvSpPr>
          <p:cNvPr id="57806" name="RECTANGLE57806"/>
          <p:cNvSpPr/>
          <p:nvPr/>
        </p:nvSpPr>
        <p:spPr bwMode="auto">
          <a:xfrm>
            <a:off x="8553450" y="3850919"/>
            <a:ext cx="5588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807" name="RECTANGLE57807"/>
          <p:cNvSpPr/>
          <p:nvPr/>
        </p:nvSpPr>
        <p:spPr bwMode="auto">
          <a:xfrm>
            <a:off x="8634120" y="3873779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57810" name="RECTANGLE57810"/>
          <p:cNvSpPr/>
          <p:nvPr/>
        </p:nvSpPr>
        <p:spPr bwMode="auto">
          <a:xfrm>
            <a:off x="9150350" y="3850919"/>
            <a:ext cx="5588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811" name="RECTANGLE57811"/>
          <p:cNvSpPr/>
          <p:nvPr/>
        </p:nvSpPr>
        <p:spPr bwMode="auto">
          <a:xfrm>
            <a:off x="9231020" y="3873779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57814" name="RECTANGLE57814"/>
          <p:cNvSpPr/>
          <p:nvPr/>
        </p:nvSpPr>
        <p:spPr bwMode="auto">
          <a:xfrm>
            <a:off x="9747250" y="3850919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7815" name="RECTANGLE57815"/>
          <p:cNvSpPr/>
          <p:nvPr/>
        </p:nvSpPr>
        <p:spPr bwMode="auto">
          <a:xfrm>
            <a:off x="9781286" y="3873779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7818" name="RECTANGLE57818"/>
          <p:cNvSpPr/>
          <p:nvPr/>
        </p:nvSpPr>
        <p:spPr bwMode="auto">
          <a:xfrm>
            <a:off x="415290" y="404169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7821" name="RECTANGLE57821"/>
          <p:cNvSpPr/>
          <p:nvPr/>
        </p:nvSpPr>
        <p:spPr bwMode="auto">
          <a:xfrm>
            <a:off x="720598" y="4041699"/>
            <a:ext cx="15411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BRIT HOTEL LES COMTES DE </a:t>
            </a:r>
            <a:endParaRPr/>
          </a:p>
        </p:txBody>
      </p:sp>
      <p:sp>
        <p:nvSpPr>
          <p:cNvPr id="57824" name="RECTANGLE57824"/>
          <p:cNvSpPr/>
          <p:nvPr/>
        </p:nvSpPr>
        <p:spPr bwMode="auto">
          <a:xfrm>
            <a:off x="720598" y="4165168"/>
            <a:ext cx="7001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CHAMPAGNE </a:t>
            </a:r>
            <a:endParaRPr/>
          </a:p>
        </p:txBody>
      </p:sp>
      <p:sp>
        <p:nvSpPr>
          <p:cNvPr id="57827" name="RECTANGLE57827"/>
          <p:cNvSpPr/>
          <p:nvPr/>
        </p:nvSpPr>
        <p:spPr bwMode="auto">
          <a:xfrm>
            <a:off x="1408024" y="4165168"/>
            <a:ext cx="8943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CENTR (FRANCE)</a:t>
            </a:r>
            <a:endParaRPr/>
          </a:p>
        </p:txBody>
      </p:sp>
      <p:sp>
        <p:nvSpPr>
          <p:cNvPr id="57830" name="RECTANGLE57830"/>
          <p:cNvSpPr/>
          <p:nvPr/>
        </p:nvSpPr>
        <p:spPr bwMode="auto">
          <a:xfrm>
            <a:off x="3011322" y="4041699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7 461</a:t>
            </a:r>
            <a:endParaRPr/>
          </a:p>
        </p:txBody>
      </p:sp>
      <p:sp>
        <p:nvSpPr>
          <p:cNvPr id="57833" name="RECTANGLE57833"/>
          <p:cNvSpPr/>
          <p:nvPr/>
        </p:nvSpPr>
        <p:spPr bwMode="auto">
          <a:xfrm>
            <a:off x="3836822" y="4041699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1 480</a:t>
            </a:r>
            <a:endParaRPr/>
          </a:p>
        </p:txBody>
      </p:sp>
      <p:sp>
        <p:nvSpPr>
          <p:cNvPr id="57836" name="RECTANGLE57836"/>
          <p:cNvSpPr/>
          <p:nvPr/>
        </p:nvSpPr>
        <p:spPr bwMode="auto">
          <a:xfrm>
            <a:off x="4462678" y="4041699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404%</a:t>
            </a:r>
            <a:endParaRPr/>
          </a:p>
        </p:txBody>
      </p:sp>
      <p:sp>
        <p:nvSpPr>
          <p:cNvPr id="57839" name="RECTANGLE57839"/>
          <p:cNvSpPr/>
          <p:nvPr/>
        </p:nvSpPr>
        <p:spPr bwMode="auto">
          <a:xfrm>
            <a:off x="5339994" y="4041699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11%</a:t>
            </a:r>
            <a:endParaRPr/>
          </a:p>
        </p:txBody>
      </p:sp>
      <p:sp>
        <p:nvSpPr>
          <p:cNvPr id="57842" name="RECTANGLE57842"/>
          <p:cNvSpPr/>
          <p:nvPr/>
        </p:nvSpPr>
        <p:spPr bwMode="auto">
          <a:xfrm>
            <a:off x="6236716" y="404169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95</a:t>
            </a:r>
            <a:endParaRPr/>
          </a:p>
        </p:txBody>
      </p:sp>
      <p:sp>
        <p:nvSpPr>
          <p:cNvPr id="57845" name="RECTANGLE57845"/>
          <p:cNvSpPr/>
          <p:nvPr/>
        </p:nvSpPr>
        <p:spPr bwMode="auto">
          <a:xfrm>
            <a:off x="7024116" y="404169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</a:t>
            </a:r>
            <a:endParaRPr/>
          </a:p>
        </p:txBody>
      </p:sp>
      <p:sp>
        <p:nvSpPr>
          <p:cNvPr id="57848" name="RECTANGLE57848"/>
          <p:cNvSpPr/>
          <p:nvPr/>
        </p:nvSpPr>
        <p:spPr bwMode="auto">
          <a:xfrm>
            <a:off x="7485279" y="4041699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400%</a:t>
            </a:r>
            <a:endParaRPr/>
          </a:p>
        </p:txBody>
      </p:sp>
      <p:sp>
        <p:nvSpPr>
          <p:cNvPr id="57851" name="RECTANGLE57851"/>
          <p:cNvSpPr/>
          <p:nvPr/>
        </p:nvSpPr>
        <p:spPr bwMode="auto">
          <a:xfrm>
            <a:off x="8222894" y="4041699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14%</a:t>
            </a:r>
            <a:endParaRPr/>
          </a:p>
        </p:txBody>
      </p:sp>
      <p:sp>
        <p:nvSpPr>
          <p:cNvPr id="57854" name="RECTANGLE57854"/>
          <p:cNvSpPr/>
          <p:nvPr/>
        </p:nvSpPr>
        <p:spPr bwMode="auto">
          <a:xfrm>
            <a:off x="8929116" y="404169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79</a:t>
            </a:r>
            <a:endParaRPr/>
          </a:p>
        </p:txBody>
      </p:sp>
      <p:sp>
        <p:nvSpPr>
          <p:cNvPr id="57857" name="RECTANGLE57857"/>
          <p:cNvSpPr/>
          <p:nvPr/>
        </p:nvSpPr>
        <p:spPr bwMode="auto">
          <a:xfrm>
            <a:off x="9526016" y="404169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78</a:t>
            </a:r>
            <a:endParaRPr/>
          </a:p>
        </p:txBody>
      </p:sp>
      <p:sp>
        <p:nvSpPr>
          <p:cNvPr id="57860" name="RECTANGLE57860"/>
          <p:cNvSpPr/>
          <p:nvPr/>
        </p:nvSpPr>
        <p:spPr bwMode="auto">
          <a:xfrm>
            <a:off x="10116210" y="404169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7863" name="RECTANGLE57863"/>
          <p:cNvSpPr/>
          <p:nvPr/>
        </p:nvSpPr>
        <p:spPr bwMode="auto">
          <a:xfrm>
            <a:off x="415290" y="432356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7866" name="RECTANGLE57866"/>
          <p:cNvSpPr/>
          <p:nvPr/>
        </p:nvSpPr>
        <p:spPr bwMode="auto">
          <a:xfrm>
            <a:off x="720598" y="4323562"/>
            <a:ext cx="157063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IBIS BUDGET NANCY CENTRE </a:t>
            </a:r>
            <a:endParaRPr/>
          </a:p>
        </p:txBody>
      </p:sp>
      <p:sp>
        <p:nvSpPr>
          <p:cNvPr id="57869" name="RECTANGLE57869"/>
          <p:cNvSpPr/>
          <p:nvPr/>
        </p:nvSpPr>
        <p:spPr bwMode="auto">
          <a:xfrm>
            <a:off x="720598" y="4447032"/>
            <a:ext cx="3646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RIVES </a:t>
            </a:r>
            <a:endParaRPr/>
          </a:p>
        </p:txBody>
      </p:sp>
      <p:sp>
        <p:nvSpPr>
          <p:cNvPr id="57872" name="RECTANGLE57872"/>
          <p:cNvSpPr/>
          <p:nvPr/>
        </p:nvSpPr>
        <p:spPr bwMode="auto">
          <a:xfrm>
            <a:off x="1072540" y="4447032"/>
            <a:ext cx="12259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DE MEURTHE (FRANCE)</a:t>
            </a:r>
            <a:endParaRPr/>
          </a:p>
        </p:txBody>
      </p:sp>
      <p:sp>
        <p:nvSpPr>
          <p:cNvPr id="57875" name="RECTANGLE57875"/>
          <p:cNvSpPr/>
          <p:nvPr/>
        </p:nvSpPr>
        <p:spPr bwMode="auto">
          <a:xfrm>
            <a:off x="3011322" y="4323562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2 519</a:t>
            </a:r>
            <a:endParaRPr/>
          </a:p>
        </p:txBody>
      </p:sp>
      <p:sp>
        <p:nvSpPr>
          <p:cNvPr id="57878" name="RECTANGLE57878"/>
          <p:cNvSpPr/>
          <p:nvPr/>
        </p:nvSpPr>
        <p:spPr bwMode="auto">
          <a:xfrm>
            <a:off x="4066032" y="432356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7881" name="RECTANGLE57881"/>
          <p:cNvSpPr/>
          <p:nvPr/>
        </p:nvSpPr>
        <p:spPr bwMode="auto">
          <a:xfrm>
            <a:off x="4462678" y="4323562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7884" name="RECTANGLE57884"/>
          <p:cNvSpPr/>
          <p:nvPr/>
        </p:nvSpPr>
        <p:spPr bwMode="auto">
          <a:xfrm>
            <a:off x="5404510" y="432356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57887" name="RECTANGLE57887"/>
          <p:cNvSpPr/>
          <p:nvPr/>
        </p:nvSpPr>
        <p:spPr bwMode="auto">
          <a:xfrm>
            <a:off x="6301232" y="432356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7890" name="RECTANGLE57890"/>
          <p:cNvSpPr/>
          <p:nvPr/>
        </p:nvSpPr>
        <p:spPr bwMode="auto">
          <a:xfrm>
            <a:off x="7088632" y="432356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7893" name="RECTANGLE57893"/>
          <p:cNvSpPr/>
          <p:nvPr/>
        </p:nvSpPr>
        <p:spPr bwMode="auto">
          <a:xfrm>
            <a:off x="7485279" y="4323562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7896" name="RECTANGLE57896"/>
          <p:cNvSpPr/>
          <p:nvPr/>
        </p:nvSpPr>
        <p:spPr bwMode="auto">
          <a:xfrm>
            <a:off x="8287410" y="432356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7899" name="RECTANGLE57899"/>
          <p:cNvSpPr/>
          <p:nvPr/>
        </p:nvSpPr>
        <p:spPr bwMode="auto">
          <a:xfrm>
            <a:off x="8764422" y="4323562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1 259</a:t>
            </a:r>
            <a:endParaRPr/>
          </a:p>
        </p:txBody>
      </p:sp>
      <p:sp>
        <p:nvSpPr>
          <p:cNvPr id="57902" name="RECTANGLE57902"/>
          <p:cNvSpPr/>
          <p:nvPr/>
        </p:nvSpPr>
        <p:spPr bwMode="auto">
          <a:xfrm>
            <a:off x="9590532" y="432356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7905" name="RECTANGLE57905"/>
          <p:cNvSpPr/>
          <p:nvPr/>
        </p:nvSpPr>
        <p:spPr bwMode="auto">
          <a:xfrm>
            <a:off x="9987179" y="4323562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7908" name="RECTANGLE57908"/>
          <p:cNvSpPr/>
          <p:nvPr/>
        </p:nvSpPr>
        <p:spPr bwMode="auto">
          <a:xfrm>
            <a:off x="415290" y="460542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57911" name="RECTANGLE57911"/>
          <p:cNvSpPr/>
          <p:nvPr/>
        </p:nvSpPr>
        <p:spPr bwMode="auto">
          <a:xfrm>
            <a:off x="720598" y="4605426"/>
            <a:ext cx="170647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IBIS BUDGET MARSEILLE VIEUX </a:t>
            </a:r>
            <a:endParaRPr/>
          </a:p>
        </p:txBody>
      </p:sp>
      <p:sp>
        <p:nvSpPr>
          <p:cNvPr id="57914" name="RECTANGLE57914"/>
          <p:cNvSpPr/>
          <p:nvPr/>
        </p:nvSpPr>
        <p:spPr bwMode="auto">
          <a:xfrm>
            <a:off x="720598" y="4728896"/>
            <a:ext cx="32278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PORT </a:t>
            </a:r>
            <a:endParaRPr/>
          </a:p>
        </p:txBody>
      </p:sp>
      <p:sp>
        <p:nvSpPr>
          <p:cNvPr id="57917" name="RECTANGLE57917"/>
          <p:cNvSpPr/>
          <p:nvPr/>
        </p:nvSpPr>
        <p:spPr bwMode="auto">
          <a:xfrm>
            <a:off x="1030681" y="4728896"/>
            <a:ext cx="51440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(FRANCE)</a:t>
            </a:r>
            <a:endParaRPr/>
          </a:p>
        </p:txBody>
      </p:sp>
      <p:sp>
        <p:nvSpPr>
          <p:cNvPr id="57920" name="RECTANGLE57920"/>
          <p:cNvSpPr/>
          <p:nvPr/>
        </p:nvSpPr>
        <p:spPr bwMode="auto">
          <a:xfrm>
            <a:off x="3011322" y="460542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1 882</a:t>
            </a:r>
            <a:endParaRPr/>
          </a:p>
        </p:txBody>
      </p:sp>
      <p:sp>
        <p:nvSpPr>
          <p:cNvPr id="57923" name="RECTANGLE57923"/>
          <p:cNvSpPr/>
          <p:nvPr/>
        </p:nvSpPr>
        <p:spPr bwMode="auto">
          <a:xfrm>
            <a:off x="4066032" y="460542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7926" name="RECTANGLE57926"/>
          <p:cNvSpPr/>
          <p:nvPr/>
        </p:nvSpPr>
        <p:spPr bwMode="auto">
          <a:xfrm>
            <a:off x="4462678" y="4605426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7929" name="RECTANGLE57929"/>
          <p:cNvSpPr/>
          <p:nvPr/>
        </p:nvSpPr>
        <p:spPr bwMode="auto">
          <a:xfrm>
            <a:off x="5404510" y="460542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7932" name="RECTANGLE57932"/>
          <p:cNvSpPr/>
          <p:nvPr/>
        </p:nvSpPr>
        <p:spPr bwMode="auto">
          <a:xfrm>
            <a:off x="6236716" y="4605426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</a:t>
            </a:r>
            <a:endParaRPr/>
          </a:p>
        </p:txBody>
      </p:sp>
      <p:sp>
        <p:nvSpPr>
          <p:cNvPr id="57935" name="RECTANGLE57935"/>
          <p:cNvSpPr/>
          <p:nvPr/>
        </p:nvSpPr>
        <p:spPr bwMode="auto">
          <a:xfrm>
            <a:off x="7088632" y="460542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7938" name="RECTANGLE57938"/>
          <p:cNvSpPr/>
          <p:nvPr/>
        </p:nvSpPr>
        <p:spPr bwMode="auto">
          <a:xfrm>
            <a:off x="7485279" y="4605426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7941" name="RECTANGLE57941"/>
          <p:cNvSpPr/>
          <p:nvPr/>
        </p:nvSpPr>
        <p:spPr bwMode="auto">
          <a:xfrm>
            <a:off x="8287410" y="460542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7944" name="RECTANGLE57944"/>
          <p:cNvSpPr/>
          <p:nvPr/>
        </p:nvSpPr>
        <p:spPr bwMode="auto">
          <a:xfrm>
            <a:off x="8929116" y="4605426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94</a:t>
            </a:r>
            <a:endParaRPr/>
          </a:p>
        </p:txBody>
      </p:sp>
      <p:sp>
        <p:nvSpPr>
          <p:cNvPr id="57947" name="RECTANGLE57947"/>
          <p:cNvSpPr/>
          <p:nvPr/>
        </p:nvSpPr>
        <p:spPr bwMode="auto">
          <a:xfrm>
            <a:off x="9590532" y="460542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7950" name="RECTANGLE57950"/>
          <p:cNvSpPr/>
          <p:nvPr/>
        </p:nvSpPr>
        <p:spPr bwMode="auto">
          <a:xfrm>
            <a:off x="9987179" y="4605426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7953" name="RECTANGLE57953"/>
          <p:cNvSpPr/>
          <p:nvPr/>
        </p:nvSpPr>
        <p:spPr bwMode="auto">
          <a:xfrm>
            <a:off x="415290" y="488729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57956" name="RECTANGLE57956"/>
          <p:cNvSpPr/>
          <p:nvPr/>
        </p:nvSpPr>
        <p:spPr bwMode="auto">
          <a:xfrm>
            <a:off x="720598" y="4887290"/>
            <a:ext cx="182697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THE ORIGINALS RESIDENCE KOSY </a:t>
            </a:r>
            <a:endParaRPr/>
          </a:p>
        </p:txBody>
      </p:sp>
      <p:sp>
        <p:nvSpPr>
          <p:cNvPr id="57959" name="RECTANGLE57959"/>
          <p:cNvSpPr/>
          <p:nvPr/>
        </p:nvSpPr>
        <p:spPr bwMode="auto">
          <a:xfrm>
            <a:off x="720598" y="5010760"/>
            <a:ext cx="7531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APPART'HOTE </a:t>
            </a:r>
            <a:endParaRPr/>
          </a:p>
        </p:txBody>
      </p:sp>
      <p:sp>
        <p:nvSpPr>
          <p:cNvPr id="57962" name="RECTANGLE57962"/>
          <p:cNvSpPr/>
          <p:nvPr/>
        </p:nvSpPr>
        <p:spPr bwMode="auto">
          <a:xfrm>
            <a:off x="1461059" y="5010760"/>
            <a:ext cx="51440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(FRANCE)</a:t>
            </a:r>
            <a:endParaRPr/>
          </a:p>
        </p:txBody>
      </p:sp>
      <p:sp>
        <p:nvSpPr>
          <p:cNvPr id="57965" name="RECTANGLE57965"/>
          <p:cNvSpPr/>
          <p:nvPr/>
        </p:nvSpPr>
        <p:spPr bwMode="auto">
          <a:xfrm>
            <a:off x="3011322" y="4887290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1 767</a:t>
            </a:r>
            <a:endParaRPr/>
          </a:p>
        </p:txBody>
      </p:sp>
      <p:sp>
        <p:nvSpPr>
          <p:cNvPr id="57968" name="RECTANGLE57968"/>
          <p:cNvSpPr/>
          <p:nvPr/>
        </p:nvSpPr>
        <p:spPr bwMode="auto">
          <a:xfrm>
            <a:off x="4066032" y="488729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7971" name="RECTANGLE57971"/>
          <p:cNvSpPr/>
          <p:nvPr/>
        </p:nvSpPr>
        <p:spPr bwMode="auto">
          <a:xfrm>
            <a:off x="4462678" y="4887290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7974" name="RECTANGLE57974"/>
          <p:cNvSpPr/>
          <p:nvPr/>
        </p:nvSpPr>
        <p:spPr bwMode="auto">
          <a:xfrm>
            <a:off x="5404510" y="4887290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7977" name="RECTANGLE57977"/>
          <p:cNvSpPr/>
          <p:nvPr/>
        </p:nvSpPr>
        <p:spPr bwMode="auto">
          <a:xfrm>
            <a:off x="6236716" y="4887290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</a:t>
            </a:r>
            <a:endParaRPr/>
          </a:p>
        </p:txBody>
      </p:sp>
      <p:sp>
        <p:nvSpPr>
          <p:cNvPr id="57980" name="RECTANGLE57980"/>
          <p:cNvSpPr/>
          <p:nvPr/>
        </p:nvSpPr>
        <p:spPr bwMode="auto">
          <a:xfrm>
            <a:off x="7088632" y="488729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7983" name="RECTANGLE57983"/>
          <p:cNvSpPr/>
          <p:nvPr/>
        </p:nvSpPr>
        <p:spPr bwMode="auto">
          <a:xfrm>
            <a:off x="7485279" y="4887290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7986" name="RECTANGLE57986"/>
          <p:cNvSpPr/>
          <p:nvPr/>
        </p:nvSpPr>
        <p:spPr bwMode="auto">
          <a:xfrm>
            <a:off x="8287410" y="4887290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7989" name="RECTANGLE57989"/>
          <p:cNvSpPr/>
          <p:nvPr/>
        </p:nvSpPr>
        <p:spPr bwMode="auto">
          <a:xfrm>
            <a:off x="8929116" y="4887290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77</a:t>
            </a:r>
            <a:endParaRPr/>
          </a:p>
        </p:txBody>
      </p:sp>
      <p:sp>
        <p:nvSpPr>
          <p:cNvPr id="57992" name="RECTANGLE57992"/>
          <p:cNvSpPr/>
          <p:nvPr/>
        </p:nvSpPr>
        <p:spPr bwMode="auto">
          <a:xfrm>
            <a:off x="9590532" y="488729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7995" name="RECTANGLE57995"/>
          <p:cNvSpPr/>
          <p:nvPr/>
        </p:nvSpPr>
        <p:spPr bwMode="auto">
          <a:xfrm>
            <a:off x="9987179" y="4887290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7998" name="RECTANGLE57998"/>
          <p:cNvSpPr/>
          <p:nvPr/>
        </p:nvSpPr>
        <p:spPr bwMode="auto">
          <a:xfrm>
            <a:off x="415290" y="51691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58001" name="RECTANGLE58001"/>
          <p:cNvSpPr/>
          <p:nvPr/>
        </p:nvSpPr>
        <p:spPr bwMode="auto">
          <a:xfrm>
            <a:off x="720598" y="5169154"/>
            <a:ext cx="157469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ACE HOTEL TROYES (FRANCE)</a:t>
            </a:r>
            <a:endParaRPr/>
          </a:p>
        </p:txBody>
      </p:sp>
      <p:sp>
        <p:nvSpPr>
          <p:cNvPr id="58004" name="RECTANGLE58004"/>
          <p:cNvSpPr/>
          <p:nvPr/>
        </p:nvSpPr>
        <p:spPr bwMode="auto">
          <a:xfrm>
            <a:off x="3011322" y="5169154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1 536</a:t>
            </a:r>
            <a:endParaRPr/>
          </a:p>
        </p:txBody>
      </p:sp>
      <p:sp>
        <p:nvSpPr>
          <p:cNvPr id="58007" name="RECTANGLE58007"/>
          <p:cNvSpPr/>
          <p:nvPr/>
        </p:nvSpPr>
        <p:spPr bwMode="auto">
          <a:xfrm>
            <a:off x="3836822" y="5169154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1 072</a:t>
            </a:r>
            <a:endParaRPr/>
          </a:p>
        </p:txBody>
      </p:sp>
      <p:sp>
        <p:nvSpPr>
          <p:cNvPr id="58010" name="RECTANGLE58010"/>
          <p:cNvSpPr/>
          <p:nvPr/>
        </p:nvSpPr>
        <p:spPr bwMode="auto">
          <a:xfrm>
            <a:off x="4527194" y="5169154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43%</a:t>
            </a:r>
            <a:endParaRPr/>
          </a:p>
        </p:txBody>
      </p:sp>
      <p:sp>
        <p:nvSpPr>
          <p:cNvPr id="58013" name="RECTANGLE58013"/>
          <p:cNvSpPr/>
          <p:nvPr/>
        </p:nvSpPr>
        <p:spPr bwMode="auto">
          <a:xfrm>
            <a:off x="5404510" y="516915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8016" name="RECTANGLE58016"/>
          <p:cNvSpPr/>
          <p:nvPr/>
        </p:nvSpPr>
        <p:spPr bwMode="auto">
          <a:xfrm>
            <a:off x="6236716" y="5169154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</a:t>
            </a:r>
            <a:endParaRPr/>
          </a:p>
        </p:txBody>
      </p:sp>
      <p:sp>
        <p:nvSpPr>
          <p:cNvPr id="58019" name="RECTANGLE58019"/>
          <p:cNvSpPr/>
          <p:nvPr/>
        </p:nvSpPr>
        <p:spPr bwMode="auto">
          <a:xfrm>
            <a:off x="7024116" y="5169154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58022" name="RECTANGLE58022"/>
          <p:cNvSpPr/>
          <p:nvPr/>
        </p:nvSpPr>
        <p:spPr bwMode="auto">
          <a:xfrm>
            <a:off x="7549794" y="5169154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42%</a:t>
            </a:r>
            <a:endParaRPr/>
          </a:p>
        </p:txBody>
      </p:sp>
      <p:sp>
        <p:nvSpPr>
          <p:cNvPr id="58025" name="RECTANGLE58025"/>
          <p:cNvSpPr/>
          <p:nvPr/>
        </p:nvSpPr>
        <p:spPr bwMode="auto">
          <a:xfrm>
            <a:off x="8287410" y="516915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8028" name="RECTANGLE58028"/>
          <p:cNvSpPr/>
          <p:nvPr/>
        </p:nvSpPr>
        <p:spPr bwMode="auto">
          <a:xfrm>
            <a:off x="8929116" y="5169154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90</a:t>
            </a:r>
            <a:endParaRPr/>
          </a:p>
        </p:txBody>
      </p:sp>
      <p:sp>
        <p:nvSpPr>
          <p:cNvPr id="58031" name="RECTANGLE58031"/>
          <p:cNvSpPr/>
          <p:nvPr/>
        </p:nvSpPr>
        <p:spPr bwMode="auto">
          <a:xfrm>
            <a:off x="9526016" y="5169154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89</a:t>
            </a:r>
            <a:endParaRPr/>
          </a:p>
        </p:txBody>
      </p:sp>
      <p:sp>
        <p:nvSpPr>
          <p:cNvPr id="58034" name="RECTANGLE58034"/>
          <p:cNvSpPr/>
          <p:nvPr/>
        </p:nvSpPr>
        <p:spPr bwMode="auto">
          <a:xfrm>
            <a:off x="10116210" y="516915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8037" name="RECTANGLE58037"/>
          <p:cNvSpPr/>
          <p:nvPr/>
        </p:nvSpPr>
        <p:spPr bwMode="auto">
          <a:xfrm>
            <a:off x="415290" y="53275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</a:t>
            </a:r>
            <a:endParaRPr/>
          </a:p>
        </p:txBody>
      </p:sp>
      <p:sp>
        <p:nvSpPr>
          <p:cNvPr id="58040" name="RECTANGLE58040"/>
          <p:cNvSpPr/>
          <p:nvPr/>
        </p:nvSpPr>
        <p:spPr bwMode="auto">
          <a:xfrm>
            <a:off x="720598" y="5327548"/>
            <a:ext cx="172669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BRIT HOTEL LE ROYAL - TROYES </a:t>
            </a:r>
            <a:endParaRPr/>
          </a:p>
        </p:txBody>
      </p:sp>
      <p:sp>
        <p:nvSpPr>
          <p:cNvPr id="58043" name="RECTANGLE58043"/>
          <p:cNvSpPr/>
          <p:nvPr/>
        </p:nvSpPr>
        <p:spPr bwMode="auto">
          <a:xfrm>
            <a:off x="720598" y="5451018"/>
            <a:ext cx="51440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(FRANCE)</a:t>
            </a:r>
            <a:endParaRPr/>
          </a:p>
        </p:txBody>
      </p:sp>
      <p:sp>
        <p:nvSpPr>
          <p:cNvPr id="58046" name="RECTANGLE58046"/>
          <p:cNvSpPr/>
          <p:nvPr/>
        </p:nvSpPr>
        <p:spPr bwMode="auto">
          <a:xfrm>
            <a:off x="3011322" y="5327548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1 450</a:t>
            </a:r>
            <a:endParaRPr/>
          </a:p>
        </p:txBody>
      </p:sp>
      <p:sp>
        <p:nvSpPr>
          <p:cNvPr id="58049" name="RECTANGLE58049"/>
          <p:cNvSpPr/>
          <p:nvPr/>
        </p:nvSpPr>
        <p:spPr bwMode="auto">
          <a:xfrm>
            <a:off x="3937000" y="532754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212</a:t>
            </a:r>
            <a:endParaRPr/>
          </a:p>
        </p:txBody>
      </p:sp>
      <p:sp>
        <p:nvSpPr>
          <p:cNvPr id="58052" name="RECTANGLE58052"/>
          <p:cNvSpPr/>
          <p:nvPr/>
        </p:nvSpPr>
        <p:spPr bwMode="auto">
          <a:xfrm>
            <a:off x="4462678" y="5327548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583%</a:t>
            </a:r>
            <a:endParaRPr/>
          </a:p>
        </p:txBody>
      </p:sp>
      <p:sp>
        <p:nvSpPr>
          <p:cNvPr id="58055" name="RECTANGLE58055"/>
          <p:cNvSpPr/>
          <p:nvPr/>
        </p:nvSpPr>
        <p:spPr bwMode="auto">
          <a:xfrm>
            <a:off x="5404510" y="532754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8058" name="RECTANGLE58058"/>
          <p:cNvSpPr/>
          <p:nvPr/>
        </p:nvSpPr>
        <p:spPr bwMode="auto">
          <a:xfrm>
            <a:off x="6236716" y="532754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58061" name="RECTANGLE58061"/>
          <p:cNvSpPr/>
          <p:nvPr/>
        </p:nvSpPr>
        <p:spPr bwMode="auto">
          <a:xfrm>
            <a:off x="7088632" y="53275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8064" name="RECTANGLE58064"/>
          <p:cNvSpPr/>
          <p:nvPr/>
        </p:nvSpPr>
        <p:spPr bwMode="auto">
          <a:xfrm>
            <a:off x="7485279" y="5327548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600%</a:t>
            </a:r>
            <a:endParaRPr/>
          </a:p>
        </p:txBody>
      </p:sp>
      <p:sp>
        <p:nvSpPr>
          <p:cNvPr id="58067" name="RECTANGLE58067"/>
          <p:cNvSpPr/>
          <p:nvPr/>
        </p:nvSpPr>
        <p:spPr bwMode="auto">
          <a:xfrm>
            <a:off x="8287410" y="532754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8070" name="RECTANGLE58070"/>
          <p:cNvSpPr/>
          <p:nvPr/>
        </p:nvSpPr>
        <p:spPr bwMode="auto">
          <a:xfrm>
            <a:off x="8864600" y="532754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104</a:t>
            </a:r>
            <a:endParaRPr/>
          </a:p>
        </p:txBody>
      </p:sp>
      <p:sp>
        <p:nvSpPr>
          <p:cNvPr id="58073" name="RECTANGLE58073"/>
          <p:cNvSpPr/>
          <p:nvPr/>
        </p:nvSpPr>
        <p:spPr bwMode="auto">
          <a:xfrm>
            <a:off x="9461500" y="532754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106</a:t>
            </a:r>
            <a:endParaRPr/>
          </a:p>
        </p:txBody>
      </p:sp>
      <p:sp>
        <p:nvSpPr>
          <p:cNvPr id="58076" name="RECTANGLE58076"/>
          <p:cNvSpPr/>
          <p:nvPr/>
        </p:nvSpPr>
        <p:spPr bwMode="auto">
          <a:xfrm>
            <a:off x="10070084" y="5327548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-2%</a:t>
            </a:r>
            <a:endParaRPr/>
          </a:p>
        </p:txBody>
      </p:sp>
      <p:sp>
        <p:nvSpPr>
          <p:cNvPr id="58079" name="RECTANGLE58079"/>
          <p:cNvSpPr/>
          <p:nvPr/>
        </p:nvSpPr>
        <p:spPr bwMode="auto">
          <a:xfrm>
            <a:off x="415290" y="560941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</a:t>
            </a:r>
            <a:endParaRPr/>
          </a:p>
        </p:txBody>
      </p:sp>
      <p:sp>
        <p:nvSpPr>
          <p:cNvPr id="58082" name="RECTANGLE58082"/>
          <p:cNvSpPr/>
          <p:nvPr/>
        </p:nvSpPr>
        <p:spPr bwMode="auto">
          <a:xfrm>
            <a:off x="720598" y="5609412"/>
            <a:ext cx="178521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IBIS SINGAPORE ON BENCOOLEN </a:t>
            </a:r>
            <a:endParaRPr/>
          </a:p>
        </p:txBody>
      </p:sp>
      <p:sp>
        <p:nvSpPr>
          <p:cNvPr id="58085" name="RECTANGLE58085"/>
          <p:cNvSpPr/>
          <p:nvPr/>
        </p:nvSpPr>
        <p:spPr bwMode="auto">
          <a:xfrm>
            <a:off x="720598" y="5732881"/>
            <a:ext cx="72725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(SINGAPOUR)</a:t>
            </a:r>
            <a:endParaRPr/>
          </a:p>
        </p:txBody>
      </p:sp>
      <p:sp>
        <p:nvSpPr>
          <p:cNvPr id="58088" name="RECTANGLE58088"/>
          <p:cNvSpPr/>
          <p:nvPr/>
        </p:nvSpPr>
        <p:spPr bwMode="auto">
          <a:xfrm>
            <a:off x="3011322" y="5609412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1 353</a:t>
            </a:r>
            <a:endParaRPr/>
          </a:p>
        </p:txBody>
      </p:sp>
      <p:sp>
        <p:nvSpPr>
          <p:cNvPr id="58091" name="RECTANGLE58091"/>
          <p:cNvSpPr/>
          <p:nvPr/>
        </p:nvSpPr>
        <p:spPr bwMode="auto">
          <a:xfrm>
            <a:off x="4066032" y="560941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8094" name="RECTANGLE58094"/>
          <p:cNvSpPr/>
          <p:nvPr/>
        </p:nvSpPr>
        <p:spPr bwMode="auto">
          <a:xfrm>
            <a:off x="4462678" y="5609412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8097" name="RECTANGLE58097"/>
          <p:cNvSpPr/>
          <p:nvPr/>
        </p:nvSpPr>
        <p:spPr bwMode="auto">
          <a:xfrm>
            <a:off x="5404510" y="560941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8100" name="RECTANGLE58100"/>
          <p:cNvSpPr/>
          <p:nvPr/>
        </p:nvSpPr>
        <p:spPr bwMode="auto">
          <a:xfrm>
            <a:off x="6301232" y="560941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58103" name="RECTANGLE58103"/>
          <p:cNvSpPr/>
          <p:nvPr/>
        </p:nvSpPr>
        <p:spPr bwMode="auto">
          <a:xfrm>
            <a:off x="7088632" y="560941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8106" name="RECTANGLE58106"/>
          <p:cNvSpPr/>
          <p:nvPr/>
        </p:nvSpPr>
        <p:spPr bwMode="auto">
          <a:xfrm>
            <a:off x="7485279" y="5609412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8109" name="RECTANGLE58109"/>
          <p:cNvSpPr/>
          <p:nvPr/>
        </p:nvSpPr>
        <p:spPr bwMode="auto">
          <a:xfrm>
            <a:off x="8287410" y="560941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8112" name="RECTANGLE58112"/>
          <p:cNvSpPr/>
          <p:nvPr/>
        </p:nvSpPr>
        <p:spPr bwMode="auto">
          <a:xfrm>
            <a:off x="8864600" y="5609412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338</a:t>
            </a:r>
            <a:endParaRPr/>
          </a:p>
        </p:txBody>
      </p:sp>
      <p:sp>
        <p:nvSpPr>
          <p:cNvPr id="58115" name="RECTANGLE58115"/>
          <p:cNvSpPr/>
          <p:nvPr/>
        </p:nvSpPr>
        <p:spPr bwMode="auto">
          <a:xfrm>
            <a:off x="9590532" y="560941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8118" name="RECTANGLE58118"/>
          <p:cNvSpPr/>
          <p:nvPr/>
        </p:nvSpPr>
        <p:spPr bwMode="auto">
          <a:xfrm>
            <a:off x="9987179" y="5609412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8121" name="RECTANGLE58121"/>
          <p:cNvSpPr/>
          <p:nvPr/>
        </p:nvSpPr>
        <p:spPr bwMode="auto">
          <a:xfrm>
            <a:off x="415290" y="589127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58124" name="RECTANGLE58124"/>
          <p:cNvSpPr/>
          <p:nvPr/>
        </p:nvSpPr>
        <p:spPr bwMode="auto">
          <a:xfrm>
            <a:off x="720598" y="5891276"/>
            <a:ext cx="167335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CITY RESIDENCE STRASBOURG </a:t>
            </a:r>
            <a:endParaRPr/>
          </a:p>
        </p:txBody>
      </p:sp>
      <p:sp>
        <p:nvSpPr>
          <p:cNvPr id="58127" name="RECTANGLE58127"/>
          <p:cNvSpPr/>
          <p:nvPr/>
        </p:nvSpPr>
        <p:spPr bwMode="auto">
          <a:xfrm>
            <a:off x="720598" y="6014745"/>
            <a:ext cx="45689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CENTRE </a:t>
            </a:r>
            <a:endParaRPr/>
          </a:p>
        </p:txBody>
      </p:sp>
      <p:sp>
        <p:nvSpPr>
          <p:cNvPr id="58130" name="RECTANGLE58130"/>
          <p:cNvSpPr/>
          <p:nvPr/>
        </p:nvSpPr>
        <p:spPr bwMode="auto">
          <a:xfrm>
            <a:off x="1164793" y="6014745"/>
            <a:ext cx="51440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(FRANCE)</a:t>
            </a:r>
            <a:endParaRPr/>
          </a:p>
        </p:txBody>
      </p:sp>
      <p:sp>
        <p:nvSpPr>
          <p:cNvPr id="58133" name="RECTANGLE58133"/>
          <p:cNvSpPr/>
          <p:nvPr/>
        </p:nvSpPr>
        <p:spPr bwMode="auto">
          <a:xfrm>
            <a:off x="3011322" y="589127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1 294</a:t>
            </a:r>
            <a:endParaRPr/>
          </a:p>
        </p:txBody>
      </p:sp>
      <p:sp>
        <p:nvSpPr>
          <p:cNvPr id="58136" name="RECTANGLE58136"/>
          <p:cNvSpPr/>
          <p:nvPr/>
        </p:nvSpPr>
        <p:spPr bwMode="auto">
          <a:xfrm>
            <a:off x="3937000" y="589127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209</a:t>
            </a:r>
            <a:endParaRPr/>
          </a:p>
        </p:txBody>
      </p:sp>
      <p:sp>
        <p:nvSpPr>
          <p:cNvPr id="58139" name="RECTANGLE58139"/>
          <p:cNvSpPr/>
          <p:nvPr/>
        </p:nvSpPr>
        <p:spPr bwMode="auto">
          <a:xfrm>
            <a:off x="4462678" y="5891276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520%</a:t>
            </a:r>
            <a:endParaRPr/>
          </a:p>
        </p:txBody>
      </p:sp>
      <p:sp>
        <p:nvSpPr>
          <p:cNvPr id="58142" name="RECTANGLE58142"/>
          <p:cNvSpPr/>
          <p:nvPr/>
        </p:nvSpPr>
        <p:spPr bwMode="auto">
          <a:xfrm>
            <a:off x="5404510" y="589127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8145" name="RECTANGLE58145"/>
          <p:cNvSpPr/>
          <p:nvPr/>
        </p:nvSpPr>
        <p:spPr bwMode="auto">
          <a:xfrm>
            <a:off x="6236716" y="5891276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58148" name="RECTANGLE58148"/>
          <p:cNvSpPr/>
          <p:nvPr/>
        </p:nvSpPr>
        <p:spPr bwMode="auto">
          <a:xfrm>
            <a:off x="7088632" y="589127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8151" name="RECTANGLE58151"/>
          <p:cNvSpPr/>
          <p:nvPr/>
        </p:nvSpPr>
        <p:spPr bwMode="auto">
          <a:xfrm>
            <a:off x="7485279" y="5891276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500%</a:t>
            </a:r>
            <a:endParaRPr/>
          </a:p>
        </p:txBody>
      </p:sp>
      <p:sp>
        <p:nvSpPr>
          <p:cNvPr id="58154" name="RECTANGLE58154"/>
          <p:cNvSpPr/>
          <p:nvPr/>
        </p:nvSpPr>
        <p:spPr bwMode="auto">
          <a:xfrm>
            <a:off x="8287410" y="589127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8157" name="RECTANGLE58157"/>
          <p:cNvSpPr/>
          <p:nvPr/>
        </p:nvSpPr>
        <p:spPr bwMode="auto">
          <a:xfrm>
            <a:off x="8864600" y="589127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108</a:t>
            </a:r>
            <a:endParaRPr/>
          </a:p>
        </p:txBody>
      </p:sp>
      <p:sp>
        <p:nvSpPr>
          <p:cNvPr id="58160" name="RECTANGLE58160"/>
          <p:cNvSpPr/>
          <p:nvPr/>
        </p:nvSpPr>
        <p:spPr bwMode="auto">
          <a:xfrm>
            <a:off x="9461500" y="589127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104</a:t>
            </a:r>
            <a:endParaRPr/>
          </a:p>
        </p:txBody>
      </p:sp>
      <p:sp>
        <p:nvSpPr>
          <p:cNvPr id="58163" name="RECTANGLE58163"/>
          <p:cNvSpPr/>
          <p:nvPr/>
        </p:nvSpPr>
        <p:spPr bwMode="auto">
          <a:xfrm>
            <a:off x="10116210" y="589127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8166" name="RECTANGLE58166"/>
          <p:cNvSpPr/>
          <p:nvPr/>
        </p:nvSpPr>
        <p:spPr bwMode="auto">
          <a:xfrm>
            <a:off x="415290" y="617314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</a:t>
            </a:r>
            <a:endParaRPr/>
          </a:p>
        </p:txBody>
      </p:sp>
      <p:sp>
        <p:nvSpPr>
          <p:cNvPr id="58169" name="RECTANGLE58169"/>
          <p:cNvSpPr/>
          <p:nvPr/>
        </p:nvSpPr>
        <p:spPr bwMode="auto">
          <a:xfrm>
            <a:off x="720598" y="6173140"/>
            <a:ext cx="14904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HOTEL DE L'AMPHITHEATRE </a:t>
            </a:r>
            <a:endParaRPr/>
          </a:p>
        </p:txBody>
      </p:sp>
      <p:sp>
        <p:nvSpPr>
          <p:cNvPr id="58172" name="RECTANGLE58172"/>
          <p:cNvSpPr/>
          <p:nvPr/>
        </p:nvSpPr>
        <p:spPr bwMode="auto">
          <a:xfrm>
            <a:off x="720598" y="6296609"/>
            <a:ext cx="51440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(FRANCE)</a:t>
            </a:r>
            <a:endParaRPr/>
          </a:p>
        </p:txBody>
      </p:sp>
      <p:sp>
        <p:nvSpPr>
          <p:cNvPr id="58175" name="RECTANGLE58175"/>
          <p:cNvSpPr/>
          <p:nvPr/>
        </p:nvSpPr>
        <p:spPr bwMode="auto">
          <a:xfrm>
            <a:off x="3011322" y="6173140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1 183</a:t>
            </a:r>
            <a:endParaRPr/>
          </a:p>
        </p:txBody>
      </p:sp>
      <p:sp>
        <p:nvSpPr>
          <p:cNvPr id="58178" name="RECTANGLE58178"/>
          <p:cNvSpPr/>
          <p:nvPr/>
        </p:nvSpPr>
        <p:spPr bwMode="auto">
          <a:xfrm>
            <a:off x="4066032" y="617314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8181" name="RECTANGLE58181"/>
          <p:cNvSpPr/>
          <p:nvPr/>
        </p:nvSpPr>
        <p:spPr bwMode="auto">
          <a:xfrm>
            <a:off x="4462678" y="6173140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8184" name="RECTANGLE58184"/>
          <p:cNvSpPr/>
          <p:nvPr/>
        </p:nvSpPr>
        <p:spPr bwMode="auto">
          <a:xfrm>
            <a:off x="5404510" y="6173140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8187" name="RECTANGLE58187"/>
          <p:cNvSpPr/>
          <p:nvPr/>
        </p:nvSpPr>
        <p:spPr bwMode="auto">
          <a:xfrm>
            <a:off x="6236716" y="6173140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58190" name="RECTANGLE58190"/>
          <p:cNvSpPr/>
          <p:nvPr/>
        </p:nvSpPr>
        <p:spPr bwMode="auto">
          <a:xfrm>
            <a:off x="7088632" y="617314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8193" name="RECTANGLE58193"/>
          <p:cNvSpPr/>
          <p:nvPr/>
        </p:nvSpPr>
        <p:spPr bwMode="auto">
          <a:xfrm>
            <a:off x="7485279" y="6173140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8196" name="RECTANGLE58196"/>
          <p:cNvSpPr/>
          <p:nvPr/>
        </p:nvSpPr>
        <p:spPr bwMode="auto">
          <a:xfrm>
            <a:off x="8287410" y="6173140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8199" name="RECTANGLE58199"/>
          <p:cNvSpPr/>
          <p:nvPr/>
        </p:nvSpPr>
        <p:spPr bwMode="auto">
          <a:xfrm>
            <a:off x="8929116" y="6173140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99</a:t>
            </a:r>
            <a:endParaRPr/>
          </a:p>
        </p:txBody>
      </p:sp>
      <p:sp>
        <p:nvSpPr>
          <p:cNvPr id="58202" name="RECTANGLE58202"/>
          <p:cNvSpPr/>
          <p:nvPr/>
        </p:nvSpPr>
        <p:spPr bwMode="auto">
          <a:xfrm>
            <a:off x="9590532" y="617314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8205" name="RECTANGLE58205"/>
          <p:cNvSpPr/>
          <p:nvPr/>
        </p:nvSpPr>
        <p:spPr bwMode="auto">
          <a:xfrm>
            <a:off x="9987179" y="6173140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8208" name="RECTANGLE58208"/>
          <p:cNvSpPr/>
          <p:nvPr/>
        </p:nvSpPr>
        <p:spPr bwMode="auto">
          <a:xfrm>
            <a:off x="383032" y="6455004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58211" name="RECTANGLE58211"/>
          <p:cNvSpPr/>
          <p:nvPr/>
        </p:nvSpPr>
        <p:spPr bwMode="auto">
          <a:xfrm>
            <a:off x="720598" y="6455004"/>
            <a:ext cx="138755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CAMPANILE CHARLEVILLE-</a:t>
            </a:r>
            <a:endParaRPr/>
          </a:p>
        </p:txBody>
      </p:sp>
      <p:sp>
        <p:nvSpPr>
          <p:cNvPr id="58214" name="RECTANGLE58214"/>
          <p:cNvSpPr/>
          <p:nvPr/>
        </p:nvSpPr>
        <p:spPr bwMode="auto">
          <a:xfrm>
            <a:off x="720598" y="6578473"/>
            <a:ext cx="57881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MEZIERES </a:t>
            </a:r>
            <a:endParaRPr/>
          </a:p>
        </p:txBody>
      </p:sp>
      <p:sp>
        <p:nvSpPr>
          <p:cNvPr id="58217" name="RECTANGLE58217"/>
          <p:cNvSpPr/>
          <p:nvPr/>
        </p:nvSpPr>
        <p:spPr bwMode="auto">
          <a:xfrm>
            <a:off x="1286713" y="6578473"/>
            <a:ext cx="51440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(FRANCE)</a:t>
            </a:r>
            <a:endParaRPr/>
          </a:p>
        </p:txBody>
      </p:sp>
      <p:sp>
        <p:nvSpPr>
          <p:cNvPr id="58220" name="RECTANGLE58220"/>
          <p:cNvSpPr/>
          <p:nvPr/>
        </p:nvSpPr>
        <p:spPr bwMode="auto">
          <a:xfrm>
            <a:off x="3011322" y="6455004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1 071</a:t>
            </a:r>
            <a:endParaRPr/>
          </a:p>
        </p:txBody>
      </p:sp>
      <p:sp>
        <p:nvSpPr>
          <p:cNvPr id="58223" name="RECTANGLE58223"/>
          <p:cNvSpPr/>
          <p:nvPr/>
        </p:nvSpPr>
        <p:spPr bwMode="auto">
          <a:xfrm>
            <a:off x="4066032" y="645500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8226" name="RECTANGLE58226"/>
          <p:cNvSpPr/>
          <p:nvPr/>
        </p:nvSpPr>
        <p:spPr bwMode="auto">
          <a:xfrm>
            <a:off x="4462678" y="6455004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8229" name="RECTANGLE58229"/>
          <p:cNvSpPr/>
          <p:nvPr/>
        </p:nvSpPr>
        <p:spPr bwMode="auto">
          <a:xfrm>
            <a:off x="5404510" y="645500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8232" name="RECTANGLE58232"/>
          <p:cNvSpPr/>
          <p:nvPr/>
        </p:nvSpPr>
        <p:spPr bwMode="auto">
          <a:xfrm>
            <a:off x="6301232" y="645500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</a:t>
            </a:r>
            <a:endParaRPr/>
          </a:p>
        </p:txBody>
      </p:sp>
      <p:sp>
        <p:nvSpPr>
          <p:cNvPr id="58235" name="RECTANGLE58235"/>
          <p:cNvSpPr/>
          <p:nvPr/>
        </p:nvSpPr>
        <p:spPr bwMode="auto">
          <a:xfrm>
            <a:off x="7088632" y="645500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8238" name="RECTANGLE58238"/>
          <p:cNvSpPr/>
          <p:nvPr/>
        </p:nvSpPr>
        <p:spPr bwMode="auto">
          <a:xfrm>
            <a:off x="7485279" y="6455004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8241" name="RECTANGLE58241"/>
          <p:cNvSpPr/>
          <p:nvPr/>
        </p:nvSpPr>
        <p:spPr bwMode="auto">
          <a:xfrm>
            <a:off x="8287410" y="645500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8244" name="RECTANGLE58244"/>
          <p:cNvSpPr/>
          <p:nvPr/>
        </p:nvSpPr>
        <p:spPr bwMode="auto">
          <a:xfrm>
            <a:off x="8864600" y="6455004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119</a:t>
            </a:r>
            <a:endParaRPr/>
          </a:p>
        </p:txBody>
      </p:sp>
      <p:sp>
        <p:nvSpPr>
          <p:cNvPr id="58247" name="RECTANGLE58247"/>
          <p:cNvSpPr/>
          <p:nvPr/>
        </p:nvSpPr>
        <p:spPr bwMode="auto">
          <a:xfrm>
            <a:off x="9590532" y="645500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8250" name="RECTANGLE58250"/>
          <p:cNvSpPr/>
          <p:nvPr/>
        </p:nvSpPr>
        <p:spPr bwMode="auto">
          <a:xfrm>
            <a:off x="9987179" y="6455004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8253" name="RECTANGLE58253"/>
          <p:cNvSpPr/>
          <p:nvPr/>
        </p:nvSpPr>
        <p:spPr bwMode="auto">
          <a:xfrm>
            <a:off x="247650" y="6704482"/>
            <a:ext cx="230505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254" name="RECTANGLE58254"/>
          <p:cNvSpPr/>
          <p:nvPr/>
        </p:nvSpPr>
        <p:spPr bwMode="auto">
          <a:xfrm>
            <a:off x="1488237" y="6746392"/>
            <a:ext cx="52181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top</a:t>
            </a:r>
            <a:endParaRPr/>
          </a:p>
        </p:txBody>
      </p:sp>
      <p:sp>
        <p:nvSpPr>
          <p:cNvPr id="58257" name="RECTANGLE58257"/>
          <p:cNvSpPr/>
          <p:nvPr/>
        </p:nvSpPr>
        <p:spPr bwMode="auto">
          <a:xfrm>
            <a:off x="2022754" y="6746392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58260" name="RECTANGLE58260"/>
          <p:cNvSpPr/>
          <p:nvPr/>
        </p:nvSpPr>
        <p:spPr bwMode="auto">
          <a:xfrm>
            <a:off x="2192426" y="6746392"/>
            <a:ext cx="3633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hôtels</a:t>
            </a:r>
            <a:endParaRPr/>
          </a:p>
        </p:txBody>
      </p:sp>
      <p:sp>
        <p:nvSpPr>
          <p:cNvPr id="58263" name="RECTANGLE58263"/>
          <p:cNvSpPr/>
          <p:nvPr/>
        </p:nvSpPr>
        <p:spPr bwMode="auto">
          <a:xfrm>
            <a:off x="2552700" y="6704482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264" name="RECTANGLE58264"/>
          <p:cNvSpPr/>
          <p:nvPr/>
        </p:nvSpPr>
        <p:spPr bwMode="auto">
          <a:xfrm>
            <a:off x="2909722" y="6746392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21 515</a:t>
            </a:r>
            <a:endParaRPr/>
          </a:p>
        </p:txBody>
      </p:sp>
      <p:sp>
        <p:nvSpPr>
          <p:cNvPr id="58267" name="RECTANGLE58267"/>
          <p:cNvSpPr/>
          <p:nvPr/>
        </p:nvSpPr>
        <p:spPr bwMode="auto">
          <a:xfrm>
            <a:off x="3378200" y="6704482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268" name="RECTANGLE58268"/>
          <p:cNvSpPr/>
          <p:nvPr/>
        </p:nvSpPr>
        <p:spPr bwMode="auto">
          <a:xfrm>
            <a:off x="3807358" y="6746392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2 973</a:t>
            </a:r>
            <a:endParaRPr/>
          </a:p>
        </p:txBody>
      </p:sp>
      <p:sp>
        <p:nvSpPr>
          <p:cNvPr id="58271" name="RECTANGLE58271"/>
          <p:cNvSpPr/>
          <p:nvPr/>
        </p:nvSpPr>
        <p:spPr bwMode="auto">
          <a:xfrm>
            <a:off x="4203700" y="6704482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272" name="RECTANGLE58272"/>
          <p:cNvSpPr/>
          <p:nvPr/>
        </p:nvSpPr>
        <p:spPr bwMode="auto">
          <a:xfrm>
            <a:off x="4420007" y="6746392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624%</a:t>
            </a:r>
            <a:endParaRPr/>
          </a:p>
        </p:txBody>
      </p:sp>
      <p:sp>
        <p:nvSpPr>
          <p:cNvPr id="58275" name="RECTANGLE58275"/>
          <p:cNvSpPr/>
          <p:nvPr/>
        </p:nvSpPr>
        <p:spPr bwMode="auto">
          <a:xfrm>
            <a:off x="4838700" y="6704482"/>
            <a:ext cx="8128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276" name="RECTANGLE58276"/>
          <p:cNvSpPr/>
          <p:nvPr/>
        </p:nvSpPr>
        <p:spPr bwMode="auto">
          <a:xfrm>
            <a:off x="5304942" y="6746392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32%</a:t>
            </a:r>
            <a:endParaRPr/>
          </a:p>
        </p:txBody>
      </p:sp>
      <p:sp>
        <p:nvSpPr>
          <p:cNvPr id="58279" name="RECTANGLE58279"/>
          <p:cNvSpPr/>
          <p:nvPr/>
        </p:nvSpPr>
        <p:spPr bwMode="auto">
          <a:xfrm>
            <a:off x="5651500" y="6704482"/>
            <a:ext cx="7874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280" name="RECTANGLE58280"/>
          <p:cNvSpPr/>
          <p:nvPr/>
        </p:nvSpPr>
        <p:spPr bwMode="auto">
          <a:xfrm>
            <a:off x="6149340" y="6746392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208</a:t>
            </a:r>
            <a:endParaRPr/>
          </a:p>
        </p:txBody>
      </p:sp>
      <p:sp>
        <p:nvSpPr>
          <p:cNvPr id="58283" name="RECTANGLE58283"/>
          <p:cNvSpPr/>
          <p:nvPr/>
        </p:nvSpPr>
        <p:spPr bwMode="auto">
          <a:xfrm>
            <a:off x="6438900" y="6704482"/>
            <a:ext cx="7874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284" name="RECTANGLE58284"/>
          <p:cNvSpPr/>
          <p:nvPr/>
        </p:nvSpPr>
        <p:spPr bwMode="auto">
          <a:xfrm>
            <a:off x="7008876" y="6746392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</a:t>
            </a:r>
            <a:endParaRPr/>
          </a:p>
        </p:txBody>
      </p:sp>
      <p:sp>
        <p:nvSpPr>
          <p:cNvPr id="58287" name="RECTANGLE58287"/>
          <p:cNvSpPr/>
          <p:nvPr/>
        </p:nvSpPr>
        <p:spPr bwMode="auto">
          <a:xfrm>
            <a:off x="7226300" y="6704482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288" name="RECTANGLE58288"/>
          <p:cNvSpPr/>
          <p:nvPr/>
        </p:nvSpPr>
        <p:spPr bwMode="auto">
          <a:xfrm>
            <a:off x="7442606" y="6746392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494%</a:t>
            </a:r>
            <a:endParaRPr/>
          </a:p>
        </p:txBody>
      </p:sp>
      <p:sp>
        <p:nvSpPr>
          <p:cNvPr id="58291" name="RECTANGLE58291"/>
          <p:cNvSpPr/>
          <p:nvPr/>
        </p:nvSpPr>
        <p:spPr bwMode="auto">
          <a:xfrm>
            <a:off x="7861300" y="6704482"/>
            <a:ext cx="6731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292" name="RECTANGLE58292"/>
          <p:cNvSpPr/>
          <p:nvPr/>
        </p:nvSpPr>
        <p:spPr bwMode="auto">
          <a:xfrm>
            <a:off x="8187842" y="6746392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31%</a:t>
            </a:r>
            <a:endParaRPr/>
          </a:p>
        </p:txBody>
      </p:sp>
      <p:sp>
        <p:nvSpPr>
          <p:cNvPr id="58295" name="RECTANGLE58295"/>
          <p:cNvSpPr/>
          <p:nvPr/>
        </p:nvSpPr>
        <p:spPr bwMode="auto">
          <a:xfrm>
            <a:off x="8534400" y="6704482"/>
            <a:ext cx="5969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296" name="RECTANGLE58296"/>
          <p:cNvSpPr/>
          <p:nvPr/>
        </p:nvSpPr>
        <p:spPr bwMode="auto">
          <a:xfrm>
            <a:off x="8841740" y="6746392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103</a:t>
            </a:r>
            <a:endParaRPr/>
          </a:p>
        </p:txBody>
      </p:sp>
      <p:sp>
        <p:nvSpPr>
          <p:cNvPr id="58299" name="RECTANGLE58299"/>
          <p:cNvSpPr/>
          <p:nvPr/>
        </p:nvSpPr>
        <p:spPr bwMode="auto">
          <a:xfrm>
            <a:off x="9131300" y="6704482"/>
            <a:ext cx="5969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00" name="RECTANGLE58300"/>
          <p:cNvSpPr/>
          <p:nvPr/>
        </p:nvSpPr>
        <p:spPr bwMode="auto">
          <a:xfrm>
            <a:off x="9510776" y="6746392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85</a:t>
            </a:r>
            <a:endParaRPr/>
          </a:p>
        </p:txBody>
      </p:sp>
      <p:sp>
        <p:nvSpPr>
          <p:cNvPr id="58303" name="RECTANGLE58303"/>
          <p:cNvSpPr/>
          <p:nvPr/>
        </p:nvSpPr>
        <p:spPr bwMode="auto">
          <a:xfrm>
            <a:off x="9728200" y="6704482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04" name="RECTANGLE58304"/>
          <p:cNvSpPr/>
          <p:nvPr/>
        </p:nvSpPr>
        <p:spPr bwMode="auto">
          <a:xfrm>
            <a:off x="9997592" y="6746392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22%</a:t>
            </a:r>
            <a:endParaRPr/>
          </a:p>
        </p:txBody>
      </p:sp>
      <p:sp>
        <p:nvSpPr>
          <p:cNvPr id="58307" name="LINE58307"/>
          <p:cNvSpPr/>
          <p:nvPr/>
        </p:nvSpPr>
        <p:spPr bwMode="auto">
          <a:xfrm flipH="1">
            <a:off x="7870825" y="670448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08" name="LINE58308"/>
          <p:cNvSpPr/>
          <p:nvPr/>
        </p:nvSpPr>
        <p:spPr bwMode="auto">
          <a:xfrm flipH="1">
            <a:off x="9140825" y="670448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09" name="LINE58309"/>
          <p:cNvSpPr/>
          <p:nvPr/>
        </p:nvSpPr>
        <p:spPr bwMode="auto">
          <a:xfrm flipH="1">
            <a:off x="3387725" y="670448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10" name="LINE58310"/>
          <p:cNvSpPr/>
          <p:nvPr/>
        </p:nvSpPr>
        <p:spPr bwMode="auto">
          <a:xfrm flipH="1">
            <a:off x="9737725" y="670448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11" name="LINE58311"/>
          <p:cNvSpPr/>
          <p:nvPr/>
        </p:nvSpPr>
        <p:spPr bwMode="auto">
          <a:xfrm flipH="1">
            <a:off x="4213225" y="670448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12" name="LINE58312"/>
          <p:cNvSpPr/>
          <p:nvPr/>
        </p:nvSpPr>
        <p:spPr bwMode="auto">
          <a:xfrm flipH="1">
            <a:off x="6448425" y="670448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13" name="LINE58313"/>
          <p:cNvSpPr/>
          <p:nvPr/>
        </p:nvSpPr>
        <p:spPr bwMode="auto">
          <a:xfrm flipH="1">
            <a:off x="7235825" y="670448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14" name="LINE58314"/>
          <p:cNvSpPr/>
          <p:nvPr/>
        </p:nvSpPr>
        <p:spPr bwMode="auto">
          <a:xfrm flipH="1">
            <a:off x="8543925" y="670448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15" name="LINE58315"/>
          <p:cNvSpPr/>
          <p:nvPr/>
        </p:nvSpPr>
        <p:spPr bwMode="auto">
          <a:xfrm flipH="1">
            <a:off x="2562225" y="670448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16" name="LINE58316"/>
          <p:cNvSpPr/>
          <p:nvPr/>
        </p:nvSpPr>
        <p:spPr bwMode="auto">
          <a:xfrm flipH="1">
            <a:off x="257175" y="670448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17" name="LINE58317"/>
          <p:cNvSpPr/>
          <p:nvPr/>
        </p:nvSpPr>
        <p:spPr bwMode="auto">
          <a:xfrm flipH="1">
            <a:off x="4848225" y="670448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18" name="LINE58318"/>
          <p:cNvSpPr/>
          <p:nvPr/>
        </p:nvSpPr>
        <p:spPr bwMode="auto">
          <a:xfrm flipH="1">
            <a:off x="5661025" y="670448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19" name="LINE58319"/>
          <p:cNvSpPr/>
          <p:nvPr/>
        </p:nvSpPr>
        <p:spPr bwMode="auto">
          <a:xfrm flipH="1">
            <a:off x="10353675" y="670448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20" name="LINE58320"/>
          <p:cNvSpPr/>
          <p:nvPr/>
        </p:nvSpPr>
        <p:spPr bwMode="auto">
          <a:xfrm>
            <a:off x="266700" y="6427381"/>
            <a:ext cx="100774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21" name="LINE58321"/>
          <p:cNvSpPr/>
          <p:nvPr/>
        </p:nvSpPr>
        <p:spPr bwMode="auto">
          <a:xfrm>
            <a:off x="266700" y="5141532"/>
            <a:ext cx="100774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22" name="LINE58322"/>
          <p:cNvSpPr/>
          <p:nvPr/>
        </p:nvSpPr>
        <p:spPr bwMode="auto">
          <a:xfrm>
            <a:off x="266700" y="4295940"/>
            <a:ext cx="100774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23" name="LINE58323"/>
          <p:cNvSpPr/>
          <p:nvPr/>
        </p:nvSpPr>
        <p:spPr bwMode="auto">
          <a:xfrm>
            <a:off x="266700" y="5581790"/>
            <a:ext cx="100774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24" name="LINE58324"/>
          <p:cNvSpPr/>
          <p:nvPr/>
        </p:nvSpPr>
        <p:spPr bwMode="auto">
          <a:xfrm>
            <a:off x="266700" y="4859668"/>
            <a:ext cx="100774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25" name="LINE58325"/>
          <p:cNvSpPr/>
          <p:nvPr/>
        </p:nvSpPr>
        <p:spPr bwMode="auto">
          <a:xfrm>
            <a:off x="266700" y="6145517"/>
            <a:ext cx="100774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26" name="LINE58326"/>
          <p:cNvSpPr/>
          <p:nvPr/>
        </p:nvSpPr>
        <p:spPr bwMode="auto">
          <a:xfrm>
            <a:off x="266700" y="6714007"/>
            <a:ext cx="100774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27" name="LINE58327"/>
          <p:cNvSpPr/>
          <p:nvPr/>
        </p:nvSpPr>
        <p:spPr bwMode="auto">
          <a:xfrm>
            <a:off x="266700" y="5299926"/>
            <a:ext cx="100774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28" name="LINE58328"/>
          <p:cNvSpPr/>
          <p:nvPr/>
        </p:nvSpPr>
        <p:spPr bwMode="auto">
          <a:xfrm>
            <a:off x="266700" y="5863653"/>
            <a:ext cx="100774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29" name="LINE58329"/>
          <p:cNvSpPr/>
          <p:nvPr/>
        </p:nvSpPr>
        <p:spPr bwMode="auto">
          <a:xfrm>
            <a:off x="266700" y="4577804"/>
            <a:ext cx="100774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30" name="LINE58330"/>
          <p:cNvSpPr/>
          <p:nvPr/>
        </p:nvSpPr>
        <p:spPr bwMode="auto">
          <a:xfrm>
            <a:off x="247650" y="6881926"/>
            <a:ext cx="101155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31" name="RECTANGLE58331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8332" name="Picture 58332" descr="Picture 58332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58333" name="LINE58333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34" name="RECTANGLE58334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58337" name="RECTANGLE58337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38" name="RECTANGLE58338"/>
          <p:cNvSpPr/>
          <p:nvPr/>
        </p:nvSpPr>
        <p:spPr bwMode="auto">
          <a:xfrm>
            <a:off x="4542218" y="251460"/>
            <a:ext cx="1451051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TOP HOTEL</a:t>
            </a:r>
            <a:endParaRPr/>
          </a:p>
        </p:txBody>
      </p:sp>
      <p:sp>
        <p:nvSpPr>
          <p:cNvPr id="58341" name="RECTANGLE58341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42" name="RECTANGLE58342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58345" name="RECTANGLE58345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46" name="RECTANGLE58346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47" name="RECTANGLE58347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58350" name="RECTANGLE58350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51" name="RECTANGLE58351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52" name="RECTANGLE58352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58355" name="RECTANGLE58355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58358" name="LINE58358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59" name="RECTANGLE58359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58362" name="LINE58362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363" name="RECTANGLE58363"/>
          <p:cNvSpPr/>
          <p:nvPr/>
        </p:nvSpPr>
        <p:spPr bwMode="auto">
          <a:xfrm>
            <a:off x="1539240" y="1203960"/>
            <a:ext cx="9657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autres hôtels</a:t>
            </a:r>
            <a:endParaRPr/>
          </a:p>
        </p:txBody>
      </p:sp>
      <p:sp>
        <p:nvSpPr>
          <p:cNvPr id="58366" name="RECTANGLE58366"/>
          <p:cNvSpPr/>
          <p:nvPr/>
        </p:nvSpPr>
        <p:spPr bwMode="auto">
          <a:xfrm>
            <a:off x="2946806" y="1203960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45 526</a:t>
            </a:r>
            <a:endParaRPr/>
          </a:p>
        </p:txBody>
      </p:sp>
      <p:sp>
        <p:nvSpPr>
          <p:cNvPr id="58369" name="RECTANGLE58369"/>
          <p:cNvSpPr/>
          <p:nvPr/>
        </p:nvSpPr>
        <p:spPr bwMode="auto">
          <a:xfrm>
            <a:off x="3772307" y="1203960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81 852</a:t>
            </a:r>
            <a:endParaRPr/>
          </a:p>
        </p:txBody>
      </p:sp>
      <p:sp>
        <p:nvSpPr>
          <p:cNvPr id="58372" name="RECTANGLE58372"/>
          <p:cNvSpPr/>
          <p:nvPr/>
        </p:nvSpPr>
        <p:spPr bwMode="auto">
          <a:xfrm>
            <a:off x="4481068" y="1203960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-44%</a:t>
            </a:r>
            <a:endParaRPr/>
          </a:p>
        </p:txBody>
      </p:sp>
      <p:sp>
        <p:nvSpPr>
          <p:cNvPr id="58375" name="RECTANGLE58375"/>
          <p:cNvSpPr/>
          <p:nvPr/>
        </p:nvSpPr>
        <p:spPr bwMode="auto">
          <a:xfrm>
            <a:off x="5339994" y="1203960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68%</a:t>
            </a:r>
            <a:endParaRPr/>
          </a:p>
        </p:txBody>
      </p:sp>
      <p:sp>
        <p:nvSpPr>
          <p:cNvPr id="58378" name="RECTANGLE58378"/>
          <p:cNvSpPr/>
          <p:nvPr/>
        </p:nvSpPr>
        <p:spPr bwMode="auto">
          <a:xfrm>
            <a:off x="6172200" y="120396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458</a:t>
            </a:r>
            <a:endParaRPr/>
          </a:p>
        </p:txBody>
      </p:sp>
      <p:sp>
        <p:nvSpPr>
          <p:cNvPr id="58381" name="RECTANGLE58381"/>
          <p:cNvSpPr/>
          <p:nvPr/>
        </p:nvSpPr>
        <p:spPr bwMode="auto">
          <a:xfrm>
            <a:off x="6959600" y="120396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820</a:t>
            </a:r>
            <a:endParaRPr/>
          </a:p>
        </p:txBody>
      </p:sp>
      <p:sp>
        <p:nvSpPr>
          <p:cNvPr id="58384" name="RECTANGLE58384"/>
          <p:cNvSpPr/>
          <p:nvPr/>
        </p:nvSpPr>
        <p:spPr bwMode="auto">
          <a:xfrm>
            <a:off x="7503668" y="1203960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-44%</a:t>
            </a:r>
            <a:endParaRPr/>
          </a:p>
        </p:txBody>
      </p:sp>
      <p:sp>
        <p:nvSpPr>
          <p:cNvPr id="58387" name="RECTANGLE58387"/>
          <p:cNvSpPr/>
          <p:nvPr/>
        </p:nvSpPr>
        <p:spPr bwMode="auto">
          <a:xfrm>
            <a:off x="8222894" y="1203960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69%</a:t>
            </a:r>
            <a:endParaRPr/>
          </a:p>
        </p:txBody>
      </p:sp>
      <p:sp>
        <p:nvSpPr>
          <p:cNvPr id="58390" name="RECTANGLE58390"/>
          <p:cNvSpPr/>
          <p:nvPr/>
        </p:nvSpPr>
        <p:spPr bwMode="auto">
          <a:xfrm>
            <a:off x="8929116" y="1203960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99</a:t>
            </a:r>
            <a:endParaRPr/>
          </a:p>
        </p:txBody>
      </p:sp>
      <p:sp>
        <p:nvSpPr>
          <p:cNvPr id="58393" name="RECTANGLE58393"/>
          <p:cNvSpPr/>
          <p:nvPr/>
        </p:nvSpPr>
        <p:spPr bwMode="auto">
          <a:xfrm>
            <a:off x="9461500" y="120396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</a:t>
            </a:r>
            <a:endParaRPr/>
          </a:p>
        </p:txBody>
      </p:sp>
      <p:sp>
        <p:nvSpPr>
          <p:cNvPr id="58396" name="RECTANGLE58396"/>
          <p:cNvSpPr/>
          <p:nvPr/>
        </p:nvSpPr>
        <p:spPr bwMode="auto">
          <a:xfrm>
            <a:off x="10116210" y="1203960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8399" name="RECTANGLE58399"/>
          <p:cNvSpPr/>
          <p:nvPr/>
        </p:nvSpPr>
        <p:spPr bwMode="auto">
          <a:xfrm>
            <a:off x="247650" y="1310919"/>
            <a:ext cx="230505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00" name="RECTANGLE58400"/>
          <p:cNvSpPr/>
          <p:nvPr/>
        </p:nvSpPr>
        <p:spPr bwMode="auto">
          <a:xfrm>
            <a:off x="1819453" y="1352829"/>
            <a:ext cx="68549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hôtels</a:t>
            </a:r>
            <a:endParaRPr/>
          </a:p>
        </p:txBody>
      </p:sp>
      <p:sp>
        <p:nvSpPr>
          <p:cNvPr id="58403" name="RECTANGLE58403"/>
          <p:cNvSpPr/>
          <p:nvPr/>
        </p:nvSpPr>
        <p:spPr bwMode="auto">
          <a:xfrm>
            <a:off x="2552700" y="1310919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04" name="RECTANGLE58404"/>
          <p:cNvSpPr/>
          <p:nvPr/>
        </p:nvSpPr>
        <p:spPr bwMode="auto">
          <a:xfrm>
            <a:off x="2909722" y="1352829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67 042</a:t>
            </a:r>
            <a:endParaRPr/>
          </a:p>
        </p:txBody>
      </p:sp>
      <p:sp>
        <p:nvSpPr>
          <p:cNvPr id="58407" name="RECTANGLE58407"/>
          <p:cNvSpPr/>
          <p:nvPr/>
        </p:nvSpPr>
        <p:spPr bwMode="auto">
          <a:xfrm>
            <a:off x="3378200" y="1310919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08" name="RECTANGLE58408"/>
          <p:cNvSpPr/>
          <p:nvPr/>
        </p:nvSpPr>
        <p:spPr bwMode="auto">
          <a:xfrm>
            <a:off x="3735222" y="1352829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84 825</a:t>
            </a:r>
            <a:endParaRPr/>
          </a:p>
        </p:txBody>
      </p:sp>
      <p:sp>
        <p:nvSpPr>
          <p:cNvPr id="58411" name="RECTANGLE58411"/>
          <p:cNvSpPr/>
          <p:nvPr/>
        </p:nvSpPr>
        <p:spPr bwMode="auto">
          <a:xfrm>
            <a:off x="4203700" y="1310919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12" name="RECTANGLE58412"/>
          <p:cNvSpPr/>
          <p:nvPr/>
        </p:nvSpPr>
        <p:spPr bwMode="auto">
          <a:xfrm>
            <a:off x="4443476" y="1352829"/>
            <a:ext cx="3347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-21%</a:t>
            </a:r>
            <a:endParaRPr/>
          </a:p>
        </p:txBody>
      </p:sp>
      <p:sp>
        <p:nvSpPr>
          <p:cNvPr id="58415" name="RECTANGLE58415"/>
          <p:cNvSpPr/>
          <p:nvPr/>
        </p:nvSpPr>
        <p:spPr bwMode="auto">
          <a:xfrm>
            <a:off x="4838700" y="1310919"/>
            <a:ext cx="8128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16" name="RECTANGLE58416"/>
          <p:cNvSpPr/>
          <p:nvPr/>
        </p:nvSpPr>
        <p:spPr bwMode="auto">
          <a:xfrm>
            <a:off x="5232807" y="1352829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8419" name="RECTANGLE58419"/>
          <p:cNvSpPr/>
          <p:nvPr/>
        </p:nvSpPr>
        <p:spPr bwMode="auto">
          <a:xfrm>
            <a:off x="5651500" y="1310919"/>
            <a:ext cx="7874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20" name="RECTANGLE58420"/>
          <p:cNvSpPr/>
          <p:nvPr/>
        </p:nvSpPr>
        <p:spPr bwMode="auto">
          <a:xfrm>
            <a:off x="6149340" y="1352829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666</a:t>
            </a:r>
            <a:endParaRPr/>
          </a:p>
        </p:txBody>
      </p:sp>
      <p:sp>
        <p:nvSpPr>
          <p:cNvPr id="58423" name="RECTANGLE58423"/>
          <p:cNvSpPr/>
          <p:nvPr/>
        </p:nvSpPr>
        <p:spPr bwMode="auto">
          <a:xfrm>
            <a:off x="6438900" y="1310919"/>
            <a:ext cx="7874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24" name="RECTANGLE58424"/>
          <p:cNvSpPr/>
          <p:nvPr/>
        </p:nvSpPr>
        <p:spPr bwMode="auto">
          <a:xfrm>
            <a:off x="6936740" y="1352829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855</a:t>
            </a:r>
            <a:endParaRPr/>
          </a:p>
        </p:txBody>
      </p:sp>
      <p:sp>
        <p:nvSpPr>
          <p:cNvPr id="58427" name="RECTANGLE58427"/>
          <p:cNvSpPr/>
          <p:nvPr/>
        </p:nvSpPr>
        <p:spPr bwMode="auto">
          <a:xfrm>
            <a:off x="7226300" y="1310919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28" name="RECTANGLE58428"/>
          <p:cNvSpPr/>
          <p:nvPr/>
        </p:nvSpPr>
        <p:spPr bwMode="auto">
          <a:xfrm>
            <a:off x="7466076" y="1352829"/>
            <a:ext cx="3347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-22%</a:t>
            </a:r>
            <a:endParaRPr/>
          </a:p>
        </p:txBody>
      </p:sp>
      <p:sp>
        <p:nvSpPr>
          <p:cNvPr id="58431" name="RECTANGLE58431"/>
          <p:cNvSpPr/>
          <p:nvPr/>
        </p:nvSpPr>
        <p:spPr bwMode="auto">
          <a:xfrm>
            <a:off x="7861300" y="1310919"/>
            <a:ext cx="6731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32" name="RECTANGLE58432"/>
          <p:cNvSpPr/>
          <p:nvPr/>
        </p:nvSpPr>
        <p:spPr bwMode="auto">
          <a:xfrm>
            <a:off x="8115706" y="1352829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8435" name="RECTANGLE58435"/>
          <p:cNvSpPr/>
          <p:nvPr/>
        </p:nvSpPr>
        <p:spPr bwMode="auto">
          <a:xfrm>
            <a:off x="8534400" y="1310919"/>
            <a:ext cx="5969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36" name="RECTANGLE58436"/>
          <p:cNvSpPr/>
          <p:nvPr/>
        </p:nvSpPr>
        <p:spPr bwMode="auto">
          <a:xfrm>
            <a:off x="8841740" y="1352829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101</a:t>
            </a:r>
            <a:endParaRPr/>
          </a:p>
        </p:txBody>
      </p:sp>
      <p:sp>
        <p:nvSpPr>
          <p:cNvPr id="58439" name="RECTANGLE58439"/>
          <p:cNvSpPr/>
          <p:nvPr/>
        </p:nvSpPr>
        <p:spPr bwMode="auto">
          <a:xfrm>
            <a:off x="9131300" y="1310919"/>
            <a:ext cx="5969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40" name="RECTANGLE58440"/>
          <p:cNvSpPr/>
          <p:nvPr/>
        </p:nvSpPr>
        <p:spPr bwMode="auto">
          <a:xfrm>
            <a:off x="9510776" y="1352829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99</a:t>
            </a:r>
            <a:endParaRPr/>
          </a:p>
        </p:txBody>
      </p:sp>
      <p:sp>
        <p:nvSpPr>
          <p:cNvPr id="58443" name="RECTANGLE58443"/>
          <p:cNvSpPr/>
          <p:nvPr/>
        </p:nvSpPr>
        <p:spPr bwMode="auto">
          <a:xfrm>
            <a:off x="9728200" y="1310919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44" name="RECTANGLE58444"/>
          <p:cNvSpPr/>
          <p:nvPr/>
        </p:nvSpPr>
        <p:spPr bwMode="auto">
          <a:xfrm>
            <a:off x="10069729" y="1352829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8447" name="LINE58447"/>
          <p:cNvSpPr/>
          <p:nvPr/>
        </p:nvSpPr>
        <p:spPr bwMode="auto">
          <a:xfrm flipH="1">
            <a:off x="7870825" y="1310919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48" name="LINE58448"/>
          <p:cNvSpPr/>
          <p:nvPr/>
        </p:nvSpPr>
        <p:spPr bwMode="auto">
          <a:xfrm flipH="1">
            <a:off x="9140825" y="1310919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49" name="LINE58449"/>
          <p:cNvSpPr/>
          <p:nvPr/>
        </p:nvSpPr>
        <p:spPr bwMode="auto">
          <a:xfrm flipH="1">
            <a:off x="3387725" y="1310919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50" name="LINE58450"/>
          <p:cNvSpPr/>
          <p:nvPr/>
        </p:nvSpPr>
        <p:spPr bwMode="auto">
          <a:xfrm flipH="1">
            <a:off x="9737725" y="1310919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51" name="LINE58451"/>
          <p:cNvSpPr/>
          <p:nvPr/>
        </p:nvSpPr>
        <p:spPr bwMode="auto">
          <a:xfrm flipH="1">
            <a:off x="4213225" y="1310919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52" name="LINE58452"/>
          <p:cNvSpPr/>
          <p:nvPr/>
        </p:nvSpPr>
        <p:spPr bwMode="auto">
          <a:xfrm flipH="1">
            <a:off x="6448425" y="1310919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53" name="LINE58453"/>
          <p:cNvSpPr/>
          <p:nvPr/>
        </p:nvSpPr>
        <p:spPr bwMode="auto">
          <a:xfrm flipH="1">
            <a:off x="7235825" y="1310919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54" name="LINE58454"/>
          <p:cNvSpPr/>
          <p:nvPr/>
        </p:nvSpPr>
        <p:spPr bwMode="auto">
          <a:xfrm flipH="1">
            <a:off x="8543925" y="1310919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55" name="LINE58455"/>
          <p:cNvSpPr/>
          <p:nvPr/>
        </p:nvSpPr>
        <p:spPr bwMode="auto">
          <a:xfrm flipH="1">
            <a:off x="2562225" y="1310919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56" name="LINE58456"/>
          <p:cNvSpPr/>
          <p:nvPr/>
        </p:nvSpPr>
        <p:spPr bwMode="auto">
          <a:xfrm flipH="1">
            <a:off x="257175" y="1310919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57" name="LINE58457"/>
          <p:cNvSpPr/>
          <p:nvPr/>
        </p:nvSpPr>
        <p:spPr bwMode="auto">
          <a:xfrm flipH="1">
            <a:off x="4848225" y="1310919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58" name="LINE58458"/>
          <p:cNvSpPr/>
          <p:nvPr/>
        </p:nvSpPr>
        <p:spPr bwMode="auto">
          <a:xfrm flipH="1">
            <a:off x="5661025" y="1310919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59" name="LINE58459"/>
          <p:cNvSpPr/>
          <p:nvPr/>
        </p:nvSpPr>
        <p:spPr bwMode="auto">
          <a:xfrm flipH="1">
            <a:off x="10353675" y="1310919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60" name="LINE58460"/>
          <p:cNvSpPr/>
          <p:nvPr/>
        </p:nvSpPr>
        <p:spPr bwMode="auto">
          <a:xfrm>
            <a:off x="266700" y="1320444"/>
            <a:ext cx="100774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61" name="LINE58461"/>
          <p:cNvSpPr/>
          <p:nvPr/>
        </p:nvSpPr>
        <p:spPr bwMode="auto">
          <a:xfrm>
            <a:off x="247650" y="1488364"/>
            <a:ext cx="101155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76" name="RECTANGLE37676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37677" name="Picture 37677" descr="Picture 37677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37678" name="LINE37678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79" name="RECTANGLE37679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37682" name="RECTANGLE37682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83" name="RECTANGLE37683"/>
          <p:cNvSpPr/>
          <p:nvPr/>
        </p:nvSpPr>
        <p:spPr bwMode="auto">
          <a:xfrm>
            <a:off x="3416135" y="251460"/>
            <a:ext cx="3703219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SYNTHESE PAR PRESTATION</a:t>
            </a:r>
            <a:endParaRPr/>
          </a:p>
        </p:txBody>
      </p:sp>
      <p:sp>
        <p:nvSpPr>
          <p:cNvPr id="37686" name="RECTANGLE37686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87" name="RECTANGLE37687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37690" name="RECTANGLE37690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91" name="RECTANGLE37691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92" name="RECTANGLE37692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37695" name="RECTANGLE37695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96" name="RECTANGLE37696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697" name="RECTANGLE37697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37700" name="RECTANGLE37700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37703" name="LINE37703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704" name="RECTANGLE37704"/>
          <p:cNvSpPr/>
          <p:nvPr/>
        </p:nvSpPr>
        <p:spPr bwMode="auto">
          <a:xfrm>
            <a:off x="263398" y="7098995"/>
            <a:ext cx="447527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avec les abonnements et les services additionnels</a:t>
            </a:r>
            <a:endParaRPr/>
          </a:p>
        </p:txBody>
      </p:sp>
      <p:sp>
        <p:nvSpPr>
          <p:cNvPr id="37707" name="RECTANGLE37707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37710" name="LINE37710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711" name="RECTANGLE37711"/>
          <p:cNvSpPr/>
          <p:nvPr/>
        </p:nvSpPr>
        <p:spPr bwMode="auto">
          <a:xfrm>
            <a:off x="266700" y="1238250"/>
            <a:ext cx="171958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712" name="RECTANGLE37712"/>
          <p:cNvSpPr/>
          <p:nvPr/>
        </p:nvSpPr>
        <p:spPr bwMode="auto">
          <a:xfrm>
            <a:off x="345948" y="1261110"/>
            <a:ext cx="1766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Air</a:t>
            </a:r>
            <a:endParaRPr/>
          </a:p>
        </p:txBody>
      </p:sp>
      <p:sp>
        <p:nvSpPr>
          <p:cNvPr id="37715" name="RECTANGLE37715"/>
          <p:cNvSpPr/>
          <p:nvPr/>
        </p:nvSpPr>
        <p:spPr bwMode="auto">
          <a:xfrm>
            <a:off x="2024380" y="1238250"/>
            <a:ext cx="9620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716" name="RECTANGLE37716"/>
          <p:cNvSpPr/>
          <p:nvPr/>
        </p:nvSpPr>
        <p:spPr bwMode="auto">
          <a:xfrm>
            <a:off x="2435187" y="1261110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P1</a:t>
            </a:r>
            <a:endParaRPr/>
          </a:p>
        </p:txBody>
      </p:sp>
      <p:sp>
        <p:nvSpPr>
          <p:cNvPr id="37719" name="RECTANGLE37719"/>
          <p:cNvSpPr/>
          <p:nvPr/>
        </p:nvSpPr>
        <p:spPr bwMode="auto">
          <a:xfrm>
            <a:off x="3024505" y="1238250"/>
            <a:ext cx="9620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720" name="RECTANGLE37720"/>
          <p:cNvSpPr/>
          <p:nvPr/>
        </p:nvSpPr>
        <p:spPr bwMode="auto">
          <a:xfrm>
            <a:off x="3435312" y="1261110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P2</a:t>
            </a:r>
            <a:endParaRPr/>
          </a:p>
        </p:txBody>
      </p:sp>
      <p:sp>
        <p:nvSpPr>
          <p:cNvPr id="37723" name="RECTANGLE37723"/>
          <p:cNvSpPr/>
          <p:nvPr/>
        </p:nvSpPr>
        <p:spPr bwMode="auto">
          <a:xfrm>
            <a:off x="4024630" y="1238250"/>
            <a:ext cx="7715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724" name="RECTANGLE37724"/>
          <p:cNvSpPr/>
          <p:nvPr/>
        </p:nvSpPr>
        <p:spPr bwMode="auto">
          <a:xfrm>
            <a:off x="4145978" y="12611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37727" name="RECTANGLE37727"/>
          <p:cNvSpPr/>
          <p:nvPr/>
        </p:nvSpPr>
        <p:spPr bwMode="auto">
          <a:xfrm>
            <a:off x="326898" y="1429029"/>
            <a:ext cx="50546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</a:t>
            </a:r>
            <a:endParaRPr/>
          </a:p>
        </p:txBody>
      </p:sp>
      <p:sp>
        <p:nvSpPr>
          <p:cNvPr id="37730" name="RECTANGLE37730"/>
          <p:cNvSpPr/>
          <p:nvPr/>
        </p:nvSpPr>
        <p:spPr bwMode="auto">
          <a:xfrm>
            <a:off x="2446045" y="1429029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233 721</a:t>
            </a:r>
            <a:endParaRPr/>
          </a:p>
        </p:txBody>
      </p:sp>
      <p:sp>
        <p:nvSpPr>
          <p:cNvPr id="37733" name="RECTANGLE37733"/>
          <p:cNvSpPr/>
          <p:nvPr/>
        </p:nvSpPr>
        <p:spPr bwMode="auto">
          <a:xfrm>
            <a:off x="3446170" y="1429029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246 855</a:t>
            </a:r>
            <a:endParaRPr/>
          </a:p>
        </p:txBody>
      </p:sp>
      <p:sp>
        <p:nvSpPr>
          <p:cNvPr id="37736" name="RECTANGLE37736"/>
          <p:cNvSpPr/>
          <p:nvPr/>
        </p:nvSpPr>
        <p:spPr bwMode="auto">
          <a:xfrm>
            <a:off x="4458589" y="1429029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-5%</a:t>
            </a:r>
            <a:endParaRPr/>
          </a:p>
        </p:txBody>
      </p:sp>
      <p:sp>
        <p:nvSpPr>
          <p:cNvPr id="37739" name="RECTANGLE37739"/>
          <p:cNvSpPr/>
          <p:nvPr/>
        </p:nvSpPr>
        <p:spPr bwMode="auto">
          <a:xfrm>
            <a:off x="326898" y="1587424"/>
            <a:ext cx="3693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Tickets</a:t>
            </a:r>
            <a:endParaRPr/>
          </a:p>
        </p:txBody>
      </p:sp>
      <p:sp>
        <p:nvSpPr>
          <p:cNvPr id="37742" name="RECTANGLE37742"/>
          <p:cNvSpPr/>
          <p:nvPr/>
        </p:nvSpPr>
        <p:spPr bwMode="auto">
          <a:xfrm>
            <a:off x="2675255" y="1587424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390</a:t>
            </a:r>
            <a:endParaRPr/>
          </a:p>
        </p:txBody>
      </p:sp>
      <p:sp>
        <p:nvSpPr>
          <p:cNvPr id="37745" name="RECTANGLE37745"/>
          <p:cNvSpPr/>
          <p:nvPr/>
        </p:nvSpPr>
        <p:spPr bwMode="auto">
          <a:xfrm>
            <a:off x="3675380" y="1587424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400</a:t>
            </a:r>
            <a:endParaRPr/>
          </a:p>
        </p:txBody>
      </p:sp>
      <p:sp>
        <p:nvSpPr>
          <p:cNvPr id="37748" name="RECTANGLE37748"/>
          <p:cNvSpPr/>
          <p:nvPr/>
        </p:nvSpPr>
        <p:spPr bwMode="auto">
          <a:xfrm>
            <a:off x="4458589" y="1587424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37751" name="RECTANGLE37751"/>
          <p:cNvSpPr/>
          <p:nvPr/>
        </p:nvSpPr>
        <p:spPr bwMode="auto">
          <a:xfrm>
            <a:off x="326898" y="1745818"/>
            <a:ext cx="10927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Prix Moyen par ticket</a:t>
            </a:r>
            <a:endParaRPr/>
          </a:p>
        </p:txBody>
      </p:sp>
      <p:sp>
        <p:nvSpPr>
          <p:cNvPr id="37754" name="RECTANGLE37754"/>
          <p:cNvSpPr/>
          <p:nvPr/>
        </p:nvSpPr>
        <p:spPr bwMode="auto">
          <a:xfrm>
            <a:off x="2675255" y="174581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599</a:t>
            </a:r>
            <a:endParaRPr/>
          </a:p>
        </p:txBody>
      </p:sp>
      <p:sp>
        <p:nvSpPr>
          <p:cNvPr id="37757" name="RECTANGLE37757"/>
          <p:cNvSpPr/>
          <p:nvPr/>
        </p:nvSpPr>
        <p:spPr bwMode="auto">
          <a:xfrm>
            <a:off x="3675380" y="174581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617</a:t>
            </a:r>
            <a:endParaRPr/>
          </a:p>
        </p:txBody>
      </p:sp>
      <p:sp>
        <p:nvSpPr>
          <p:cNvPr id="37760" name="RECTANGLE37760"/>
          <p:cNvSpPr/>
          <p:nvPr/>
        </p:nvSpPr>
        <p:spPr bwMode="auto">
          <a:xfrm>
            <a:off x="4458589" y="1745818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37763" name="RECTANGLE37763"/>
          <p:cNvSpPr/>
          <p:nvPr/>
        </p:nvSpPr>
        <p:spPr bwMode="auto">
          <a:xfrm>
            <a:off x="326898" y="1904213"/>
            <a:ext cx="8652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Nb Jours anticip.</a:t>
            </a:r>
            <a:endParaRPr/>
          </a:p>
        </p:txBody>
      </p:sp>
      <p:sp>
        <p:nvSpPr>
          <p:cNvPr id="37766" name="RECTANGLE37766"/>
          <p:cNvSpPr/>
          <p:nvPr/>
        </p:nvSpPr>
        <p:spPr bwMode="auto">
          <a:xfrm>
            <a:off x="2739771" y="190421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</a:t>
            </a:r>
            <a:endParaRPr/>
          </a:p>
        </p:txBody>
      </p:sp>
      <p:sp>
        <p:nvSpPr>
          <p:cNvPr id="37769" name="RECTANGLE37769"/>
          <p:cNvSpPr/>
          <p:nvPr/>
        </p:nvSpPr>
        <p:spPr bwMode="auto">
          <a:xfrm>
            <a:off x="3739896" y="190421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</a:t>
            </a:r>
            <a:endParaRPr/>
          </a:p>
        </p:txBody>
      </p:sp>
      <p:sp>
        <p:nvSpPr>
          <p:cNvPr id="37772" name="RECTANGLE37772"/>
          <p:cNvSpPr/>
          <p:nvPr/>
        </p:nvSpPr>
        <p:spPr bwMode="auto">
          <a:xfrm>
            <a:off x="4458589" y="1904213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-7%</a:t>
            </a:r>
            <a:endParaRPr/>
          </a:p>
        </p:txBody>
      </p:sp>
      <p:sp>
        <p:nvSpPr>
          <p:cNvPr id="37775" name="RECTANGLE37775"/>
          <p:cNvSpPr/>
          <p:nvPr/>
        </p:nvSpPr>
        <p:spPr bwMode="auto">
          <a:xfrm>
            <a:off x="326898" y="2062607"/>
            <a:ext cx="824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Adoption Online</a:t>
            </a:r>
            <a:endParaRPr/>
          </a:p>
        </p:txBody>
      </p:sp>
      <p:sp>
        <p:nvSpPr>
          <p:cNvPr id="37778" name="RECTANGLE37778"/>
          <p:cNvSpPr/>
          <p:nvPr/>
        </p:nvSpPr>
        <p:spPr bwMode="auto">
          <a:xfrm>
            <a:off x="2464537" y="2062607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87,44%</a:t>
            </a:r>
            <a:endParaRPr/>
          </a:p>
        </p:txBody>
      </p:sp>
      <p:sp>
        <p:nvSpPr>
          <p:cNvPr id="37781" name="RECTANGLE37781"/>
          <p:cNvSpPr/>
          <p:nvPr/>
        </p:nvSpPr>
        <p:spPr bwMode="auto">
          <a:xfrm>
            <a:off x="3464662" y="2062607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86,25%</a:t>
            </a:r>
            <a:endParaRPr/>
          </a:p>
        </p:txBody>
      </p:sp>
      <p:sp>
        <p:nvSpPr>
          <p:cNvPr id="37784" name="RECTANGLE37784"/>
          <p:cNvSpPr/>
          <p:nvPr/>
        </p:nvSpPr>
        <p:spPr bwMode="auto">
          <a:xfrm>
            <a:off x="4504715" y="2062607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37787" name="RECTANGLE37787"/>
          <p:cNvSpPr/>
          <p:nvPr/>
        </p:nvSpPr>
        <p:spPr bwMode="auto">
          <a:xfrm>
            <a:off x="326898" y="2221001"/>
            <a:ext cx="118638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Transac. brutes totales</a:t>
            </a:r>
            <a:endParaRPr/>
          </a:p>
        </p:txBody>
      </p:sp>
      <p:sp>
        <p:nvSpPr>
          <p:cNvPr id="37790" name="RECTANGLE37790"/>
          <p:cNvSpPr/>
          <p:nvPr/>
        </p:nvSpPr>
        <p:spPr bwMode="auto">
          <a:xfrm>
            <a:off x="2675255" y="2221001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424</a:t>
            </a:r>
            <a:endParaRPr/>
          </a:p>
        </p:txBody>
      </p:sp>
      <p:sp>
        <p:nvSpPr>
          <p:cNvPr id="37793" name="RECTANGLE37793"/>
          <p:cNvSpPr/>
          <p:nvPr/>
        </p:nvSpPr>
        <p:spPr bwMode="auto">
          <a:xfrm>
            <a:off x="3675380" y="2221001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458</a:t>
            </a:r>
            <a:endParaRPr/>
          </a:p>
        </p:txBody>
      </p:sp>
      <p:sp>
        <p:nvSpPr>
          <p:cNvPr id="37796" name="RECTANGLE37796"/>
          <p:cNvSpPr/>
          <p:nvPr/>
        </p:nvSpPr>
        <p:spPr bwMode="auto">
          <a:xfrm>
            <a:off x="4458589" y="2221001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-7%</a:t>
            </a:r>
            <a:endParaRPr/>
          </a:p>
        </p:txBody>
      </p:sp>
      <p:sp>
        <p:nvSpPr>
          <p:cNvPr id="37799" name="RECTANGLE37799"/>
          <p:cNvSpPr/>
          <p:nvPr/>
        </p:nvSpPr>
        <p:spPr bwMode="auto">
          <a:xfrm>
            <a:off x="326898" y="2379396"/>
            <a:ext cx="47264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% Avoirs</a:t>
            </a:r>
            <a:endParaRPr/>
          </a:p>
        </p:txBody>
      </p:sp>
      <p:sp>
        <p:nvSpPr>
          <p:cNvPr id="37802" name="RECTANGLE37802"/>
          <p:cNvSpPr/>
          <p:nvPr/>
        </p:nvSpPr>
        <p:spPr bwMode="auto">
          <a:xfrm>
            <a:off x="2529053" y="2379396"/>
            <a:ext cx="3524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4,01%</a:t>
            </a:r>
            <a:endParaRPr/>
          </a:p>
        </p:txBody>
      </p:sp>
      <p:sp>
        <p:nvSpPr>
          <p:cNvPr id="37805" name="RECTANGLE37805"/>
          <p:cNvSpPr/>
          <p:nvPr/>
        </p:nvSpPr>
        <p:spPr bwMode="auto">
          <a:xfrm>
            <a:off x="3529178" y="2379396"/>
            <a:ext cx="3524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5,95%</a:t>
            </a:r>
            <a:endParaRPr/>
          </a:p>
        </p:txBody>
      </p:sp>
      <p:sp>
        <p:nvSpPr>
          <p:cNvPr id="37808" name="RECTANGLE37808"/>
          <p:cNvSpPr/>
          <p:nvPr/>
        </p:nvSpPr>
        <p:spPr bwMode="auto">
          <a:xfrm>
            <a:off x="4394073" y="2379396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-33%</a:t>
            </a:r>
            <a:endParaRPr/>
          </a:p>
        </p:txBody>
      </p:sp>
      <p:sp>
        <p:nvSpPr>
          <p:cNvPr id="37811" name="LINE37811"/>
          <p:cNvSpPr/>
          <p:nvPr/>
        </p:nvSpPr>
        <p:spPr bwMode="auto">
          <a:xfrm>
            <a:off x="247650" y="1559801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812" name="LINE37812"/>
          <p:cNvSpPr/>
          <p:nvPr/>
        </p:nvSpPr>
        <p:spPr bwMode="auto">
          <a:xfrm>
            <a:off x="247650" y="1876590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813" name="LINE37813"/>
          <p:cNvSpPr/>
          <p:nvPr/>
        </p:nvSpPr>
        <p:spPr bwMode="auto">
          <a:xfrm>
            <a:off x="247650" y="2193379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814" name="LINE37814"/>
          <p:cNvSpPr/>
          <p:nvPr/>
        </p:nvSpPr>
        <p:spPr bwMode="auto">
          <a:xfrm>
            <a:off x="247650" y="1718196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815" name="LINE37815"/>
          <p:cNvSpPr/>
          <p:nvPr/>
        </p:nvSpPr>
        <p:spPr bwMode="auto">
          <a:xfrm>
            <a:off x="247650" y="2034985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816" name="LINE37816"/>
          <p:cNvSpPr/>
          <p:nvPr/>
        </p:nvSpPr>
        <p:spPr bwMode="auto">
          <a:xfrm>
            <a:off x="247650" y="2351773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817" name="LINE37817"/>
          <p:cNvSpPr/>
          <p:nvPr/>
        </p:nvSpPr>
        <p:spPr bwMode="auto">
          <a:xfrm>
            <a:off x="247650" y="2510168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37818" name="Picture 37818" descr="Picture 37818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4981816" y="1219200"/>
            <a:ext cx="5334000" cy="1397000"/>
          </a:xfrm>
          <a:prstGeom prst="rect">
            <a:avLst/>
          </a:prstGeom>
          <a:noFill/>
        </p:spPr>
      </p:pic>
      <p:sp>
        <p:nvSpPr>
          <p:cNvPr id="37819" name="RECTANGLE37819"/>
          <p:cNvSpPr/>
          <p:nvPr/>
        </p:nvSpPr>
        <p:spPr bwMode="auto">
          <a:xfrm>
            <a:off x="266700" y="2720975"/>
            <a:ext cx="171958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820" name="RECTANGLE37820"/>
          <p:cNvSpPr/>
          <p:nvPr/>
        </p:nvSpPr>
        <p:spPr bwMode="auto">
          <a:xfrm>
            <a:off x="345948" y="2743835"/>
            <a:ext cx="19669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Fer</a:t>
            </a:r>
            <a:endParaRPr/>
          </a:p>
        </p:txBody>
      </p:sp>
      <p:sp>
        <p:nvSpPr>
          <p:cNvPr id="37823" name="RECTANGLE37823"/>
          <p:cNvSpPr/>
          <p:nvPr/>
        </p:nvSpPr>
        <p:spPr bwMode="auto">
          <a:xfrm>
            <a:off x="2024380" y="2720975"/>
            <a:ext cx="9620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824" name="RECTANGLE37824"/>
          <p:cNvSpPr/>
          <p:nvPr/>
        </p:nvSpPr>
        <p:spPr bwMode="auto">
          <a:xfrm>
            <a:off x="2435187" y="2743835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P1</a:t>
            </a:r>
            <a:endParaRPr/>
          </a:p>
        </p:txBody>
      </p:sp>
      <p:sp>
        <p:nvSpPr>
          <p:cNvPr id="37827" name="RECTANGLE37827"/>
          <p:cNvSpPr/>
          <p:nvPr/>
        </p:nvSpPr>
        <p:spPr bwMode="auto">
          <a:xfrm>
            <a:off x="3024505" y="2720975"/>
            <a:ext cx="9620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828" name="RECTANGLE37828"/>
          <p:cNvSpPr/>
          <p:nvPr/>
        </p:nvSpPr>
        <p:spPr bwMode="auto">
          <a:xfrm>
            <a:off x="3435312" y="2743835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P2</a:t>
            </a:r>
            <a:endParaRPr/>
          </a:p>
        </p:txBody>
      </p:sp>
      <p:sp>
        <p:nvSpPr>
          <p:cNvPr id="37831" name="RECTANGLE37831"/>
          <p:cNvSpPr/>
          <p:nvPr/>
        </p:nvSpPr>
        <p:spPr bwMode="auto">
          <a:xfrm>
            <a:off x="4024630" y="2720975"/>
            <a:ext cx="7715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832" name="RECTANGLE37832"/>
          <p:cNvSpPr/>
          <p:nvPr/>
        </p:nvSpPr>
        <p:spPr bwMode="auto">
          <a:xfrm>
            <a:off x="4145978" y="2743835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37835" name="RECTANGLE37835"/>
          <p:cNvSpPr/>
          <p:nvPr/>
        </p:nvSpPr>
        <p:spPr bwMode="auto">
          <a:xfrm>
            <a:off x="326898" y="2911754"/>
            <a:ext cx="50546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</a:t>
            </a:r>
            <a:endParaRPr/>
          </a:p>
        </p:txBody>
      </p:sp>
      <p:sp>
        <p:nvSpPr>
          <p:cNvPr id="37838" name="RECTANGLE37838"/>
          <p:cNvSpPr/>
          <p:nvPr/>
        </p:nvSpPr>
        <p:spPr bwMode="auto">
          <a:xfrm>
            <a:off x="2510561" y="2911754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78 927</a:t>
            </a:r>
            <a:endParaRPr/>
          </a:p>
        </p:txBody>
      </p:sp>
      <p:sp>
        <p:nvSpPr>
          <p:cNvPr id="37841" name="RECTANGLE37841"/>
          <p:cNvSpPr/>
          <p:nvPr/>
        </p:nvSpPr>
        <p:spPr bwMode="auto">
          <a:xfrm>
            <a:off x="3510686" y="2911754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71 266</a:t>
            </a:r>
            <a:endParaRPr/>
          </a:p>
        </p:txBody>
      </p:sp>
      <p:sp>
        <p:nvSpPr>
          <p:cNvPr id="37844" name="RECTANGLE37844"/>
          <p:cNvSpPr/>
          <p:nvPr/>
        </p:nvSpPr>
        <p:spPr bwMode="auto">
          <a:xfrm>
            <a:off x="4440200" y="2911754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11%</a:t>
            </a:r>
            <a:endParaRPr/>
          </a:p>
        </p:txBody>
      </p:sp>
      <p:sp>
        <p:nvSpPr>
          <p:cNvPr id="37847" name="RECTANGLE37847"/>
          <p:cNvSpPr/>
          <p:nvPr/>
        </p:nvSpPr>
        <p:spPr bwMode="auto">
          <a:xfrm>
            <a:off x="326898" y="3070149"/>
            <a:ext cx="3693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Tickets</a:t>
            </a:r>
            <a:endParaRPr/>
          </a:p>
        </p:txBody>
      </p:sp>
      <p:sp>
        <p:nvSpPr>
          <p:cNvPr id="37850" name="RECTANGLE37850"/>
          <p:cNvSpPr/>
          <p:nvPr/>
        </p:nvSpPr>
        <p:spPr bwMode="auto">
          <a:xfrm>
            <a:off x="2575077" y="3070149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1 651</a:t>
            </a:r>
            <a:endParaRPr/>
          </a:p>
        </p:txBody>
      </p:sp>
      <p:sp>
        <p:nvSpPr>
          <p:cNvPr id="37853" name="RECTANGLE37853"/>
          <p:cNvSpPr/>
          <p:nvPr/>
        </p:nvSpPr>
        <p:spPr bwMode="auto">
          <a:xfrm>
            <a:off x="3575202" y="3070149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1 520</a:t>
            </a:r>
            <a:endParaRPr/>
          </a:p>
        </p:txBody>
      </p:sp>
      <p:sp>
        <p:nvSpPr>
          <p:cNvPr id="37856" name="RECTANGLE37856"/>
          <p:cNvSpPr/>
          <p:nvPr/>
        </p:nvSpPr>
        <p:spPr bwMode="auto">
          <a:xfrm>
            <a:off x="4504715" y="307014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9%</a:t>
            </a:r>
            <a:endParaRPr/>
          </a:p>
        </p:txBody>
      </p:sp>
      <p:sp>
        <p:nvSpPr>
          <p:cNvPr id="37859" name="RECTANGLE37859"/>
          <p:cNvSpPr/>
          <p:nvPr/>
        </p:nvSpPr>
        <p:spPr bwMode="auto">
          <a:xfrm>
            <a:off x="326898" y="3228543"/>
            <a:ext cx="10927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Prix Moyen par ticket</a:t>
            </a:r>
            <a:endParaRPr/>
          </a:p>
        </p:txBody>
      </p:sp>
      <p:sp>
        <p:nvSpPr>
          <p:cNvPr id="37862" name="RECTANGLE37862"/>
          <p:cNvSpPr/>
          <p:nvPr/>
        </p:nvSpPr>
        <p:spPr bwMode="auto">
          <a:xfrm>
            <a:off x="2739771" y="322854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48</a:t>
            </a:r>
            <a:endParaRPr/>
          </a:p>
        </p:txBody>
      </p:sp>
      <p:sp>
        <p:nvSpPr>
          <p:cNvPr id="37865" name="RECTANGLE37865"/>
          <p:cNvSpPr/>
          <p:nvPr/>
        </p:nvSpPr>
        <p:spPr bwMode="auto">
          <a:xfrm>
            <a:off x="3739896" y="322854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47</a:t>
            </a:r>
            <a:endParaRPr/>
          </a:p>
        </p:txBody>
      </p:sp>
      <p:sp>
        <p:nvSpPr>
          <p:cNvPr id="37868" name="RECTANGLE37868"/>
          <p:cNvSpPr/>
          <p:nvPr/>
        </p:nvSpPr>
        <p:spPr bwMode="auto">
          <a:xfrm>
            <a:off x="4504715" y="322854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37871" name="RECTANGLE37871"/>
          <p:cNvSpPr/>
          <p:nvPr/>
        </p:nvSpPr>
        <p:spPr bwMode="auto">
          <a:xfrm>
            <a:off x="326898" y="3386937"/>
            <a:ext cx="8652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Nb Jours anticip.</a:t>
            </a:r>
            <a:endParaRPr/>
          </a:p>
        </p:txBody>
      </p:sp>
      <p:sp>
        <p:nvSpPr>
          <p:cNvPr id="37874" name="RECTANGLE37874"/>
          <p:cNvSpPr/>
          <p:nvPr/>
        </p:nvSpPr>
        <p:spPr bwMode="auto">
          <a:xfrm>
            <a:off x="2739771" y="3386937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</a:t>
            </a:r>
            <a:endParaRPr/>
          </a:p>
        </p:txBody>
      </p:sp>
      <p:sp>
        <p:nvSpPr>
          <p:cNvPr id="37877" name="RECTANGLE37877"/>
          <p:cNvSpPr/>
          <p:nvPr/>
        </p:nvSpPr>
        <p:spPr bwMode="auto">
          <a:xfrm>
            <a:off x="3739896" y="3386937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</a:t>
            </a:r>
            <a:endParaRPr/>
          </a:p>
        </p:txBody>
      </p:sp>
      <p:sp>
        <p:nvSpPr>
          <p:cNvPr id="37880" name="RECTANGLE37880"/>
          <p:cNvSpPr/>
          <p:nvPr/>
        </p:nvSpPr>
        <p:spPr bwMode="auto">
          <a:xfrm>
            <a:off x="4440200" y="3386937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20%</a:t>
            </a:r>
            <a:endParaRPr/>
          </a:p>
        </p:txBody>
      </p:sp>
      <p:sp>
        <p:nvSpPr>
          <p:cNvPr id="37883" name="RECTANGLE37883"/>
          <p:cNvSpPr/>
          <p:nvPr/>
        </p:nvSpPr>
        <p:spPr bwMode="auto">
          <a:xfrm>
            <a:off x="326898" y="3545332"/>
            <a:ext cx="824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Adoption Online</a:t>
            </a:r>
            <a:endParaRPr/>
          </a:p>
        </p:txBody>
      </p:sp>
      <p:sp>
        <p:nvSpPr>
          <p:cNvPr id="37886" name="RECTANGLE37886"/>
          <p:cNvSpPr/>
          <p:nvPr/>
        </p:nvSpPr>
        <p:spPr bwMode="auto">
          <a:xfrm>
            <a:off x="2464537" y="3545332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81,04%</a:t>
            </a:r>
            <a:endParaRPr/>
          </a:p>
        </p:txBody>
      </p:sp>
      <p:sp>
        <p:nvSpPr>
          <p:cNvPr id="37889" name="RECTANGLE37889"/>
          <p:cNvSpPr/>
          <p:nvPr/>
        </p:nvSpPr>
        <p:spPr bwMode="auto">
          <a:xfrm>
            <a:off x="3464662" y="3545332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83,16%</a:t>
            </a:r>
            <a:endParaRPr/>
          </a:p>
        </p:txBody>
      </p:sp>
      <p:sp>
        <p:nvSpPr>
          <p:cNvPr id="37892" name="RECTANGLE37892"/>
          <p:cNvSpPr/>
          <p:nvPr/>
        </p:nvSpPr>
        <p:spPr bwMode="auto">
          <a:xfrm>
            <a:off x="4458589" y="3545332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37895" name="RECTANGLE37895"/>
          <p:cNvSpPr/>
          <p:nvPr/>
        </p:nvSpPr>
        <p:spPr bwMode="auto">
          <a:xfrm>
            <a:off x="326898" y="3703726"/>
            <a:ext cx="118638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Transac. brutes totales</a:t>
            </a:r>
            <a:endParaRPr/>
          </a:p>
        </p:txBody>
      </p:sp>
      <p:sp>
        <p:nvSpPr>
          <p:cNvPr id="37898" name="RECTANGLE37898"/>
          <p:cNvSpPr/>
          <p:nvPr/>
        </p:nvSpPr>
        <p:spPr bwMode="auto">
          <a:xfrm>
            <a:off x="2575077" y="370372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2 055</a:t>
            </a:r>
            <a:endParaRPr/>
          </a:p>
        </p:txBody>
      </p:sp>
      <p:sp>
        <p:nvSpPr>
          <p:cNvPr id="37901" name="RECTANGLE37901"/>
          <p:cNvSpPr/>
          <p:nvPr/>
        </p:nvSpPr>
        <p:spPr bwMode="auto">
          <a:xfrm>
            <a:off x="3575202" y="370372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1 963</a:t>
            </a:r>
            <a:endParaRPr/>
          </a:p>
        </p:txBody>
      </p:sp>
      <p:sp>
        <p:nvSpPr>
          <p:cNvPr id="37904" name="RECTANGLE37904"/>
          <p:cNvSpPr/>
          <p:nvPr/>
        </p:nvSpPr>
        <p:spPr bwMode="auto">
          <a:xfrm>
            <a:off x="4504715" y="370372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37907" name="RECTANGLE37907"/>
          <p:cNvSpPr/>
          <p:nvPr/>
        </p:nvSpPr>
        <p:spPr bwMode="auto">
          <a:xfrm>
            <a:off x="326898" y="3862121"/>
            <a:ext cx="47264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% Avoirs</a:t>
            </a:r>
            <a:endParaRPr/>
          </a:p>
        </p:txBody>
      </p:sp>
      <p:sp>
        <p:nvSpPr>
          <p:cNvPr id="37910" name="RECTANGLE37910"/>
          <p:cNvSpPr/>
          <p:nvPr/>
        </p:nvSpPr>
        <p:spPr bwMode="auto">
          <a:xfrm>
            <a:off x="2529053" y="3862121"/>
            <a:ext cx="3524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9,83%</a:t>
            </a:r>
            <a:endParaRPr/>
          </a:p>
        </p:txBody>
      </p:sp>
      <p:sp>
        <p:nvSpPr>
          <p:cNvPr id="37913" name="RECTANGLE37913"/>
          <p:cNvSpPr/>
          <p:nvPr/>
        </p:nvSpPr>
        <p:spPr bwMode="auto">
          <a:xfrm>
            <a:off x="3464662" y="3862121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10,12%</a:t>
            </a:r>
            <a:endParaRPr/>
          </a:p>
        </p:txBody>
      </p:sp>
      <p:sp>
        <p:nvSpPr>
          <p:cNvPr id="37916" name="RECTANGLE37916"/>
          <p:cNvSpPr/>
          <p:nvPr/>
        </p:nvSpPr>
        <p:spPr bwMode="auto">
          <a:xfrm>
            <a:off x="4458589" y="3862121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37919" name="LINE37919"/>
          <p:cNvSpPr/>
          <p:nvPr/>
        </p:nvSpPr>
        <p:spPr bwMode="auto">
          <a:xfrm>
            <a:off x="247650" y="3042526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920" name="LINE37920"/>
          <p:cNvSpPr/>
          <p:nvPr/>
        </p:nvSpPr>
        <p:spPr bwMode="auto">
          <a:xfrm>
            <a:off x="247650" y="3359315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921" name="LINE37921"/>
          <p:cNvSpPr/>
          <p:nvPr/>
        </p:nvSpPr>
        <p:spPr bwMode="auto">
          <a:xfrm>
            <a:off x="247650" y="3676104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922" name="LINE37922"/>
          <p:cNvSpPr/>
          <p:nvPr/>
        </p:nvSpPr>
        <p:spPr bwMode="auto">
          <a:xfrm>
            <a:off x="247650" y="3200921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923" name="LINE37923"/>
          <p:cNvSpPr/>
          <p:nvPr/>
        </p:nvSpPr>
        <p:spPr bwMode="auto">
          <a:xfrm>
            <a:off x="247650" y="3517709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924" name="LINE37924"/>
          <p:cNvSpPr/>
          <p:nvPr/>
        </p:nvSpPr>
        <p:spPr bwMode="auto">
          <a:xfrm>
            <a:off x="247650" y="3834498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925" name="LINE37925"/>
          <p:cNvSpPr/>
          <p:nvPr/>
        </p:nvSpPr>
        <p:spPr bwMode="auto">
          <a:xfrm>
            <a:off x="247650" y="3992893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37926" name="Picture 37926" descr="Picture 37926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4981816" y="2701925"/>
            <a:ext cx="5334000" cy="1397000"/>
          </a:xfrm>
          <a:prstGeom prst="rect">
            <a:avLst/>
          </a:prstGeom>
          <a:noFill/>
        </p:spPr>
      </p:pic>
      <p:sp>
        <p:nvSpPr>
          <p:cNvPr id="37927" name="RECTANGLE37927"/>
          <p:cNvSpPr/>
          <p:nvPr/>
        </p:nvSpPr>
        <p:spPr bwMode="auto">
          <a:xfrm>
            <a:off x="266700" y="4191000"/>
            <a:ext cx="171958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928" name="RECTANGLE37928"/>
          <p:cNvSpPr/>
          <p:nvPr/>
        </p:nvSpPr>
        <p:spPr bwMode="auto">
          <a:xfrm>
            <a:off x="345948" y="4213860"/>
            <a:ext cx="31577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Hôtel</a:t>
            </a:r>
            <a:endParaRPr/>
          </a:p>
        </p:txBody>
      </p:sp>
      <p:sp>
        <p:nvSpPr>
          <p:cNvPr id="37931" name="RECTANGLE37931"/>
          <p:cNvSpPr/>
          <p:nvPr/>
        </p:nvSpPr>
        <p:spPr bwMode="auto">
          <a:xfrm>
            <a:off x="2024380" y="4191000"/>
            <a:ext cx="9620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932" name="RECTANGLE37932"/>
          <p:cNvSpPr/>
          <p:nvPr/>
        </p:nvSpPr>
        <p:spPr bwMode="auto">
          <a:xfrm>
            <a:off x="2435187" y="4213860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P1</a:t>
            </a:r>
            <a:endParaRPr/>
          </a:p>
        </p:txBody>
      </p:sp>
      <p:sp>
        <p:nvSpPr>
          <p:cNvPr id="37935" name="RECTANGLE37935"/>
          <p:cNvSpPr/>
          <p:nvPr/>
        </p:nvSpPr>
        <p:spPr bwMode="auto">
          <a:xfrm>
            <a:off x="3024505" y="4191000"/>
            <a:ext cx="9620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936" name="RECTANGLE37936"/>
          <p:cNvSpPr/>
          <p:nvPr/>
        </p:nvSpPr>
        <p:spPr bwMode="auto">
          <a:xfrm>
            <a:off x="3435312" y="4213860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P2</a:t>
            </a:r>
            <a:endParaRPr/>
          </a:p>
        </p:txBody>
      </p:sp>
      <p:sp>
        <p:nvSpPr>
          <p:cNvPr id="37939" name="RECTANGLE37939"/>
          <p:cNvSpPr/>
          <p:nvPr/>
        </p:nvSpPr>
        <p:spPr bwMode="auto">
          <a:xfrm>
            <a:off x="4024630" y="4191000"/>
            <a:ext cx="7715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7940" name="RECTANGLE37940"/>
          <p:cNvSpPr/>
          <p:nvPr/>
        </p:nvSpPr>
        <p:spPr bwMode="auto">
          <a:xfrm>
            <a:off x="4145978" y="421386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37943" name="RECTANGLE37943"/>
          <p:cNvSpPr/>
          <p:nvPr/>
        </p:nvSpPr>
        <p:spPr bwMode="auto">
          <a:xfrm>
            <a:off x="326898" y="4381779"/>
            <a:ext cx="50546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</a:t>
            </a:r>
            <a:endParaRPr/>
          </a:p>
        </p:txBody>
      </p:sp>
      <p:sp>
        <p:nvSpPr>
          <p:cNvPr id="37946" name="RECTANGLE37946"/>
          <p:cNvSpPr/>
          <p:nvPr/>
        </p:nvSpPr>
        <p:spPr bwMode="auto">
          <a:xfrm>
            <a:off x="2510561" y="4381779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67 136</a:t>
            </a:r>
            <a:endParaRPr/>
          </a:p>
        </p:txBody>
      </p:sp>
      <p:sp>
        <p:nvSpPr>
          <p:cNvPr id="37949" name="RECTANGLE37949"/>
          <p:cNvSpPr/>
          <p:nvPr/>
        </p:nvSpPr>
        <p:spPr bwMode="auto">
          <a:xfrm>
            <a:off x="3510686" y="4381779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85 820</a:t>
            </a:r>
            <a:endParaRPr/>
          </a:p>
        </p:txBody>
      </p:sp>
      <p:sp>
        <p:nvSpPr>
          <p:cNvPr id="37952" name="RECTANGLE37952"/>
          <p:cNvSpPr/>
          <p:nvPr/>
        </p:nvSpPr>
        <p:spPr bwMode="auto">
          <a:xfrm>
            <a:off x="4394073" y="4381779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-22%</a:t>
            </a:r>
            <a:endParaRPr/>
          </a:p>
        </p:txBody>
      </p:sp>
      <p:sp>
        <p:nvSpPr>
          <p:cNvPr id="37955" name="RECTANGLE37955"/>
          <p:cNvSpPr/>
          <p:nvPr/>
        </p:nvSpPr>
        <p:spPr bwMode="auto">
          <a:xfrm>
            <a:off x="326898" y="4540174"/>
            <a:ext cx="4485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Nb Nuits</a:t>
            </a:r>
            <a:endParaRPr/>
          </a:p>
        </p:txBody>
      </p:sp>
      <p:sp>
        <p:nvSpPr>
          <p:cNvPr id="37958" name="RECTANGLE37958"/>
          <p:cNvSpPr/>
          <p:nvPr/>
        </p:nvSpPr>
        <p:spPr bwMode="auto">
          <a:xfrm>
            <a:off x="2675255" y="4540174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577</a:t>
            </a:r>
            <a:endParaRPr/>
          </a:p>
        </p:txBody>
      </p:sp>
      <p:sp>
        <p:nvSpPr>
          <p:cNvPr id="37961" name="RECTANGLE37961"/>
          <p:cNvSpPr/>
          <p:nvPr/>
        </p:nvSpPr>
        <p:spPr bwMode="auto">
          <a:xfrm>
            <a:off x="3675380" y="4540174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808</a:t>
            </a:r>
            <a:endParaRPr/>
          </a:p>
        </p:txBody>
      </p:sp>
      <p:sp>
        <p:nvSpPr>
          <p:cNvPr id="37964" name="RECTANGLE37964"/>
          <p:cNvSpPr/>
          <p:nvPr/>
        </p:nvSpPr>
        <p:spPr bwMode="auto">
          <a:xfrm>
            <a:off x="4394073" y="4540174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-29%</a:t>
            </a:r>
            <a:endParaRPr/>
          </a:p>
        </p:txBody>
      </p:sp>
      <p:sp>
        <p:nvSpPr>
          <p:cNvPr id="37967" name="RECTANGLE37967"/>
          <p:cNvSpPr/>
          <p:nvPr/>
        </p:nvSpPr>
        <p:spPr bwMode="auto">
          <a:xfrm>
            <a:off x="326898" y="4698568"/>
            <a:ext cx="10077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Prix Moyen par nuit</a:t>
            </a:r>
            <a:endParaRPr/>
          </a:p>
        </p:txBody>
      </p:sp>
      <p:sp>
        <p:nvSpPr>
          <p:cNvPr id="37970" name="RECTANGLE37970"/>
          <p:cNvSpPr/>
          <p:nvPr/>
        </p:nvSpPr>
        <p:spPr bwMode="auto">
          <a:xfrm>
            <a:off x="2675255" y="469856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116</a:t>
            </a:r>
            <a:endParaRPr/>
          </a:p>
        </p:txBody>
      </p:sp>
      <p:sp>
        <p:nvSpPr>
          <p:cNvPr id="37973" name="RECTANGLE37973"/>
          <p:cNvSpPr/>
          <p:nvPr/>
        </p:nvSpPr>
        <p:spPr bwMode="auto">
          <a:xfrm>
            <a:off x="3675380" y="469856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106</a:t>
            </a:r>
            <a:endParaRPr/>
          </a:p>
        </p:txBody>
      </p:sp>
      <p:sp>
        <p:nvSpPr>
          <p:cNvPr id="37976" name="RECTANGLE37976"/>
          <p:cNvSpPr/>
          <p:nvPr/>
        </p:nvSpPr>
        <p:spPr bwMode="auto">
          <a:xfrm>
            <a:off x="4440200" y="4698568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10%</a:t>
            </a:r>
            <a:endParaRPr/>
          </a:p>
        </p:txBody>
      </p:sp>
      <p:sp>
        <p:nvSpPr>
          <p:cNvPr id="37979" name="RECTANGLE37979"/>
          <p:cNvSpPr/>
          <p:nvPr/>
        </p:nvSpPr>
        <p:spPr bwMode="auto">
          <a:xfrm>
            <a:off x="326898" y="4856962"/>
            <a:ext cx="99527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Réservation d'hôtel</a:t>
            </a:r>
            <a:endParaRPr/>
          </a:p>
        </p:txBody>
      </p:sp>
      <p:sp>
        <p:nvSpPr>
          <p:cNvPr id="37982" name="RECTANGLE37982"/>
          <p:cNvSpPr/>
          <p:nvPr/>
        </p:nvSpPr>
        <p:spPr bwMode="auto">
          <a:xfrm>
            <a:off x="2675255" y="4856962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273</a:t>
            </a:r>
            <a:endParaRPr/>
          </a:p>
        </p:txBody>
      </p:sp>
      <p:sp>
        <p:nvSpPr>
          <p:cNvPr id="37985" name="RECTANGLE37985"/>
          <p:cNvSpPr/>
          <p:nvPr/>
        </p:nvSpPr>
        <p:spPr bwMode="auto">
          <a:xfrm>
            <a:off x="3804412" y="485696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37988" name="RECTANGLE37988"/>
          <p:cNvSpPr/>
          <p:nvPr/>
        </p:nvSpPr>
        <p:spPr bwMode="auto">
          <a:xfrm>
            <a:off x="4394073" y="4856962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-22%</a:t>
            </a:r>
            <a:endParaRPr/>
          </a:p>
        </p:txBody>
      </p:sp>
      <p:sp>
        <p:nvSpPr>
          <p:cNvPr id="37991" name="RECTANGLE37991"/>
          <p:cNvSpPr/>
          <p:nvPr/>
        </p:nvSpPr>
        <p:spPr bwMode="auto">
          <a:xfrm>
            <a:off x="326898" y="5015357"/>
            <a:ext cx="824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Adoption Online</a:t>
            </a:r>
            <a:endParaRPr/>
          </a:p>
        </p:txBody>
      </p:sp>
      <p:sp>
        <p:nvSpPr>
          <p:cNvPr id="37994" name="RECTANGLE37994"/>
          <p:cNvSpPr/>
          <p:nvPr/>
        </p:nvSpPr>
        <p:spPr bwMode="auto">
          <a:xfrm>
            <a:off x="2464537" y="5015357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88,28%</a:t>
            </a:r>
            <a:endParaRPr/>
          </a:p>
        </p:txBody>
      </p:sp>
      <p:sp>
        <p:nvSpPr>
          <p:cNvPr id="37997" name="RECTANGLE37997"/>
          <p:cNvSpPr/>
          <p:nvPr/>
        </p:nvSpPr>
        <p:spPr bwMode="auto">
          <a:xfrm>
            <a:off x="3464662" y="5015357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90,80%</a:t>
            </a:r>
            <a:endParaRPr/>
          </a:p>
        </p:txBody>
      </p:sp>
      <p:sp>
        <p:nvSpPr>
          <p:cNvPr id="38000" name="RECTANGLE38000"/>
          <p:cNvSpPr/>
          <p:nvPr/>
        </p:nvSpPr>
        <p:spPr bwMode="auto">
          <a:xfrm>
            <a:off x="4458589" y="5015357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38003" name="RECTANGLE38003"/>
          <p:cNvSpPr/>
          <p:nvPr/>
        </p:nvSpPr>
        <p:spPr bwMode="auto">
          <a:xfrm>
            <a:off x="326898" y="5173751"/>
            <a:ext cx="118638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Transac. brutes totales</a:t>
            </a:r>
            <a:endParaRPr/>
          </a:p>
        </p:txBody>
      </p:sp>
      <p:sp>
        <p:nvSpPr>
          <p:cNvPr id="38006" name="RECTANGLE38006"/>
          <p:cNvSpPr/>
          <p:nvPr/>
        </p:nvSpPr>
        <p:spPr bwMode="auto">
          <a:xfrm>
            <a:off x="2675255" y="5173751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319</a:t>
            </a:r>
            <a:endParaRPr/>
          </a:p>
        </p:txBody>
      </p:sp>
      <p:sp>
        <p:nvSpPr>
          <p:cNvPr id="38009" name="RECTANGLE38009"/>
          <p:cNvSpPr/>
          <p:nvPr/>
        </p:nvSpPr>
        <p:spPr bwMode="auto">
          <a:xfrm>
            <a:off x="3675380" y="5173751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422</a:t>
            </a:r>
            <a:endParaRPr/>
          </a:p>
        </p:txBody>
      </p:sp>
      <p:sp>
        <p:nvSpPr>
          <p:cNvPr id="38012" name="RECTANGLE38012"/>
          <p:cNvSpPr/>
          <p:nvPr/>
        </p:nvSpPr>
        <p:spPr bwMode="auto">
          <a:xfrm>
            <a:off x="4394073" y="5173751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-24%</a:t>
            </a:r>
            <a:endParaRPr/>
          </a:p>
        </p:txBody>
      </p:sp>
      <p:sp>
        <p:nvSpPr>
          <p:cNvPr id="38015" name="RECTANGLE38015"/>
          <p:cNvSpPr/>
          <p:nvPr/>
        </p:nvSpPr>
        <p:spPr bwMode="auto">
          <a:xfrm>
            <a:off x="326898" y="5332146"/>
            <a:ext cx="47264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% Avoirs</a:t>
            </a:r>
            <a:endParaRPr/>
          </a:p>
        </p:txBody>
      </p:sp>
      <p:sp>
        <p:nvSpPr>
          <p:cNvPr id="38018" name="RECTANGLE38018"/>
          <p:cNvSpPr/>
          <p:nvPr/>
        </p:nvSpPr>
        <p:spPr bwMode="auto">
          <a:xfrm>
            <a:off x="2529053" y="5332146"/>
            <a:ext cx="3524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6,58%</a:t>
            </a:r>
            <a:endParaRPr/>
          </a:p>
        </p:txBody>
      </p:sp>
      <p:sp>
        <p:nvSpPr>
          <p:cNvPr id="38021" name="RECTANGLE38021"/>
          <p:cNvSpPr/>
          <p:nvPr/>
        </p:nvSpPr>
        <p:spPr bwMode="auto">
          <a:xfrm>
            <a:off x="3529178" y="5332146"/>
            <a:ext cx="3524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7,25%</a:t>
            </a:r>
            <a:endParaRPr/>
          </a:p>
        </p:txBody>
      </p:sp>
      <p:sp>
        <p:nvSpPr>
          <p:cNvPr id="38024" name="RECTANGLE38024"/>
          <p:cNvSpPr/>
          <p:nvPr/>
        </p:nvSpPr>
        <p:spPr bwMode="auto">
          <a:xfrm>
            <a:off x="4458589" y="5332146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-9%</a:t>
            </a:r>
            <a:endParaRPr/>
          </a:p>
        </p:txBody>
      </p:sp>
      <p:sp>
        <p:nvSpPr>
          <p:cNvPr id="38027" name="LINE38027"/>
          <p:cNvSpPr/>
          <p:nvPr/>
        </p:nvSpPr>
        <p:spPr bwMode="auto">
          <a:xfrm>
            <a:off x="247650" y="4512551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028" name="LINE38028"/>
          <p:cNvSpPr/>
          <p:nvPr/>
        </p:nvSpPr>
        <p:spPr bwMode="auto">
          <a:xfrm>
            <a:off x="247650" y="4829340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029" name="LINE38029"/>
          <p:cNvSpPr/>
          <p:nvPr/>
        </p:nvSpPr>
        <p:spPr bwMode="auto">
          <a:xfrm>
            <a:off x="247650" y="5146129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030" name="LINE38030"/>
          <p:cNvSpPr/>
          <p:nvPr/>
        </p:nvSpPr>
        <p:spPr bwMode="auto">
          <a:xfrm>
            <a:off x="247650" y="4670946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031" name="LINE38031"/>
          <p:cNvSpPr/>
          <p:nvPr/>
        </p:nvSpPr>
        <p:spPr bwMode="auto">
          <a:xfrm>
            <a:off x="247650" y="4987734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032" name="LINE38032"/>
          <p:cNvSpPr/>
          <p:nvPr/>
        </p:nvSpPr>
        <p:spPr bwMode="auto">
          <a:xfrm>
            <a:off x="247650" y="5304523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033" name="LINE38033"/>
          <p:cNvSpPr/>
          <p:nvPr/>
        </p:nvSpPr>
        <p:spPr bwMode="auto">
          <a:xfrm>
            <a:off x="247650" y="5462918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38034" name="Picture 38034" descr="Picture 38034"/>
          <p:cNvPicPr/>
          <p:nvPr/>
        </p:nvPicPr>
        <p:blipFill>
          <a:blip r:embed="rId5">
            <a:lum/>
          </a:blip>
          <a:stretch>
            <a:fillRect/>
          </a:stretch>
        </p:blipFill>
        <p:spPr bwMode="auto">
          <a:xfrm>
            <a:off x="4981816" y="4171950"/>
            <a:ext cx="5334000" cy="1397000"/>
          </a:xfrm>
          <a:prstGeom prst="rect">
            <a:avLst/>
          </a:prstGeom>
          <a:noFill/>
        </p:spPr>
      </p:pic>
      <p:sp>
        <p:nvSpPr>
          <p:cNvPr id="38035" name="RECTANGLE38035"/>
          <p:cNvSpPr/>
          <p:nvPr/>
        </p:nvSpPr>
        <p:spPr bwMode="auto">
          <a:xfrm>
            <a:off x="266700" y="5661025"/>
            <a:ext cx="171958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036" name="RECTANGLE38036"/>
          <p:cNvSpPr/>
          <p:nvPr/>
        </p:nvSpPr>
        <p:spPr bwMode="auto">
          <a:xfrm>
            <a:off x="345948" y="5683885"/>
            <a:ext cx="9389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Location voiture</a:t>
            </a:r>
            <a:endParaRPr/>
          </a:p>
        </p:txBody>
      </p:sp>
      <p:sp>
        <p:nvSpPr>
          <p:cNvPr id="38039" name="RECTANGLE38039"/>
          <p:cNvSpPr/>
          <p:nvPr/>
        </p:nvSpPr>
        <p:spPr bwMode="auto">
          <a:xfrm>
            <a:off x="2024380" y="5661025"/>
            <a:ext cx="9620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040" name="RECTANGLE38040"/>
          <p:cNvSpPr/>
          <p:nvPr/>
        </p:nvSpPr>
        <p:spPr bwMode="auto">
          <a:xfrm>
            <a:off x="2435187" y="5683885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P1</a:t>
            </a:r>
            <a:endParaRPr/>
          </a:p>
        </p:txBody>
      </p:sp>
      <p:sp>
        <p:nvSpPr>
          <p:cNvPr id="38043" name="RECTANGLE38043"/>
          <p:cNvSpPr/>
          <p:nvPr/>
        </p:nvSpPr>
        <p:spPr bwMode="auto">
          <a:xfrm>
            <a:off x="3024505" y="5661025"/>
            <a:ext cx="9620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044" name="RECTANGLE38044"/>
          <p:cNvSpPr/>
          <p:nvPr/>
        </p:nvSpPr>
        <p:spPr bwMode="auto">
          <a:xfrm>
            <a:off x="3435312" y="5683885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P2</a:t>
            </a:r>
            <a:endParaRPr/>
          </a:p>
        </p:txBody>
      </p:sp>
      <p:sp>
        <p:nvSpPr>
          <p:cNvPr id="38047" name="RECTANGLE38047"/>
          <p:cNvSpPr/>
          <p:nvPr/>
        </p:nvSpPr>
        <p:spPr bwMode="auto">
          <a:xfrm>
            <a:off x="4024630" y="5661025"/>
            <a:ext cx="7715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048" name="RECTANGLE38048"/>
          <p:cNvSpPr/>
          <p:nvPr/>
        </p:nvSpPr>
        <p:spPr bwMode="auto">
          <a:xfrm>
            <a:off x="4145978" y="5683885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38051" name="RECTANGLE38051"/>
          <p:cNvSpPr/>
          <p:nvPr/>
        </p:nvSpPr>
        <p:spPr bwMode="auto">
          <a:xfrm>
            <a:off x="326898" y="5851804"/>
            <a:ext cx="50546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</a:t>
            </a:r>
            <a:endParaRPr/>
          </a:p>
        </p:txBody>
      </p:sp>
      <p:sp>
        <p:nvSpPr>
          <p:cNvPr id="38054" name="RECTANGLE38054"/>
          <p:cNvSpPr/>
          <p:nvPr/>
        </p:nvSpPr>
        <p:spPr bwMode="auto">
          <a:xfrm>
            <a:off x="2868803" y="5851804"/>
            <a:ext cx="483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38057" name="RECTANGLE38057"/>
          <p:cNvSpPr/>
          <p:nvPr/>
        </p:nvSpPr>
        <p:spPr bwMode="auto">
          <a:xfrm>
            <a:off x="3868928" y="5851804"/>
            <a:ext cx="483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38060" name="RECTANGLE38060"/>
          <p:cNvSpPr/>
          <p:nvPr/>
        </p:nvSpPr>
        <p:spPr bwMode="auto">
          <a:xfrm>
            <a:off x="4504715" y="585180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8063" name="RECTANGLE38063"/>
          <p:cNvSpPr/>
          <p:nvPr/>
        </p:nvSpPr>
        <p:spPr bwMode="auto">
          <a:xfrm>
            <a:off x="326898" y="6010199"/>
            <a:ext cx="8881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Nb Jours location</a:t>
            </a:r>
            <a:endParaRPr/>
          </a:p>
        </p:txBody>
      </p:sp>
      <p:sp>
        <p:nvSpPr>
          <p:cNvPr id="38066" name="RECTANGLE38066"/>
          <p:cNvSpPr/>
          <p:nvPr/>
        </p:nvSpPr>
        <p:spPr bwMode="auto">
          <a:xfrm>
            <a:off x="2868803" y="6010199"/>
            <a:ext cx="483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38069" name="RECTANGLE38069"/>
          <p:cNvSpPr/>
          <p:nvPr/>
        </p:nvSpPr>
        <p:spPr bwMode="auto">
          <a:xfrm>
            <a:off x="3868928" y="6010199"/>
            <a:ext cx="483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38072" name="RECTANGLE38072"/>
          <p:cNvSpPr/>
          <p:nvPr/>
        </p:nvSpPr>
        <p:spPr bwMode="auto">
          <a:xfrm>
            <a:off x="4504715" y="601019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8075" name="RECTANGLE38075"/>
          <p:cNvSpPr/>
          <p:nvPr/>
        </p:nvSpPr>
        <p:spPr bwMode="auto">
          <a:xfrm>
            <a:off x="326898" y="6168593"/>
            <a:ext cx="101549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Prix Moyen par jour</a:t>
            </a:r>
            <a:endParaRPr/>
          </a:p>
        </p:txBody>
      </p:sp>
      <p:sp>
        <p:nvSpPr>
          <p:cNvPr id="38078" name="RECTANGLE38078"/>
          <p:cNvSpPr/>
          <p:nvPr/>
        </p:nvSpPr>
        <p:spPr bwMode="auto">
          <a:xfrm>
            <a:off x="2804287" y="616859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8081" name="RECTANGLE38081"/>
          <p:cNvSpPr/>
          <p:nvPr/>
        </p:nvSpPr>
        <p:spPr bwMode="auto">
          <a:xfrm>
            <a:off x="3804412" y="616859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8084" name="RECTANGLE38084"/>
          <p:cNvSpPr/>
          <p:nvPr/>
        </p:nvSpPr>
        <p:spPr bwMode="auto">
          <a:xfrm>
            <a:off x="4504715" y="616859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8087" name="RECTANGLE38087"/>
          <p:cNvSpPr/>
          <p:nvPr/>
        </p:nvSpPr>
        <p:spPr bwMode="auto">
          <a:xfrm>
            <a:off x="326898" y="6326987"/>
            <a:ext cx="8652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Nb Jours anticip.</a:t>
            </a:r>
            <a:endParaRPr/>
          </a:p>
        </p:txBody>
      </p:sp>
      <p:sp>
        <p:nvSpPr>
          <p:cNvPr id="38090" name="RECTANGLE38090"/>
          <p:cNvSpPr/>
          <p:nvPr/>
        </p:nvSpPr>
        <p:spPr bwMode="auto">
          <a:xfrm>
            <a:off x="2804287" y="6326987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8093" name="RECTANGLE38093"/>
          <p:cNvSpPr/>
          <p:nvPr/>
        </p:nvSpPr>
        <p:spPr bwMode="auto">
          <a:xfrm>
            <a:off x="3804412" y="6326987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8096" name="RECTANGLE38096"/>
          <p:cNvSpPr/>
          <p:nvPr/>
        </p:nvSpPr>
        <p:spPr bwMode="auto">
          <a:xfrm>
            <a:off x="4504715" y="6326987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8099" name="RECTANGLE38099"/>
          <p:cNvSpPr/>
          <p:nvPr/>
        </p:nvSpPr>
        <p:spPr bwMode="auto">
          <a:xfrm>
            <a:off x="326898" y="6485382"/>
            <a:ext cx="824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Adoption Online</a:t>
            </a:r>
            <a:endParaRPr/>
          </a:p>
        </p:txBody>
      </p:sp>
      <p:sp>
        <p:nvSpPr>
          <p:cNvPr id="38102" name="RECTANGLE38102"/>
          <p:cNvSpPr/>
          <p:nvPr/>
        </p:nvSpPr>
        <p:spPr bwMode="auto">
          <a:xfrm>
            <a:off x="2529053" y="6485382"/>
            <a:ext cx="3524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0,00%</a:t>
            </a:r>
            <a:endParaRPr/>
          </a:p>
        </p:txBody>
      </p:sp>
      <p:sp>
        <p:nvSpPr>
          <p:cNvPr id="38105" name="RECTANGLE38105"/>
          <p:cNvSpPr/>
          <p:nvPr/>
        </p:nvSpPr>
        <p:spPr bwMode="auto">
          <a:xfrm>
            <a:off x="3529178" y="6485382"/>
            <a:ext cx="3524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0,00%</a:t>
            </a:r>
            <a:endParaRPr/>
          </a:p>
        </p:txBody>
      </p:sp>
      <p:sp>
        <p:nvSpPr>
          <p:cNvPr id="38108" name="RECTANGLE38108"/>
          <p:cNvSpPr/>
          <p:nvPr/>
        </p:nvSpPr>
        <p:spPr bwMode="auto">
          <a:xfrm>
            <a:off x="4504715" y="648538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8111" name="RECTANGLE38111"/>
          <p:cNvSpPr/>
          <p:nvPr/>
        </p:nvSpPr>
        <p:spPr bwMode="auto">
          <a:xfrm>
            <a:off x="326898" y="6643777"/>
            <a:ext cx="118638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Transac. brutes totales</a:t>
            </a:r>
            <a:endParaRPr/>
          </a:p>
        </p:txBody>
      </p:sp>
      <p:sp>
        <p:nvSpPr>
          <p:cNvPr id="38114" name="RECTANGLE38114"/>
          <p:cNvSpPr/>
          <p:nvPr/>
        </p:nvSpPr>
        <p:spPr bwMode="auto">
          <a:xfrm>
            <a:off x="2868803" y="6643777"/>
            <a:ext cx="483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38117" name="RECTANGLE38117"/>
          <p:cNvSpPr/>
          <p:nvPr/>
        </p:nvSpPr>
        <p:spPr bwMode="auto">
          <a:xfrm>
            <a:off x="3868928" y="6643777"/>
            <a:ext cx="483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38120" name="RECTANGLE38120"/>
          <p:cNvSpPr/>
          <p:nvPr/>
        </p:nvSpPr>
        <p:spPr bwMode="auto">
          <a:xfrm>
            <a:off x="4504715" y="6643777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8123" name="RECTANGLE38123"/>
          <p:cNvSpPr/>
          <p:nvPr/>
        </p:nvSpPr>
        <p:spPr bwMode="auto">
          <a:xfrm>
            <a:off x="326898" y="6802171"/>
            <a:ext cx="47264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% Avoirs</a:t>
            </a:r>
            <a:endParaRPr/>
          </a:p>
        </p:txBody>
      </p:sp>
      <p:sp>
        <p:nvSpPr>
          <p:cNvPr id="38126" name="RECTANGLE38126"/>
          <p:cNvSpPr/>
          <p:nvPr/>
        </p:nvSpPr>
        <p:spPr bwMode="auto">
          <a:xfrm>
            <a:off x="2529053" y="6802171"/>
            <a:ext cx="3524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0,00%</a:t>
            </a:r>
            <a:endParaRPr/>
          </a:p>
        </p:txBody>
      </p:sp>
      <p:sp>
        <p:nvSpPr>
          <p:cNvPr id="38129" name="RECTANGLE38129"/>
          <p:cNvSpPr/>
          <p:nvPr/>
        </p:nvSpPr>
        <p:spPr bwMode="auto">
          <a:xfrm>
            <a:off x="3529178" y="6802171"/>
            <a:ext cx="3524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0,00%</a:t>
            </a:r>
            <a:endParaRPr/>
          </a:p>
        </p:txBody>
      </p:sp>
      <p:sp>
        <p:nvSpPr>
          <p:cNvPr id="38132" name="RECTANGLE38132"/>
          <p:cNvSpPr/>
          <p:nvPr/>
        </p:nvSpPr>
        <p:spPr bwMode="auto">
          <a:xfrm>
            <a:off x="4504715" y="680217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8135" name="LINE38135"/>
          <p:cNvSpPr/>
          <p:nvPr/>
        </p:nvSpPr>
        <p:spPr bwMode="auto">
          <a:xfrm>
            <a:off x="247650" y="5982576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36" name="LINE38136"/>
          <p:cNvSpPr/>
          <p:nvPr/>
        </p:nvSpPr>
        <p:spPr bwMode="auto">
          <a:xfrm>
            <a:off x="247650" y="6299365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37" name="LINE38137"/>
          <p:cNvSpPr/>
          <p:nvPr/>
        </p:nvSpPr>
        <p:spPr bwMode="auto">
          <a:xfrm>
            <a:off x="247650" y="6616154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38" name="LINE38138"/>
          <p:cNvSpPr/>
          <p:nvPr/>
        </p:nvSpPr>
        <p:spPr bwMode="auto">
          <a:xfrm>
            <a:off x="247650" y="6140971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39" name="LINE38139"/>
          <p:cNvSpPr/>
          <p:nvPr/>
        </p:nvSpPr>
        <p:spPr bwMode="auto">
          <a:xfrm>
            <a:off x="247650" y="6457759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40" name="LINE38140"/>
          <p:cNvSpPr/>
          <p:nvPr/>
        </p:nvSpPr>
        <p:spPr bwMode="auto">
          <a:xfrm>
            <a:off x="247650" y="6774549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41" name="LINE38141"/>
          <p:cNvSpPr/>
          <p:nvPr/>
        </p:nvSpPr>
        <p:spPr bwMode="auto">
          <a:xfrm>
            <a:off x="247650" y="6932943"/>
            <a:ext cx="456755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42" name="LINE38142"/>
          <p:cNvSpPr/>
          <p:nvPr/>
        </p:nvSpPr>
        <p:spPr bwMode="auto">
          <a:xfrm>
            <a:off x="228600" y="2678113"/>
            <a:ext cx="1023479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43" name="LINE38143"/>
          <p:cNvSpPr/>
          <p:nvPr/>
        </p:nvSpPr>
        <p:spPr bwMode="auto">
          <a:xfrm>
            <a:off x="228600" y="5618163"/>
            <a:ext cx="1023479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44" name="LINE38144"/>
          <p:cNvSpPr/>
          <p:nvPr/>
        </p:nvSpPr>
        <p:spPr bwMode="auto">
          <a:xfrm>
            <a:off x="228600" y="1195388"/>
            <a:ext cx="1023479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45" name="LINE38145"/>
          <p:cNvSpPr/>
          <p:nvPr/>
        </p:nvSpPr>
        <p:spPr bwMode="auto">
          <a:xfrm>
            <a:off x="228600" y="4148138"/>
            <a:ext cx="1023479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62" name="RECTANGLE58462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8463" name="Picture 58463" descr="Picture 58463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58464" name="LINE58464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65" name="RECTANGLE58465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58468" name="RECTANGLE58468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69" name="RECTANGLE58469"/>
          <p:cNvSpPr/>
          <p:nvPr/>
        </p:nvSpPr>
        <p:spPr bwMode="auto">
          <a:xfrm>
            <a:off x="3589642" y="251460"/>
            <a:ext cx="3356204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TOP DESTINATION HÔTEL</a:t>
            </a:r>
            <a:endParaRPr/>
          </a:p>
        </p:txBody>
      </p:sp>
      <p:sp>
        <p:nvSpPr>
          <p:cNvPr id="58472" name="RECTANGLE58472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73" name="RECTANGLE58473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58476" name="RECTANGLE58476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77" name="RECTANGLE58477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78" name="RECTANGLE58478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58481" name="RECTANGLE58481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82" name="RECTANGLE58482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83" name="RECTANGLE58483"/>
          <p:cNvSpPr/>
          <p:nvPr/>
        </p:nvSpPr>
        <p:spPr bwMode="auto">
          <a:xfrm>
            <a:off x="8467433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58486" name="RECTANGLE58486"/>
          <p:cNvSpPr/>
          <p:nvPr/>
        </p:nvSpPr>
        <p:spPr bwMode="auto">
          <a:xfrm>
            <a:off x="8467433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58489" name="LINE58489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490" name="RECTANGLE58490"/>
          <p:cNvSpPr/>
          <p:nvPr/>
        </p:nvSpPr>
        <p:spPr bwMode="auto">
          <a:xfrm>
            <a:off x="7250481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58493" name="LINE58493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8494" name="Picture 58494" descr="Picture 58494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247650" y="1162050"/>
            <a:ext cx="4286250" cy="2381250"/>
          </a:xfrm>
          <a:prstGeom prst="rect">
            <a:avLst/>
          </a:prstGeom>
          <a:noFill/>
        </p:spPr>
      </p:pic>
      <p:pic>
        <p:nvPicPr>
          <p:cNvPr id="58495" name="Picture 58495" descr="Picture 58495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4535450" y="1162050"/>
            <a:ext cx="5715000" cy="2381250"/>
          </a:xfrm>
          <a:prstGeom prst="rect">
            <a:avLst/>
          </a:prstGeom>
          <a:noFill/>
        </p:spPr>
      </p:pic>
      <p:sp>
        <p:nvSpPr>
          <p:cNvPr id="58496" name="RECTANGLE58496"/>
          <p:cNvSpPr/>
          <p:nvPr/>
        </p:nvSpPr>
        <p:spPr bwMode="auto">
          <a:xfrm>
            <a:off x="841248" y="4034104"/>
            <a:ext cx="146405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Top 10 destinations hôtel</a:t>
            </a:r>
            <a:endParaRPr/>
          </a:p>
        </p:txBody>
      </p:sp>
      <p:sp>
        <p:nvSpPr>
          <p:cNvPr id="58499" name="RECTANGLE58499"/>
          <p:cNvSpPr/>
          <p:nvPr/>
        </p:nvSpPr>
        <p:spPr bwMode="auto">
          <a:xfrm>
            <a:off x="266700" y="4210914"/>
            <a:ext cx="406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500" name="RECTANGLE58500"/>
          <p:cNvSpPr/>
          <p:nvPr/>
        </p:nvSpPr>
        <p:spPr bwMode="auto">
          <a:xfrm>
            <a:off x="327660" y="4233774"/>
            <a:ext cx="30327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Rang</a:t>
            </a:r>
            <a:endParaRPr/>
          </a:p>
        </p:txBody>
      </p:sp>
      <p:sp>
        <p:nvSpPr>
          <p:cNvPr id="58503" name="RECTANGLE58503"/>
          <p:cNvSpPr/>
          <p:nvPr/>
        </p:nvSpPr>
        <p:spPr bwMode="auto">
          <a:xfrm>
            <a:off x="711200" y="4210914"/>
            <a:ext cx="170039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504" name="RECTANGLE58504"/>
          <p:cNvSpPr/>
          <p:nvPr/>
        </p:nvSpPr>
        <p:spPr bwMode="auto">
          <a:xfrm>
            <a:off x="1043838" y="4233774"/>
            <a:ext cx="105389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Destinations hôtel</a:t>
            </a:r>
            <a:endParaRPr/>
          </a:p>
        </p:txBody>
      </p:sp>
      <p:sp>
        <p:nvSpPr>
          <p:cNvPr id="58507" name="RECTANGLE58507"/>
          <p:cNvSpPr/>
          <p:nvPr/>
        </p:nvSpPr>
        <p:spPr bwMode="auto">
          <a:xfrm>
            <a:off x="2449690" y="4210914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508" name="RECTANGLE58508"/>
          <p:cNvSpPr/>
          <p:nvPr/>
        </p:nvSpPr>
        <p:spPr bwMode="auto">
          <a:xfrm>
            <a:off x="2480577" y="4233774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58511" name="RECTANGLE58511"/>
          <p:cNvSpPr/>
          <p:nvPr/>
        </p:nvSpPr>
        <p:spPr bwMode="auto">
          <a:xfrm>
            <a:off x="3275190" y="4210914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512" name="RECTANGLE58512"/>
          <p:cNvSpPr/>
          <p:nvPr/>
        </p:nvSpPr>
        <p:spPr bwMode="auto">
          <a:xfrm>
            <a:off x="3306077" y="4233774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58515" name="RECTANGLE58515"/>
          <p:cNvSpPr/>
          <p:nvPr/>
        </p:nvSpPr>
        <p:spPr bwMode="auto">
          <a:xfrm>
            <a:off x="4100690" y="4210914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516" name="RECTANGLE58516"/>
          <p:cNvSpPr/>
          <p:nvPr/>
        </p:nvSpPr>
        <p:spPr bwMode="auto">
          <a:xfrm>
            <a:off x="4166476" y="4233774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8519" name="RECTANGLE58519"/>
          <p:cNvSpPr/>
          <p:nvPr/>
        </p:nvSpPr>
        <p:spPr bwMode="auto">
          <a:xfrm>
            <a:off x="4799190" y="4210914"/>
            <a:ext cx="7620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520" name="RECTANGLE58520"/>
          <p:cNvSpPr/>
          <p:nvPr/>
        </p:nvSpPr>
        <p:spPr bwMode="auto">
          <a:xfrm>
            <a:off x="4826064" y="4233774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58523" name="RECTANGLE58523"/>
          <p:cNvSpPr/>
          <p:nvPr/>
        </p:nvSpPr>
        <p:spPr bwMode="auto">
          <a:xfrm>
            <a:off x="5599290" y="4210914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524" name="RECTANGLE58524"/>
          <p:cNvSpPr/>
          <p:nvPr/>
        </p:nvSpPr>
        <p:spPr bwMode="auto">
          <a:xfrm>
            <a:off x="5688292" y="4233774"/>
            <a:ext cx="62819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Nuitées P1</a:t>
            </a:r>
            <a:endParaRPr/>
          </a:p>
        </p:txBody>
      </p:sp>
      <p:sp>
        <p:nvSpPr>
          <p:cNvPr id="58527" name="RECTANGLE58527"/>
          <p:cNvSpPr/>
          <p:nvPr/>
        </p:nvSpPr>
        <p:spPr bwMode="auto">
          <a:xfrm>
            <a:off x="6424790" y="4210914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528" name="RECTANGLE58528"/>
          <p:cNvSpPr/>
          <p:nvPr/>
        </p:nvSpPr>
        <p:spPr bwMode="auto">
          <a:xfrm>
            <a:off x="6513792" y="4233774"/>
            <a:ext cx="62819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Nuitées P2</a:t>
            </a:r>
            <a:endParaRPr/>
          </a:p>
        </p:txBody>
      </p:sp>
      <p:sp>
        <p:nvSpPr>
          <p:cNvPr id="58531" name="RECTANGLE58531"/>
          <p:cNvSpPr/>
          <p:nvPr/>
        </p:nvSpPr>
        <p:spPr bwMode="auto">
          <a:xfrm>
            <a:off x="7250290" y="4210914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532" name="RECTANGLE58532"/>
          <p:cNvSpPr/>
          <p:nvPr/>
        </p:nvSpPr>
        <p:spPr bwMode="auto">
          <a:xfrm>
            <a:off x="7284326" y="4233774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8535" name="RECTANGLE58535"/>
          <p:cNvSpPr/>
          <p:nvPr/>
        </p:nvSpPr>
        <p:spPr bwMode="auto">
          <a:xfrm>
            <a:off x="7885290" y="4210914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536" name="RECTANGLE58536"/>
          <p:cNvSpPr/>
          <p:nvPr/>
        </p:nvSpPr>
        <p:spPr bwMode="auto">
          <a:xfrm>
            <a:off x="7919479" y="4233774"/>
            <a:ext cx="61081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Nuitées</a:t>
            </a:r>
            <a:endParaRPr/>
          </a:p>
        </p:txBody>
      </p:sp>
      <p:sp>
        <p:nvSpPr>
          <p:cNvPr id="58539" name="RECTANGLE58539"/>
          <p:cNvSpPr/>
          <p:nvPr/>
        </p:nvSpPr>
        <p:spPr bwMode="auto">
          <a:xfrm>
            <a:off x="8583790" y="4210914"/>
            <a:ext cx="5842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540" name="RECTANGLE58540"/>
          <p:cNvSpPr/>
          <p:nvPr/>
        </p:nvSpPr>
        <p:spPr bwMode="auto">
          <a:xfrm>
            <a:off x="8677161" y="4233774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58543" name="RECTANGLE58543"/>
          <p:cNvSpPr/>
          <p:nvPr/>
        </p:nvSpPr>
        <p:spPr bwMode="auto">
          <a:xfrm>
            <a:off x="9206090" y="4210914"/>
            <a:ext cx="5842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544" name="RECTANGLE58544"/>
          <p:cNvSpPr/>
          <p:nvPr/>
        </p:nvSpPr>
        <p:spPr bwMode="auto">
          <a:xfrm>
            <a:off x="9299461" y="4233774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58547" name="RECTANGLE58547"/>
          <p:cNvSpPr/>
          <p:nvPr/>
        </p:nvSpPr>
        <p:spPr bwMode="auto">
          <a:xfrm>
            <a:off x="9828390" y="4210914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548" name="RECTANGLE58548"/>
          <p:cNvSpPr/>
          <p:nvPr/>
        </p:nvSpPr>
        <p:spPr bwMode="auto">
          <a:xfrm>
            <a:off x="9862426" y="4233774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8551" name="RECTANGLE58551"/>
          <p:cNvSpPr/>
          <p:nvPr/>
        </p:nvSpPr>
        <p:spPr bwMode="auto">
          <a:xfrm>
            <a:off x="440690" y="440169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8554" name="RECTANGLE58554"/>
          <p:cNvSpPr/>
          <p:nvPr/>
        </p:nvSpPr>
        <p:spPr bwMode="auto">
          <a:xfrm>
            <a:off x="771398" y="4401693"/>
            <a:ext cx="6787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TROYES (FR)</a:t>
            </a:r>
            <a:endParaRPr/>
          </a:p>
        </p:txBody>
      </p:sp>
      <p:sp>
        <p:nvSpPr>
          <p:cNvPr id="58557" name="RECTANGLE58557"/>
          <p:cNvSpPr/>
          <p:nvPr/>
        </p:nvSpPr>
        <p:spPr bwMode="auto">
          <a:xfrm>
            <a:off x="2824747" y="4401693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13 852</a:t>
            </a:r>
            <a:endParaRPr/>
          </a:p>
        </p:txBody>
      </p:sp>
      <p:sp>
        <p:nvSpPr>
          <p:cNvPr id="58560" name="RECTANGLE58560"/>
          <p:cNvSpPr/>
          <p:nvPr/>
        </p:nvSpPr>
        <p:spPr bwMode="auto">
          <a:xfrm>
            <a:off x="3650247" y="4401693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14 473</a:t>
            </a:r>
            <a:endParaRPr/>
          </a:p>
        </p:txBody>
      </p:sp>
      <p:sp>
        <p:nvSpPr>
          <p:cNvPr id="58563" name="RECTANGLE58563"/>
          <p:cNvSpPr/>
          <p:nvPr/>
        </p:nvSpPr>
        <p:spPr bwMode="auto">
          <a:xfrm>
            <a:off x="4487024" y="4401693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-4%</a:t>
            </a:r>
            <a:endParaRPr/>
          </a:p>
        </p:txBody>
      </p:sp>
      <p:sp>
        <p:nvSpPr>
          <p:cNvPr id="58566" name="RECTANGLE58566"/>
          <p:cNvSpPr/>
          <p:nvPr/>
        </p:nvSpPr>
        <p:spPr bwMode="auto">
          <a:xfrm>
            <a:off x="5268735" y="440169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21%</a:t>
            </a:r>
            <a:endParaRPr/>
          </a:p>
        </p:txBody>
      </p:sp>
      <p:sp>
        <p:nvSpPr>
          <p:cNvPr id="58569" name="RECTANGLE58569"/>
          <p:cNvSpPr/>
          <p:nvPr/>
        </p:nvSpPr>
        <p:spPr bwMode="auto">
          <a:xfrm>
            <a:off x="6139040" y="4401693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168</a:t>
            </a:r>
            <a:endParaRPr/>
          </a:p>
        </p:txBody>
      </p:sp>
      <p:sp>
        <p:nvSpPr>
          <p:cNvPr id="58572" name="RECTANGLE58572"/>
          <p:cNvSpPr/>
          <p:nvPr/>
        </p:nvSpPr>
        <p:spPr bwMode="auto">
          <a:xfrm>
            <a:off x="6964540" y="4401693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160</a:t>
            </a:r>
            <a:endParaRPr/>
          </a:p>
        </p:txBody>
      </p:sp>
      <p:sp>
        <p:nvSpPr>
          <p:cNvPr id="58575" name="RECTANGLE58575"/>
          <p:cNvSpPr/>
          <p:nvPr/>
        </p:nvSpPr>
        <p:spPr bwMode="auto">
          <a:xfrm>
            <a:off x="7619250" y="440169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58578" name="RECTANGLE58578"/>
          <p:cNvSpPr/>
          <p:nvPr/>
        </p:nvSpPr>
        <p:spPr bwMode="auto">
          <a:xfrm>
            <a:off x="8253235" y="440169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25%</a:t>
            </a:r>
            <a:endParaRPr/>
          </a:p>
        </p:txBody>
      </p:sp>
      <p:sp>
        <p:nvSpPr>
          <p:cNvPr id="58581" name="RECTANGLE58581"/>
          <p:cNvSpPr/>
          <p:nvPr/>
        </p:nvSpPr>
        <p:spPr bwMode="auto">
          <a:xfrm>
            <a:off x="8984856" y="440169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82</a:t>
            </a:r>
            <a:endParaRPr/>
          </a:p>
        </p:txBody>
      </p:sp>
      <p:sp>
        <p:nvSpPr>
          <p:cNvPr id="58584" name="RECTANGLE58584"/>
          <p:cNvSpPr/>
          <p:nvPr/>
        </p:nvSpPr>
        <p:spPr bwMode="auto">
          <a:xfrm>
            <a:off x="9607156" y="440169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90</a:t>
            </a:r>
            <a:endParaRPr/>
          </a:p>
        </p:txBody>
      </p:sp>
      <p:sp>
        <p:nvSpPr>
          <p:cNvPr id="58587" name="RECTANGLE58587"/>
          <p:cNvSpPr/>
          <p:nvPr/>
        </p:nvSpPr>
        <p:spPr bwMode="auto">
          <a:xfrm>
            <a:off x="10151225" y="4401693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-9%</a:t>
            </a:r>
            <a:endParaRPr/>
          </a:p>
        </p:txBody>
      </p:sp>
      <p:sp>
        <p:nvSpPr>
          <p:cNvPr id="58590" name="RECTANGLE58590"/>
          <p:cNvSpPr/>
          <p:nvPr/>
        </p:nvSpPr>
        <p:spPr bwMode="auto">
          <a:xfrm>
            <a:off x="440690" y="456008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8593" name="RECTANGLE58593"/>
          <p:cNvSpPr/>
          <p:nvPr/>
        </p:nvSpPr>
        <p:spPr bwMode="auto">
          <a:xfrm>
            <a:off x="771398" y="4560088"/>
            <a:ext cx="58287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</a:t>
            </a:r>
            <a:endParaRPr/>
          </a:p>
        </p:txBody>
      </p:sp>
      <p:sp>
        <p:nvSpPr>
          <p:cNvPr id="58596" name="RECTANGLE58596"/>
          <p:cNvSpPr/>
          <p:nvPr/>
        </p:nvSpPr>
        <p:spPr bwMode="auto">
          <a:xfrm>
            <a:off x="2889263" y="4560088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6 477</a:t>
            </a:r>
            <a:endParaRPr/>
          </a:p>
        </p:txBody>
      </p:sp>
      <p:sp>
        <p:nvSpPr>
          <p:cNvPr id="58599" name="RECTANGLE58599"/>
          <p:cNvSpPr/>
          <p:nvPr/>
        </p:nvSpPr>
        <p:spPr bwMode="auto">
          <a:xfrm>
            <a:off x="3714763" y="4560088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8 962</a:t>
            </a:r>
            <a:endParaRPr/>
          </a:p>
        </p:txBody>
      </p:sp>
      <p:sp>
        <p:nvSpPr>
          <p:cNvPr id="58602" name="RECTANGLE58602"/>
          <p:cNvSpPr/>
          <p:nvPr/>
        </p:nvSpPr>
        <p:spPr bwMode="auto">
          <a:xfrm>
            <a:off x="4422508" y="4560088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-28%</a:t>
            </a:r>
            <a:endParaRPr/>
          </a:p>
        </p:txBody>
      </p:sp>
      <p:sp>
        <p:nvSpPr>
          <p:cNvPr id="58605" name="RECTANGLE58605"/>
          <p:cNvSpPr/>
          <p:nvPr/>
        </p:nvSpPr>
        <p:spPr bwMode="auto">
          <a:xfrm>
            <a:off x="5268735" y="4560088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10%</a:t>
            </a:r>
            <a:endParaRPr/>
          </a:p>
        </p:txBody>
      </p:sp>
      <p:sp>
        <p:nvSpPr>
          <p:cNvPr id="58608" name="RECTANGLE58608"/>
          <p:cNvSpPr/>
          <p:nvPr/>
        </p:nvSpPr>
        <p:spPr bwMode="auto">
          <a:xfrm>
            <a:off x="6203556" y="456008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48</a:t>
            </a:r>
            <a:endParaRPr/>
          </a:p>
        </p:txBody>
      </p:sp>
      <p:sp>
        <p:nvSpPr>
          <p:cNvPr id="58611" name="RECTANGLE58611"/>
          <p:cNvSpPr/>
          <p:nvPr/>
        </p:nvSpPr>
        <p:spPr bwMode="auto">
          <a:xfrm>
            <a:off x="7029056" y="456008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72</a:t>
            </a:r>
            <a:endParaRPr/>
          </a:p>
        </p:txBody>
      </p:sp>
      <p:sp>
        <p:nvSpPr>
          <p:cNvPr id="58614" name="RECTANGLE58614"/>
          <p:cNvSpPr/>
          <p:nvPr/>
        </p:nvSpPr>
        <p:spPr bwMode="auto">
          <a:xfrm>
            <a:off x="7508608" y="4560088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-33%</a:t>
            </a:r>
            <a:endParaRPr/>
          </a:p>
        </p:txBody>
      </p:sp>
      <p:sp>
        <p:nvSpPr>
          <p:cNvPr id="58617" name="RECTANGLE58617"/>
          <p:cNvSpPr/>
          <p:nvPr/>
        </p:nvSpPr>
        <p:spPr bwMode="auto">
          <a:xfrm>
            <a:off x="8317750" y="456008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7%</a:t>
            </a:r>
            <a:endParaRPr/>
          </a:p>
        </p:txBody>
      </p:sp>
      <p:sp>
        <p:nvSpPr>
          <p:cNvPr id="58620" name="RECTANGLE58620"/>
          <p:cNvSpPr/>
          <p:nvPr/>
        </p:nvSpPr>
        <p:spPr bwMode="auto">
          <a:xfrm>
            <a:off x="8920340" y="456008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135</a:t>
            </a:r>
            <a:endParaRPr/>
          </a:p>
        </p:txBody>
      </p:sp>
      <p:sp>
        <p:nvSpPr>
          <p:cNvPr id="58623" name="RECTANGLE58623"/>
          <p:cNvSpPr/>
          <p:nvPr/>
        </p:nvSpPr>
        <p:spPr bwMode="auto">
          <a:xfrm>
            <a:off x="9542640" y="456008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124</a:t>
            </a:r>
            <a:endParaRPr/>
          </a:p>
        </p:txBody>
      </p:sp>
      <p:sp>
        <p:nvSpPr>
          <p:cNvPr id="58626" name="RECTANGLE58626"/>
          <p:cNvSpPr/>
          <p:nvPr/>
        </p:nvSpPr>
        <p:spPr bwMode="auto">
          <a:xfrm>
            <a:off x="10197350" y="456008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8%</a:t>
            </a:r>
            <a:endParaRPr/>
          </a:p>
        </p:txBody>
      </p:sp>
      <p:sp>
        <p:nvSpPr>
          <p:cNvPr id="58629" name="RECTANGLE58629"/>
          <p:cNvSpPr/>
          <p:nvPr/>
        </p:nvSpPr>
        <p:spPr bwMode="auto">
          <a:xfrm>
            <a:off x="440690" y="471848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58632" name="RECTANGLE58632"/>
          <p:cNvSpPr/>
          <p:nvPr/>
        </p:nvSpPr>
        <p:spPr bwMode="auto">
          <a:xfrm>
            <a:off x="771398" y="4718482"/>
            <a:ext cx="84856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MARSEILLE (FR)</a:t>
            </a:r>
            <a:endParaRPr/>
          </a:p>
        </p:txBody>
      </p:sp>
      <p:sp>
        <p:nvSpPr>
          <p:cNvPr id="58635" name="RECTANGLE58635"/>
          <p:cNvSpPr/>
          <p:nvPr/>
        </p:nvSpPr>
        <p:spPr bwMode="auto">
          <a:xfrm>
            <a:off x="2889263" y="4718482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3 924</a:t>
            </a:r>
            <a:endParaRPr/>
          </a:p>
        </p:txBody>
      </p:sp>
      <p:sp>
        <p:nvSpPr>
          <p:cNvPr id="58638" name="RECTANGLE58638"/>
          <p:cNvSpPr/>
          <p:nvPr/>
        </p:nvSpPr>
        <p:spPr bwMode="auto">
          <a:xfrm>
            <a:off x="3714763" y="4718482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2 273</a:t>
            </a:r>
            <a:endParaRPr/>
          </a:p>
        </p:txBody>
      </p:sp>
      <p:sp>
        <p:nvSpPr>
          <p:cNvPr id="58641" name="RECTANGLE58641"/>
          <p:cNvSpPr/>
          <p:nvPr/>
        </p:nvSpPr>
        <p:spPr bwMode="auto">
          <a:xfrm>
            <a:off x="4468635" y="4718482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73%</a:t>
            </a:r>
            <a:endParaRPr/>
          </a:p>
        </p:txBody>
      </p:sp>
      <p:sp>
        <p:nvSpPr>
          <p:cNvPr id="58644" name="RECTANGLE58644"/>
          <p:cNvSpPr/>
          <p:nvPr/>
        </p:nvSpPr>
        <p:spPr bwMode="auto">
          <a:xfrm>
            <a:off x="5333251" y="471848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58647" name="RECTANGLE58647"/>
          <p:cNvSpPr/>
          <p:nvPr/>
        </p:nvSpPr>
        <p:spPr bwMode="auto">
          <a:xfrm>
            <a:off x="6203556" y="471848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41</a:t>
            </a:r>
            <a:endParaRPr/>
          </a:p>
        </p:txBody>
      </p:sp>
      <p:sp>
        <p:nvSpPr>
          <p:cNvPr id="58650" name="RECTANGLE58650"/>
          <p:cNvSpPr/>
          <p:nvPr/>
        </p:nvSpPr>
        <p:spPr bwMode="auto">
          <a:xfrm>
            <a:off x="7029056" y="471848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</a:t>
            </a:r>
            <a:endParaRPr/>
          </a:p>
        </p:txBody>
      </p:sp>
      <p:sp>
        <p:nvSpPr>
          <p:cNvPr id="58653" name="RECTANGLE58653"/>
          <p:cNvSpPr/>
          <p:nvPr/>
        </p:nvSpPr>
        <p:spPr bwMode="auto">
          <a:xfrm>
            <a:off x="7554735" y="4718482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78%</a:t>
            </a:r>
            <a:endParaRPr/>
          </a:p>
        </p:txBody>
      </p:sp>
      <p:sp>
        <p:nvSpPr>
          <p:cNvPr id="58656" name="RECTANGLE58656"/>
          <p:cNvSpPr/>
          <p:nvPr/>
        </p:nvSpPr>
        <p:spPr bwMode="auto">
          <a:xfrm>
            <a:off x="8317750" y="471848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58659" name="RECTANGLE58659"/>
          <p:cNvSpPr/>
          <p:nvPr/>
        </p:nvSpPr>
        <p:spPr bwMode="auto">
          <a:xfrm>
            <a:off x="8984856" y="471848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96</a:t>
            </a:r>
            <a:endParaRPr/>
          </a:p>
        </p:txBody>
      </p:sp>
      <p:sp>
        <p:nvSpPr>
          <p:cNvPr id="58662" name="RECTANGLE58662"/>
          <p:cNvSpPr/>
          <p:nvPr/>
        </p:nvSpPr>
        <p:spPr bwMode="auto">
          <a:xfrm>
            <a:off x="9607156" y="471848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99</a:t>
            </a:r>
            <a:endParaRPr/>
          </a:p>
        </p:txBody>
      </p:sp>
      <p:sp>
        <p:nvSpPr>
          <p:cNvPr id="58665" name="RECTANGLE58665"/>
          <p:cNvSpPr/>
          <p:nvPr/>
        </p:nvSpPr>
        <p:spPr bwMode="auto">
          <a:xfrm>
            <a:off x="10151225" y="4718482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58668" name="RECTANGLE58668"/>
          <p:cNvSpPr/>
          <p:nvPr/>
        </p:nvSpPr>
        <p:spPr bwMode="auto">
          <a:xfrm>
            <a:off x="440690" y="487687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58671" name="RECTANGLE58671"/>
          <p:cNvSpPr/>
          <p:nvPr/>
        </p:nvSpPr>
        <p:spPr bwMode="auto">
          <a:xfrm>
            <a:off x="771398" y="4876876"/>
            <a:ext cx="4221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FRANCE</a:t>
            </a:r>
            <a:endParaRPr/>
          </a:p>
        </p:txBody>
      </p:sp>
      <p:sp>
        <p:nvSpPr>
          <p:cNvPr id="58674" name="RECTANGLE58674"/>
          <p:cNvSpPr/>
          <p:nvPr/>
        </p:nvSpPr>
        <p:spPr bwMode="auto">
          <a:xfrm>
            <a:off x="2889263" y="487687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2 519</a:t>
            </a:r>
            <a:endParaRPr/>
          </a:p>
        </p:txBody>
      </p:sp>
      <p:sp>
        <p:nvSpPr>
          <p:cNvPr id="58677" name="RECTANGLE58677"/>
          <p:cNvSpPr/>
          <p:nvPr/>
        </p:nvSpPr>
        <p:spPr bwMode="auto">
          <a:xfrm>
            <a:off x="3714763" y="487687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4 607</a:t>
            </a:r>
            <a:endParaRPr/>
          </a:p>
        </p:txBody>
      </p:sp>
      <p:sp>
        <p:nvSpPr>
          <p:cNvPr id="58680" name="RECTANGLE58680"/>
          <p:cNvSpPr/>
          <p:nvPr/>
        </p:nvSpPr>
        <p:spPr bwMode="auto">
          <a:xfrm>
            <a:off x="4422508" y="4876876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-45%</a:t>
            </a:r>
            <a:endParaRPr/>
          </a:p>
        </p:txBody>
      </p:sp>
      <p:sp>
        <p:nvSpPr>
          <p:cNvPr id="58683" name="RECTANGLE58683"/>
          <p:cNvSpPr/>
          <p:nvPr/>
        </p:nvSpPr>
        <p:spPr bwMode="auto">
          <a:xfrm>
            <a:off x="5333251" y="487687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58686" name="RECTANGLE58686"/>
          <p:cNvSpPr/>
          <p:nvPr/>
        </p:nvSpPr>
        <p:spPr bwMode="auto">
          <a:xfrm>
            <a:off x="6268072" y="487687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8689" name="RECTANGLE58689"/>
          <p:cNvSpPr/>
          <p:nvPr/>
        </p:nvSpPr>
        <p:spPr bwMode="auto">
          <a:xfrm>
            <a:off x="7029056" y="4876876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46</a:t>
            </a:r>
            <a:endParaRPr/>
          </a:p>
        </p:txBody>
      </p:sp>
      <p:sp>
        <p:nvSpPr>
          <p:cNvPr id="58692" name="RECTANGLE58692"/>
          <p:cNvSpPr/>
          <p:nvPr/>
        </p:nvSpPr>
        <p:spPr bwMode="auto">
          <a:xfrm>
            <a:off x="7508608" y="4876876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-96%</a:t>
            </a:r>
            <a:endParaRPr/>
          </a:p>
        </p:txBody>
      </p:sp>
      <p:sp>
        <p:nvSpPr>
          <p:cNvPr id="58695" name="RECTANGLE58695"/>
          <p:cNvSpPr/>
          <p:nvPr/>
        </p:nvSpPr>
        <p:spPr bwMode="auto">
          <a:xfrm>
            <a:off x="8317750" y="487687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8698" name="RECTANGLE58698"/>
          <p:cNvSpPr/>
          <p:nvPr/>
        </p:nvSpPr>
        <p:spPr bwMode="auto">
          <a:xfrm>
            <a:off x="8820162" y="487687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1 259</a:t>
            </a:r>
            <a:endParaRPr/>
          </a:p>
        </p:txBody>
      </p:sp>
      <p:sp>
        <p:nvSpPr>
          <p:cNvPr id="58701" name="RECTANGLE58701"/>
          <p:cNvSpPr/>
          <p:nvPr/>
        </p:nvSpPr>
        <p:spPr bwMode="auto">
          <a:xfrm>
            <a:off x="9542640" y="487687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</a:t>
            </a:r>
            <a:endParaRPr/>
          </a:p>
        </p:txBody>
      </p:sp>
      <p:sp>
        <p:nvSpPr>
          <p:cNvPr id="58704" name="RECTANGLE58704"/>
          <p:cNvSpPr/>
          <p:nvPr/>
        </p:nvSpPr>
        <p:spPr bwMode="auto">
          <a:xfrm>
            <a:off x="10003803" y="4876876"/>
            <a:ext cx="38008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1157%</a:t>
            </a:r>
            <a:endParaRPr/>
          </a:p>
        </p:txBody>
      </p:sp>
      <p:sp>
        <p:nvSpPr>
          <p:cNvPr id="58707" name="RECTANGLE58707"/>
          <p:cNvSpPr/>
          <p:nvPr/>
        </p:nvSpPr>
        <p:spPr bwMode="auto">
          <a:xfrm>
            <a:off x="440690" y="503527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58710" name="RECTANGLE58710"/>
          <p:cNvSpPr/>
          <p:nvPr/>
        </p:nvSpPr>
        <p:spPr bwMode="auto">
          <a:xfrm>
            <a:off x="771398" y="5035271"/>
            <a:ext cx="98409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STRASBOURG (FR)</a:t>
            </a:r>
            <a:endParaRPr/>
          </a:p>
        </p:txBody>
      </p:sp>
      <p:sp>
        <p:nvSpPr>
          <p:cNvPr id="58713" name="RECTANGLE58713"/>
          <p:cNvSpPr/>
          <p:nvPr/>
        </p:nvSpPr>
        <p:spPr bwMode="auto">
          <a:xfrm>
            <a:off x="2889263" y="5035271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2 488</a:t>
            </a:r>
            <a:endParaRPr/>
          </a:p>
        </p:txBody>
      </p:sp>
      <p:sp>
        <p:nvSpPr>
          <p:cNvPr id="58716" name="RECTANGLE58716"/>
          <p:cNvSpPr/>
          <p:nvPr/>
        </p:nvSpPr>
        <p:spPr bwMode="auto">
          <a:xfrm>
            <a:off x="3714763" y="5035271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1 792</a:t>
            </a:r>
            <a:endParaRPr/>
          </a:p>
        </p:txBody>
      </p:sp>
      <p:sp>
        <p:nvSpPr>
          <p:cNvPr id="58719" name="RECTANGLE58719"/>
          <p:cNvSpPr/>
          <p:nvPr/>
        </p:nvSpPr>
        <p:spPr bwMode="auto">
          <a:xfrm>
            <a:off x="4468635" y="5035271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39%</a:t>
            </a:r>
            <a:endParaRPr/>
          </a:p>
        </p:txBody>
      </p:sp>
      <p:sp>
        <p:nvSpPr>
          <p:cNvPr id="58722" name="RECTANGLE58722"/>
          <p:cNvSpPr/>
          <p:nvPr/>
        </p:nvSpPr>
        <p:spPr bwMode="auto">
          <a:xfrm>
            <a:off x="5333251" y="503527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58725" name="RECTANGLE58725"/>
          <p:cNvSpPr/>
          <p:nvPr/>
        </p:nvSpPr>
        <p:spPr bwMode="auto">
          <a:xfrm>
            <a:off x="6203556" y="5035271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</a:t>
            </a:r>
            <a:endParaRPr/>
          </a:p>
        </p:txBody>
      </p:sp>
      <p:sp>
        <p:nvSpPr>
          <p:cNvPr id="58728" name="RECTANGLE58728"/>
          <p:cNvSpPr/>
          <p:nvPr/>
        </p:nvSpPr>
        <p:spPr bwMode="auto">
          <a:xfrm>
            <a:off x="7029056" y="5035271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</a:t>
            </a:r>
            <a:endParaRPr/>
          </a:p>
        </p:txBody>
      </p:sp>
      <p:sp>
        <p:nvSpPr>
          <p:cNvPr id="58731" name="RECTANGLE58731"/>
          <p:cNvSpPr/>
          <p:nvPr/>
        </p:nvSpPr>
        <p:spPr bwMode="auto">
          <a:xfrm>
            <a:off x="7554735" y="5035271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33%</a:t>
            </a:r>
            <a:endParaRPr/>
          </a:p>
        </p:txBody>
      </p:sp>
      <p:sp>
        <p:nvSpPr>
          <p:cNvPr id="58734" name="RECTANGLE58734"/>
          <p:cNvSpPr/>
          <p:nvPr/>
        </p:nvSpPr>
        <p:spPr bwMode="auto">
          <a:xfrm>
            <a:off x="8317750" y="503527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58737" name="RECTANGLE58737"/>
          <p:cNvSpPr/>
          <p:nvPr/>
        </p:nvSpPr>
        <p:spPr bwMode="auto">
          <a:xfrm>
            <a:off x="8920340" y="5035271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104</a:t>
            </a:r>
            <a:endParaRPr/>
          </a:p>
        </p:txBody>
      </p:sp>
      <p:sp>
        <p:nvSpPr>
          <p:cNvPr id="58740" name="RECTANGLE58740"/>
          <p:cNvSpPr/>
          <p:nvPr/>
        </p:nvSpPr>
        <p:spPr bwMode="auto">
          <a:xfrm>
            <a:off x="9542640" y="5035271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</a:t>
            </a:r>
            <a:endParaRPr/>
          </a:p>
        </p:txBody>
      </p:sp>
      <p:sp>
        <p:nvSpPr>
          <p:cNvPr id="58743" name="RECTANGLE58743"/>
          <p:cNvSpPr/>
          <p:nvPr/>
        </p:nvSpPr>
        <p:spPr bwMode="auto">
          <a:xfrm>
            <a:off x="10197350" y="503527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58746" name="RECTANGLE58746"/>
          <p:cNvSpPr/>
          <p:nvPr/>
        </p:nvSpPr>
        <p:spPr bwMode="auto">
          <a:xfrm>
            <a:off x="440690" y="519366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</a:t>
            </a:r>
            <a:endParaRPr/>
          </a:p>
        </p:txBody>
      </p:sp>
      <p:sp>
        <p:nvSpPr>
          <p:cNvPr id="58749" name="RECTANGLE58749"/>
          <p:cNvSpPr/>
          <p:nvPr/>
        </p:nvSpPr>
        <p:spPr bwMode="auto">
          <a:xfrm>
            <a:off x="771398" y="5193665"/>
            <a:ext cx="10120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CLUJ-NAPOCA (RO)</a:t>
            </a:r>
            <a:endParaRPr/>
          </a:p>
        </p:txBody>
      </p:sp>
      <p:sp>
        <p:nvSpPr>
          <p:cNvPr id="58752" name="RECTANGLE58752"/>
          <p:cNvSpPr/>
          <p:nvPr/>
        </p:nvSpPr>
        <p:spPr bwMode="auto">
          <a:xfrm>
            <a:off x="2889263" y="5193665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2 217</a:t>
            </a:r>
            <a:endParaRPr/>
          </a:p>
        </p:txBody>
      </p:sp>
      <p:sp>
        <p:nvSpPr>
          <p:cNvPr id="58755" name="RECTANGLE58755"/>
          <p:cNvSpPr/>
          <p:nvPr/>
        </p:nvSpPr>
        <p:spPr bwMode="auto">
          <a:xfrm>
            <a:off x="3943972" y="519366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8758" name="RECTANGLE58758"/>
          <p:cNvSpPr/>
          <p:nvPr/>
        </p:nvSpPr>
        <p:spPr bwMode="auto">
          <a:xfrm>
            <a:off x="4404119" y="5193665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8761" name="RECTANGLE58761"/>
          <p:cNvSpPr/>
          <p:nvPr/>
        </p:nvSpPr>
        <p:spPr bwMode="auto">
          <a:xfrm>
            <a:off x="5333251" y="5193665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8764" name="RECTANGLE58764"/>
          <p:cNvSpPr/>
          <p:nvPr/>
        </p:nvSpPr>
        <p:spPr bwMode="auto">
          <a:xfrm>
            <a:off x="6203556" y="519366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30</a:t>
            </a:r>
            <a:endParaRPr/>
          </a:p>
        </p:txBody>
      </p:sp>
      <p:sp>
        <p:nvSpPr>
          <p:cNvPr id="58767" name="RECTANGLE58767"/>
          <p:cNvSpPr/>
          <p:nvPr/>
        </p:nvSpPr>
        <p:spPr bwMode="auto">
          <a:xfrm>
            <a:off x="7093572" y="519366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8770" name="RECTANGLE58770"/>
          <p:cNvSpPr/>
          <p:nvPr/>
        </p:nvSpPr>
        <p:spPr bwMode="auto">
          <a:xfrm>
            <a:off x="7490219" y="5193665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8773" name="RECTANGLE58773"/>
          <p:cNvSpPr/>
          <p:nvPr/>
        </p:nvSpPr>
        <p:spPr bwMode="auto">
          <a:xfrm>
            <a:off x="8317750" y="5193665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58776" name="RECTANGLE58776"/>
          <p:cNvSpPr/>
          <p:nvPr/>
        </p:nvSpPr>
        <p:spPr bwMode="auto">
          <a:xfrm>
            <a:off x="8984856" y="519366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74</a:t>
            </a:r>
            <a:endParaRPr/>
          </a:p>
        </p:txBody>
      </p:sp>
      <p:sp>
        <p:nvSpPr>
          <p:cNvPr id="58779" name="RECTANGLE58779"/>
          <p:cNvSpPr/>
          <p:nvPr/>
        </p:nvSpPr>
        <p:spPr bwMode="auto">
          <a:xfrm>
            <a:off x="9671672" y="519366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8782" name="RECTANGLE58782"/>
          <p:cNvSpPr/>
          <p:nvPr/>
        </p:nvSpPr>
        <p:spPr bwMode="auto">
          <a:xfrm>
            <a:off x="10068319" y="5193665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8785" name="RECTANGLE58785"/>
          <p:cNvSpPr/>
          <p:nvPr/>
        </p:nvSpPr>
        <p:spPr bwMode="auto">
          <a:xfrm>
            <a:off x="440690" y="535205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</a:t>
            </a:r>
            <a:endParaRPr/>
          </a:p>
        </p:txBody>
      </p:sp>
      <p:sp>
        <p:nvSpPr>
          <p:cNvPr id="58788" name="RECTANGLE58788"/>
          <p:cNvSpPr/>
          <p:nvPr/>
        </p:nvSpPr>
        <p:spPr bwMode="auto">
          <a:xfrm>
            <a:off x="771398" y="5352059"/>
            <a:ext cx="6019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REIMS (FR)</a:t>
            </a:r>
            <a:endParaRPr/>
          </a:p>
        </p:txBody>
      </p:sp>
      <p:sp>
        <p:nvSpPr>
          <p:cNvPr id="58791" name="RECTANGLE58791"/>
          <p:cNvSpPr/>
          <p:nvPr/>
        </p:nvSpPr>
        <p:spPr bwMode="auto">
          <a:xfrm>
            <a:off x="2889263" y="5352059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2 092</a:t>
            </a:r>
            <a:endParaRPr/>
          </a:p>
        </p:txBody>
      </p:sp>
      <p:sp>
        <p:nvSpPr>
          <p:cNvPr id="58794" name="RECTANGLE58794"/>
          <p:cNvSpPr/>
          <p:nvPr/>
        </p:nvSpPr>
        <p:spPr bwMode="auto">
          <a:xfrm>
            <a:off x="3814940" y="535205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486</a:t>
            </a:r>
            <a:endParaRPr/>
          </a:p>
        </p:txBody>
      </p:sp>
      <p:sp>
        <p:nvSpPr>
          <p:cNvPr id="58797" name="RECTANGLE58797"/>
          <p:cNvSpPr/>
          <p:nvPr/>
        </p:nvSpPr>
        <p:spPr bwMode="auto">
          <a:xfrm>
            <a:off x="4404119" y="5352059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330%</a:t>
            </a:r>
            <a:endParaRPr/>
          </a:p>
        </p:txBody>
      </p:sp>
      <p:sp>
        <p:nvSpPr>
          <p:cNvPr id="58800" name="RECTANGLE58800"/>
          <p:cNvSpPr/>
          <p:nvPr/>
        </p:nvSpPr>
        <p:spPr bwMode="auto">
          <a:xfrm>
            <a:off x="5333251" y="535205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8803" name="RECTANGLE58803"/>
          <p:cNvSpPr/>
          <p:nvPr/>
        </p:nvSpPr>
        <p:spPr bwMode="auto">
          <a:xfrm>
            <a:off x="6203556" y="535205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</a:t>
            </a:r>
            <a:endParaRPr/>
          </a:p>
        </p:txBody>
      </p:sp>
      <p:sp>
        <p:nvSpPr>
          <p:cNvPr id="58806" name="RECTANGLE58806"/>
          <p:cNvSpPr/>
          <p:nvPr/>
        </p:nvSpPr>
        <p:spPr bwMode="auto">
          <a:xfrm>
            <a:off x="7093572" y="535205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58809" name="RECTANGLE58809"/>
          <p:cNvSpPr/>
          <p:nvPr/>
        </p:nvSpPr>
        <p:spPr bwMode="auto">
          <a:xfrm>
            <a:off x="7490219" y="5352059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567%</a:t>
            </a:r>
            <a:endParaRPr/>
          </a:p>
        </p:txBody>
      </p:sp>
      <p:sp>
        <p:nvSpPr>
          <p:cNvPr id="58812" name="RECTANGLE58812"/>
          <p:cNvSpPr/>
          <p:nvPr/>
        </p:nvSpPr>
        <p:spPr bwMode="auto">
          <a:xfrm>
            <a:off x="8317750" y="535205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8815" name="RECTANGLE58815"/>
          <p:cNvSpPr/>
          <p:nvPr/>
        </p:nvSpPr>
        <p:spPr bwMode="auto">
          <a:xfrm>
            <a:off x="8920340" y="535205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105</a:t>
            </a:r>
            <a:endParaRPr/>
          </a:p>
        </p:txBody>
      </p:sp>
      <p:sp>
        <p:nvSpPr>
          <p:cNvPr id="58818" name="RECTANGLE58818"/>
          <p:cNvSpPr/>
          <p:nvPr/>
        </p:nvSpPr>
        <p:spPr bwMode="auto">
          <a:xfrm>
            <a:off x="9542640" y="535205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162</a:t>
            </a:r>
            <a:endParaRPr/>
          </a:p>
        </p:txBody>
      </p:sp>
      <p:sp>
        <p:nvSpPr>
          <p:cNvPr id="58821" name="RECTANGLE58821"/>
          <p:cNvSpPr/>
          <p:nvPr/>
        </p:nvSpPr>
        <p:spPr bwMode="auto">
          <a:xfrm>
            <a:off x="10086708" y="5352059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-35%</a:t>
            </a:r>
            <a:endParaRPr/>
          </a:p>
        </p:txBody>
      </p:sp>
      <p:sp>
        <p:nvSpPr>
          <p:cNvPr id="58824" name="RECTANGLE58824"/>
          <p:cNvSpPr/>
          <p:nvPr/>
        </p:nvSpPr>
        <p:spPr bwMode="auto">
          <a:xfrm>
            <a:off x="440690" y="55104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58827" name="RECTANGLE58827"/>
          <p:cNvSpPr/>
          <p:nvPr/>
        </p:nvSpPr>
        <p:spPr bwMode="auto">
          <a:xfrm>
            <a:off x="771398" y="5510454"/>
            <a:ext cx="54447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LYON (FR)</a:t>
            </a:r>
            <a:endParaRPr/>
          </a:p>
        </p:txBody>
      </p:sp>
      <p:sp>
        <p:nvSpPr>
          <p:cNvPr id="58830" name="RECTANGLE58830"/>
          <p:cNvSpPr/>
          <p:nvPr/>
        </p:nvSpPr>
        <p:spPr bwMode="auto">
          <a:xfrm>
            <a:off x="2889263" y="5510454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1 708</a:t>
            </a:r>
            <a:endParaRPr/>
          </a:p>
        </p:txBody>
      </p:sp>
      <p:sp>
        <p:nvSpPr>
          <p:cNvPr id="58833" name="RECTANGLE58833"/>
          <p:cNvSpPr/>
          <p:nvPr/>
        </p:nvSpPr>
        <p:spPr bwMode="auto">
          <a:xfrm>
            <a:off x="3814940" y="5510454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738</a:t>
            </a:r>
            <a:endParaRPr/>
          </a:p>
        </p:txBody>
      </p:sp>
      <p:sp>
        <p:nvSpPr>
          <p:cNvPr id="58836" name="RECTANGLE58836"/>
          <p:cNvSpPr/>
          <p:nvPr/>
        </p:nvSpPr>
        <p:spPr bwMode="auto">
          <a:xfrm>
            <a:off x="4404119" y="5510454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132%</a:t>
            </a:r>
            <a:endParaRPr/>
          </a:p>
        </p:txBody>
      </p:sp>
      <p:sp>
        <p:nvSpPr>
          <p:cNvPr id="58839" name="RECTANGLE58839"/>
          <p:cNvSpPr/>
          <p:nvPr/>
        </p:nvSpPr>
        <p:spPr bwMode="auto">
          <a:xfrm>
            <a:off x="5333251" y="551045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8842" name="RECTANGLE58842"/>
          <p:cNvSpPr/>
          <p:nvPr/>
        </p:nvSpPr>
        <p:spPr bwMode="auto">
          <a:xfrm>
            <a:off x="6203556" y="5510454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</a:t>
            </a:r>
            <a:endParaRPr/>
          </a:p>
        </p:txBody>
      </p:sp>
      <p:sp>
        <p:nvSpPr>
          <p:cNvPr id="58845" name="RECTANGLE58845"/>
          <p:cNvSpPr/>
          <p:nvPr/>
        </p:nvSpPr>
        <p:spPr bwMode="auto">
          <a:xfrm>
            <a:off x="7093572" y="55104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</a:t>
            </a:r>
            <a:endParaRPr/>
          </a:p>
        </p:txBody>
      </p:sp>
      <p:sp>
        <p:nvSpPr>
          <p:cNvPr id="58848" name="RECTANGLE58848"/>
          <p:cNvSpPr/>
          <p:nvPr/>
        </p:nvSpPr>
        <p:spPr bwMode="auto">
          <a:xfrm>
            <a:off x="7490219" y="5510454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143%</a:t>
            </a:r>
            <a:endParaRPr/>
          </a:p>
        </p:txBody>
      </p:sp>
      <p:sp>
        <p:nvSpPr>
          <p:cNvPr id="58851" name="RECTANGLE58851"/>
          <p:cNvSpPr/>
          <p:nvPr/>
        </p:nvSpPr>
        <p:spPr bwMode="auto">
          <a:xfrm>
            <a:off x="8317750" y="551045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8854" name="RECTANGLE58854"/>
          <p:cNvSpPr/>
          <p:nvPr/>
        </p:nvSpPr>
        <p:spPr bwMode="auto">
          <a:xfrm>
            <a:off x="8920340" y="5510454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</a:t>
            </a:r>
            <a:endParaRPr/>
          </a:p>
        </p:txBody>
      </p:sp>
      <p:sp>
        <p:nvSpPr>
          <p:cNvPr id="58857" name="RECTANGLE58857"/>
          <p:cNvSpPr/>
          <p:nvPr/>
        </p:nvSpPr>
        <p:spPr bwMode="auto">
          <a:xfrm>
            <a:off x="9542640" y="5510454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105</a:t>
            </a:r>
            <a:endParaRPr/>
          </a:p>
        </p:txBody>
      </p:sp>
      <p:sp>
        <p:nvSpPr>
          <p:cNvPr id="58860" name="RECTANGLE58860"/>
          <p:cNvSpPr/>
          <p:nvPr/>
        </p:nvSpPr>
        <p:spPr bwMode="auto">
          <a:xfrm>
            <a:off x="10151225" y="5510454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-5%</a:t>
            </a:r>
            <a:endParaRPr/>
          </a:p>
        </p:txBody>
      </p:sp>
      <p:sp>
        <p:nvSpPr>
          <p:cNvPr id="58863" name="RECTANGLE58863"/>
          <p:cNvSpPr/>
          <p:nvPr/>
        </p:nvSpPr>
        <p:spPr bwMode="auto">
          <a:xfrm>
            <a:off x="440690" y="56688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</a:t>
            </a:r>
            <a:endParaRPr/>
          </a:p>
        </p:txBody>
      </p:sp>
      <p:sp>
        <p:nvSpPr>
          <p:cNvPr id="58866" name="RECTANGLE58866"/>
          <p:cNvSpPr/>
          <p:nvPr/>
        </p:nvSpPr>
        <p:spPr bwMode="auto">
          <a:xfrm>
            <a:off x="771398" y="5668848"/>
            <a:ext cx="5720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TURIN (IT)</a:t>
            </a:r>
            <a:endParaRPr/>
          </a:p>
        </p:txBody>
      </p:sp>
      <p:sp>
        <p:nvSpPr>
          <p:cNvPr id="58869" name="RECTANGLE58869"/>
          <p:cNvSpPr/>
          <p:nvPr/>
        </p:nvSpPr>
        <p:spPr bwMode="auto">
          <a:xfrm>
            <a:off x="2889263" y="5668848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1 631</a:t>
            </a:r>
            <a:endParaRPr/>
          </a:p>
        </p:txBody>
      </p:sp>
      <p:sp>
        <p:nvSpPr>
          <p:cNvPr id="58872" name="RECTANGLE58872"/>
          <p:cNvSpPr/>
          <p:nvPr/>
        </p:nvSpPr>
        <p:spPr bwMode="auto">
          <a:xfrm>
            <a:off x="3943972" y="56688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8875" name="RECTANGLE58875"/>
          <p:cNvSpPr/>
          <p:nvPr/>
        </p:nvSpPr>
        <p:spPr bwMode="auto">
          <a:xfrm>
            <a:off x="4404119" y="5668848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8878" name="RECTANGLE58878"/>
          <p:cNvSpPr/>
          <p:nvPr/>
        </p:nvSpPr>
        <p:spPr bwMode="auto">
          <a:xfrm>
            <a:off x="5333251" y="566884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8881" name="RECTANGLE58881"/>
          <p:cNvSpPr/>
          <p:nvPr/>
        </p:nvSpPr>
        <p:spPr bwMode="auto">
          <a:xfrm>
            <a:off x="6203556" y="566884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58884" name="RECTANGLE58884"/>
          <p:cNvSpPr/>
          <p:nvPr/>
        </p:nvSpPr>
        <p:spPr bwMode="auto">
          <a:xfrm>
            <a:off x="7093572" y="56688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8887" name="RECTANGLE58887"/>
          <p:cNvSpPr/>
          <p:nvPr/>
        </p:nvSpPr>
        <p:spPr bwMode="auto">
          <a:xfrm>
            <a:off x="7490219" y="5668848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8890" name="RECTANGLE58890"/>
          <p:cNvSpPr/>
          <p:nvPr/>
        </p:nvSpPr>
        <p:spPr bwMode="auto">
          <a:xfrm>
            <a:off x="8317750" y="566884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8893" name="RECTANGLE58893"/>
          <p:cNvSpPr/>
          <p:nvPr/>
        </p:nvSpPr>
        <p:spPr bwMode="auto">
          <a:xfrm>
            <a:off x="8920340" y="566884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116</a:t>
            </a:r>
            <a:endParaRPr/>
          </a:p>
        </p:txBody>
      </p:sp>
      <p:sp>
        <p:nvSpPr>
          <p:cNvPr id="58896" name="RECTANGLE58896"/>
          <p:cNvSpPr/>
          <p:nvPr/>
        </p:nvSpPr>
        <p:spPr bwMode="auto">
          <a:xfrm>
            <a:off x="9671672" y="56688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8899" name="RECTANGLE58899"/>
          <p:cNvSpPr/>
          <p:nvPr/>
        </p:nvSpPr>
        <p:spPr bwMode="auto">
          <a:xfrm>
            <a:off x="10068319" y="5668848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8902" name="RECTANGLE58902"/>
          <p:cNvSpPr/>
          <p:nvPr/>
        </p:nvSpPr>
        <p:spPr bwMode="auto">
          <a:xfrm>
            <a:off x="408432" y="582724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58905" name="RECTANGLE58905"/>
          <p:cNvSpPr/>
          <p:nvPr/>
        </p:nvSpPr>
        <p:spPr bwMode="auto">
          <a:xfrm>
            <a:off x="771398" y="5827243"/>
            <a:ext cx="8306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TOULOUSE (FR)</a:t>
            </a:r>
            <a:endParaRPr/>
          </a:p>
        </p:txBody>
      </p:sp>
      <p:sp>
        <p:nvSpPr>
          <p:cNvPr id="58908" name="RECTANGLE58908"/>
          <p:cNvSpPr/>
          <p:nvPr/>
        </p:nvSpPr>
        <p:spPr bwMode="auto">
          <a:xfrm>
            <a:off x="2889263" y="5827243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1 572</a:t>
            </a:r>
            <a:endParaRPr/>
          </a:p>
        </p:txBody>
      </p:sp>
      <p:sp>
        <p:nvSpPr>
          <p:cNvPr id="58911" name="RECTANGLE58911"/>
          <p:cNvSpPr/>
          <p:nvPr/>
        </p:nvSpPr>
        <p:spPr bwMode="auto">
          <a:xfrm>
            <a:off x="3814940" y="5827243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314</a:t>
            </a:r>
            <a:endParaRPr/>
          </a:p>
        </p:txBody>
      </p:sp>
      <p:sp>
        <p:nvSpPr>
          <p:cNvPr id="58914" name="RECTANGLE58914"/>
          <p:cNvSpPr/>
          <p:nvPr/>
        </p:nvSpPr>
        <p:spPr bwMode="auto">
          <a:xfrm>
            <a:off x="4404119" y="5827243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400%</a:t>
            </a:r>
            <a:endParaRPr/>
          </a:p>
        </p:txBody>
      </p:sp>
      <p:sp>
        <p:nvSpPr>
          <p:cNvPr id="58917" name="RECTANGLE58917"/>
          <p:cNvSpPr/>
          <p:nvPr/>
        </p:nvSpPr>
        <p:spPr bwMode="auto">
          <a:xfrm>
            <a:off x="5333251" y="582724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8920" name="RECTANGLE58920"/>
          <p:cNvSpPr/>
          <p:nvPr/>
        </p:nvSpPr>
        <p:spPr bwMode="auto">
          <a:xfrm>
            <a:off x="6203556" y="582724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</a:t>
            </a:r>
            <a:endParaRPr/>
          </a:p>
        </p:txBody>
      </p:sp>
      <p:sp>
        <p:nvSpPr>
          <p:cNvPr id="58923" name="RECTANGLE58923"/>
          <p:cNvSpPr/>
          <p:nvPr/>
        </p:nvSpPr>
        <p:spPr bwMode="auto">
          <a:xfrm>
            <a:off x="7093572" y="582724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58926" name="RECTANGLE58926"/>
          <p:cNvSpPr/>
          <p:nvPr/>
        </p:nvSpPr>
        <p:spPr bwMode="auto">
          <a:xfrm>
            <a:off x="7490219" y="5827243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467%</a:t>
            </a:r>
            <a:endParaRPr/>
          </a:p>
        </p:txBody>
      </p:sp>
      <p:sp>
        <p:nvSpPr>
          <p:cNvPr id="58929" name="RECTANGLE58929"/>
          <p:cNvSpPr/>
          <p:nvPr/>
        </p:nvSpPr>
        <p:spPr bwMode="auto">
          <a:xfrm>
            <a:off x="8317750" y="582724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8932" name="RECTANGLE58932"/>
          <p:cNvSpPr/>
          <p:nvPr/>
        </p:nvSpPr>
        <p:spPr bwMode="auto">
          <a:xfrm>
            <a:off x="8984856" y="582724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92</a:t>
            </a:r>
            <a:endParaRPr/>
          </a:p>
        </p:txBody>
      </p:sp>
      <p:sp>
        <p:nvSpPr>
          <p:cNvPr id="58935" name="RECTANGLE58935"/>
          <p:cNvSpPr/>
          <p:nvPr/>
        </p:nvSpPr>
        <p:spPr bwMode="auto">
          <a:xfrm>
            <a:off x="9542640" y="5827243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105</a:t>
            </a:r>
            <a:endParaRPr/>
          </a:p>
        </p:txBody>
      </p:sp>
      <p:sp>
        <p:nvSpPr>
          <p:cNvPr id="58938" name="RECTANGLE58938"/>
          <p:cNvSpPr/>
          <p:nvPr/>
        </p:nvSpPr>
        <p:spPr bwMode="auto">
          <a:xfrm>
            <a:off x="10086708" y="5827243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-12%</a:t>
            </a:r>
            <a:endParaRPr/>
          </a:p>
        </p:txBody>
      </p:sp>
      <p:sp>
        <p:nvSpPr>
          <p:cNvPr id="58941" name="RECTANGLE58941"/>
          <p:cNvSpPr/>
          <p:nvPr/>
        </p:nvSpPr>
        <p:spPr bwMode="auto">
          <a:xfrm>
            <a:off x="692150" y="5953252"/>
            <a:ext cx="173849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942" name="RECTANGLE58942"/>
          <p:cNvSpPr/>
          <p:nvPr/>
        </p:nvSpPr>
        <p:spPr bwMode="auto">
          <a:xfrm>
            <a:off x="995439" y="5995162"/>
            <a:ext cx="14382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top 10 destinations</a:t>
            </a:r>
            <a:endParaRPr/>
          </a:p>
        </p:txBody>
      </p:sp>
      <p:sp>
        <p:nvSpPr>
          <p:cNvPr id="58945" name="RECTANGLE58945"/>
          <p:cNvSpPr/>
          <p:nvPr/>
        </p:nvSpPr>
        <p:spPr bwMode="auto">
          <a:xfrm>
            <a:off x="2430640" y="5953252"/>
            <a:ext cx="825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946" name="RECTANGLE58946"/>
          <p:cNvSpPr/>
          <p:nvPr/>
        </p:nvSpPr>
        <p:spPr bwMode="auto">
          <a:xfrm>
            <a:off x="2787663" y="5995162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38 479</a:t>
            </a:r>
            <a:endParaRPr/>
          </a:p>
        </p:txBody>
      </p:sp>
      <p:sp>
        <p:nvSpPr>
          <p:cNvPr id="58949" name="RECTANGLE58949"/>
          <p:cNvSpPr/>
          <p:nvPr/>
        </p:nvSpPr>
        <p:spPr bwMode="auto">
          <a:xfrm>
            <a:off x="3256140" y="5953252"/>
            <a:ext cx="825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950" name="RECTANGLE58950"/>
          <p:cNvSpPr/>
          <p:nvPr/>
        </p:nvSpPr>
        <p:spPr bwMode="auto">
          <a:xfrm>
            <a:off x="3613163" y="5995162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33 646</a:t>
            </a:r>
            <a:endParaRPr/>
          </a:p>
        </p:txBody>
      </p:sp>
      <p:sp>
        <p:nvSpPr>
          <p:cNvPr id="58953" name="RECTANGLE58953"/>
          <p:cNvSpPr/>
          <p:nvPr/>
        </p:nvSpPr>
        <p:spPr bwMode="auto">
          <a:xfrm>
            <a:off x="4081640" y="5953252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954" name="RECTANGLE58954"/>
          <p:cNvSpPr/>
          <p:nvPr/>
        </p:nvSpPr>
        <p:spPr bwMode="auto">
          <a:xfrm>
            <a:off x="4433583" y="5995162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14%</a:t>
            </a:r>
            <a:endParaRPr/>
          </a:p>
        </p:txBody>
      </p:sp>
      <p:sp>
        <p:nvSpPr>
          <p:cNvPr id="58957" name="RECTANGLE58957"/>
          <p:cNvSpPr/>
          <p:nvPr/>
        </p:nvSpPr>
        <p:spPr bwMode="auto">
          <a:xfrm>
            <a:off x="4780140" y="5953252"/>
            <a:ext cx="8001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958" name="RECTANGLE58958"/>
          <p:cNvSpPr/>
          <p:nvPr/>
        </p:nvSpPr>
        <p:spPr bwMode="auto">
          <a:xfrm>
            <a:off x="5233683" y="5995162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57%</a:t>
            </a:r>
            <a:endParaRPr/>
          </a:p>
        </p:txBody>
      </p:sp>
      <p:sp>
        <p:nvSpPr>
          <p:cNvPr id="58961" name="RECTANGLE58961"/>
          <p:cNvSpPr/>
          <p:nvPr/>
        </p:nvSpPr>
        <p:spPr bwMode="auto">
          <a:xfrm>
            <a:off x="5580240" y="5953252"/>
            <a:ext cx="825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962" name="RECTANGLE58962"/>
          <p:cNvSpPr/>
          <p:nvPr/>
        </p:nvSpPr>
        <p:spPr bwMode="auto">
          <a:xfrm>
            <a:off x="6116180" y="5995162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381</a:t>
            </a:r>
            <a:endParaRPr/>
          </a:p>
        </p:txBody>
      </p:sp>
      <p:sp>
        <p:nvSpPr>
          <p:cNvPr id="58965" name="RECTANGLE58965"/>
          <p:cNvSpPr/>
          <p:nvPr/>
        </p:nvSpPr>
        <p:spPr bwMode="auto">
          <a:xfrm>
            <a:off x="6405740" y="5953252"/>
            <a:ext cx="825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966" name="RECTANGLE58966"/>
          <p:cNvSpPr/>
          <p:nvPr/>
        </p:nvSpPr>
        <p:spPr bwMode="auto">
          <a:xfrm>
            <a:off x="6941680" y="5995162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332</a:t>
            </a:r>
            <a:endParaRPr/>
          </a:p>
        </p:txBody>
      </p:sp>
      <p:sp>
        <p:nvSpPr>
          <p:cNvPr id="58969" name="RECTANGLE58969"/>
          <p:cNvSpPr/>
          <p:nvPr/>
        </p:nvSpPr>
        <p:spPr bwMode="auto">
          <a:xfrm>
            <a:off x="7231240" y="5953252"/>
            <a:ext cx="6350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970" name="RECTANGLE58970"/>
          <p:cNvSpPr/>
          <p:nvPr/>
        </p:nvSpPr>
        <p:spPr bwMode="auto">
          <a:xfrm>
            <a:off x="7519683" y="5995162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15%</a:t>
            </a:r>
            <a:endParaRPr/>
          </a:p>
        </p:txBody>
      </p:sp>
      <p:sp>
        <p:nvSpPr>
          <p:cNvPr id="58973" name="RECTANGLE58973"/>
          <p:cNvSpPr/>
          <p:nvPr/>
        </p:nvSpPr>
        <p:spPr bwMode="auto">
          <a:xfrm>
            <a:off x="7866240" y="5953252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974" name="RECTANGLE58974"/>
          <p:cNvSpPr/>
          <p:nvPr/>
        </p:nvSpPr>
        <p:spPr bwMode="auto">
          <a:xfrm>
            <a:off x="8218183" y="5995162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57%</a:t>
            </a:r>
            <a:endParaRPr/>
          </a:p>
        </p:txBody>
      </p:sp>
      <p:sp>
        <p:nvSpPr>
          <p:cNvPr id="58977" name="RECTANGLE58977"/>
          <p:cNvSpPr/>
          <p:nvPr/>
        </p:nvSpPr>
        <p:spPr bwMode="auto">
          <a:xfrm>
            <a:off x="8564740" y="5953252"/>
            <a:ext cx="6223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978" name="RECTANGLE58978"/>
          <p:cNvSpPr/>
          <p:nvPr/>
        </p:nvSpPr>
        <p:spPr bwMode="auto">
          <a:xfrm>
            <a:off x="8897480" y="5995162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101</a:t>
            </a:r>
            <a:endParaRPr/>
          </a:p>
        </p:txBody>
      </p:sp>
      <p:sp>
        <p:nvSpPr>
          <p:cNvPr id="58981" name="RECTANGLE58981"/>
          <p:cNvSpPr/>
          <p:nvPr/>
        </p:nvSpPr>
        <p:spPr bwMode="auto">
          <a:xfrm>
            <a:off x="9187040" y="5953252"/>
            <a:ext cx="6223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982" name="RECTANGLE58982"/>
          <p:cNvSpPr/>
          <p:nvPr/>
        </p:nvSpPr>
        <p:spPr bwMode="auto">
          <a:xfrm>
            <a:off x="9519780" y="5995162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101</a:t>
            </a:r>
            <a:endParaRPr/>
          </a:p>
        </p:txBody>
      </p:sp>
      <p:sp>
        <p:nvSpPr>
          <p:cNvPr id="58985" name="RECTANGLE58985"/>
          <p:cNvSpPr/>
          <p:nvPr/>
        </p:nvSpPr>
        <p:spPr bwMode="auto">
          <a:xfrm>
            <a:off x="9809340" y="5953252"/>
            <a:ext cx="6350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8986" name="RECTANGLE58986"/>
          <p:cNvSpPr/>
          <p:nvPr/>
        </p:nvSpPr>
        <p:spPr bwMode="auto">
          <a:xfrm>
            <a:off x="10150869" y="5995162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8989" name="RECTANGLE58989"/>
          <p:cNvSpPr/>
          <p:nvPr/>
        </p:nvSpPr>
        <p:spPr bwMode="auto">
          <a:xfrm>
            <a:off x="1158812" y="6163082"/>
            <a:ext cx="127487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autres destinations</a:t>
            </a:r>
            <a:endParaRPr/>
          </a:p>
        </p:txBody>
      </p:sp>
      <p:sp>
        <p:nvSpPr>
          <p:cNvPr id="58992" name="RECTANGLE58992"/>
          <p:cNvSpPr/>
          <p:nvPr/>
        </p:nvSpPr>
        <p:spPr bwMode="auto">
          <a:xfrm>
            <a:off x="2824747" y="6163082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28 563</a:t>
            </a:r>
            <a:endParaRPr/>
          </a:p>
        </p:txBody>
      </p:sp>
      <p:sp>
        <p:nvSpPr>
          <p:cNvPr id="58995" name="RECTANGLE58995"/>
          <p:cNvSpPr/>
          <p:nvPr/>
        </p:nvSpPr>
        <p:spPr bwMode="auto">
          <a:xfrm>
            <a:off x="3650247" y="6163082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51 179</a:t>
            </a:r>
            <a:endParaRPr/>
          </a:p>
        </p:txBody>
      </p:sp>
      <p:sp>
        <p:nvSpPr>
          <p:cNvPr id="58998" name="RECTANGLE58998"/>
          <p:cNvSpPr/>
          <p:nvPr/>
        </p:nvSpPr>
        <p:spPr bwMode="auto">
          <a:xfrm>
            <a:off x="4422508" y="6163082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-44%</a:t>
            </a:r>
            <a:endParaRPr/>
          </a:p>
        </p:txBody>
      </p:sp>
      <p:sp>
        <p:nvSpPr>
          <p:cNvPr id="59001" name="RECTANGLE59001"/>
          <p:cNvSpPr/>
          <p:nvPr/>
        </p:nvSpPr>
        <p:spPr bwMode="auto">
          <a:xfrm>
            <a:off x="5268735" y="6163082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43%</a:t>
            </a:r>
            <a:endParaRPr/>
          </a:p>
        </p:txBody>
      </p:sp>
      <p:sp>
        <p:nvSpPr>
          <p:cNvPr id="59004" name="RECTANGLE59004"/>
          <p:cNvSpPr/>
          <p:nvPr/>
        </p:nvSpPr>
        <p:spPr bwMode="auto">
          <a:xfrm>
            <a:off x="6139040" y="6163082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285</a:t>
            </a:r>
            <a:endParaRPr/>
          </a:p>
        </p:txBody>
      </p:sp>
      <p:sp>
        <p:nvSpPr>
          <p:cNvPr id="59007" name="RECTANGLE59007"/>
          <p:cNvSpPr/>
          <p:nvPr/>
        </p:nvSpPr>
        <p:spPr bwMode="auto">
          <a:xfrm>
            <a:off x="6964540" y="6163082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523</a:t>
            </a:r>
            <a:endParaRPr/>
          </a:p>
        </p:txBody>
      </p:sp>
      <p:sp>
        <p:nvSpPr>
          <p:cNvPr id="59010" name="RECTANGLE59010"/>
          <p:cNvSpPr/>
          <p:nvPr/>
        </p:nvSpPr>
        <p:spPr bwMode="auto">
          <a:xfrm>
            <a:off x="7508608" y="6163082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-46%</a:t>
            </a:r>
            <a:endParaRPr/>
          </a:p>
        </p:txBody>
      </p:sp>
      <p:sp>
        <p:nvSpPr>
          <p:cNvPr id="59013" name="RECTANGLE59013"/>
          <p:cNvSpPr/>
          <p:nvPr/>
        </p:nvSpPr>
        <p:spPr bwMode="auto">
          <a:xfrm>
            <a:off x="8253235" y="6163082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43%</a:t>
            </a:r>
            <a:endParaRPr/>
          </a:p>
        </p:txBody>
      </p:sp>
      <p:sp>
        <p:nvSpPr>
          <p:cNvPr id="59016" name="RECTANGLE59016"/>
          <p:cNvSpPr/>
          <p:nvPr/>
        </p:nvSpPr>
        <p:spPr bwMode="auto">
          <a:xfrm>
            <a:off x="8920340" y="6163082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</a:t>
            </a:r>
            <a:endParaRPr/>
          </a:p>
        </p:txBody>
      </p:sp>
      <p:sp>
        <p:nvSpPr>
          <p:cNvPr id="59019" name="RECTANGLE59019"/>
          <p:cNvSpPr/>
          <p:nvPr/>
        </p:nvSpPr>
        <p:spPr bwMode="auto">
          <a:xfrm>
            <a:off x="9607156" y="616308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98</a:t>
            </a:r>
            <a:endParaRPr/>
          </a:p>
        </p:txBody>
      </p:sp>
      <p:sp>
        <p:nvSpPr>
          <p:cNvPr id="59022" name="RECTANGLE59022"/>
          <p:cNvSpPr/>
          <p:nvPr/>
        </p:nvSpPr>
        <p:spPr bwMode="auto">
          <a:xfrm>
            <a:off x="10197350" y="616308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9025" name="RECTANGLE59025"/>
          <p:cNvSpPr/>
          <p:nvPr/>
        </p:nvSpPr>
        <p:spPr bwMode="auto">
          <a:xfrm>
            <a:off x="692150" y="6289091"/>
            <a:ext cx="173849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26" name="RECTANGLE59026"/>
          <p:cNvSpPr/>
          <p:nvPr/>
        </p:nvSpPr>
        <p:spPr bwMode="auto">
          <a:xfrm>
            <a:off x="1070927" y="6331001"/>
            <a:ext cx="13627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destinations hôtel</a:t>
            </a:r>
            <a:endParaRPr/>
          </a:p>
        </p:txBody>
      </p:sp>
      <p:sp>
        <p:nvSpPr>
          <p:cNvPr id="59029" name="RECTANGLE59029"/>
          <p:cNvSpPr/>
          <p:nvPr/>
        </p:nvSpPr>
        <p:spPr bwMode="auto">
          <a:xfrm>
            <a:off x="2430640" y="6289091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30" name="RECTANGLE59030"/>
          <p:cNvSpPr/>
          <p:nvPr/>
        </p:nvSpPr>
        <p:spPr bwMode="auto">
          <a:xfrm>
            <a:off x="2787663" y="6331001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67 042</a:t>
            </a:r>
            <a:endParaRPr/>
          </a:p>
        </p:txBody>
      </p:sp>
      <p:sp>
        <p:nvSpPr>
          <p:cNvPr id="59033" name="RECTANGLE59033"/>
          <p:cNvSpPr/>
          <p:nvPr/>
        </p:nvSpPr>
        <p:spPr bwMode="auto">
          <a:xfrm>
            <a:off x="3256140" y="6289091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34" name="RECTANGLE59034"/>
          <p:cNvSpPr/>
          <p:nvPr/>
        </p:nvSpPr>
        <p:spPr bwMode="auto">
          <a:xfrm>
            <a:off x="3613163" y="6331001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84 825</a:t>
            </a:r>
            <a:endParaRPr/>
          </a:p>
        </p:txBody>
      </p:sp>
      <p:sp>
        <p:nvSpPr>
          <p:cNvPr id="59037" name="RECTANGLE59037"/>
          <p:cNvSpPr/>
          <p:nvPr/>
        </p:nvSpPr>
        <p:spPr bwMode="auto">
          <a:xfrm>
            <a:off x="4081640" y="6289091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38" name="RECTANGLE59038"/>
          <p:cNvSpPr/>
          <p:nvPr/>
        </p:nvSpPr>
        <p:spPr bwMode="auto">
          <a:xfrm>
            <a:off x="4384916" y="6331001"/>
            <a:ext cx="3347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-21%</a:t>
            </a:r>
            <a:endParaRPr/>
          </a:p>
        </p:txBody>
      </p:sp>
      <p:sp>
        <p:nvSpPr>
          <p:cNvPr id="59041" name="RECTANGLE59041"/>
          <p:cNvSpPr/>
          <p:nvPr/>
        </p:nvSpPr>
        <p:spPr bwMode="auto">
          <a:xfrm>
            <a:off x="4780140" y="6289091"/>
            <a:ext cx="8001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42" name="RECTANGLE59042"/>
          <p:cNvSpPr/>
          <p:nvPr/>
        </p:nvSpPr>
        <p:spPr bwMode="auto">
          <a:xfrm>
            <a:off x="5161547" y="6331001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045" name="RECTANGLE59045"/>
          <p:cNvSpPr/>
          <p:nvPr/>
        </p:nvSpPr>
        <p:spPr bwMode="auto">
          <a:xfrm>
            <a:off x="5580240" y="6289091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46" name="RECTANGLE59046"/>
          <p:cNvSpPr/>
          <p:nvPr/>
        </p:nvSpPr>
        <p:spPr bwMode="auto">
          <a:xfrm>
            <a:off x="6116180" y="6331001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666</a:t>
            </a:r>
            <a:endParaRPr/>
          </a:p>
        </p:txBody>
      </p:sp>
      <p:sp>
        <p:nvSpPr>
          <p:cNvPr id="59049" name="RECTANGLE59049"/>
          <p:cNvSpPr/>
          <p:nvPr/>
        </p:nvSpPr>
        <p:spPr bwMode="auto">
          <a:xfrm>
            <a:off x="6405740" y="6289091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50" name="RECTANGLE59050"/>
          <p:cNvSpPr/>
          <p:nvPr/>
        </p:nvSpPr>
        <p:spPr bwMode="auto">
          <a:xfrm>
            <a:off x="6941680" y="6331001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855</a:t>
            </a:r>
            <a:endParaRPr/>
          </a:p>
        </p:txBody>
      </p:sp>
      <p:sp>
        <p:nvSpPr>
          <p:cNvPr id="59053" name="RECTANGLE59053"/>
          <p:cNvSpPr/>
          <p:nvPr/>
        </p:nvSpPr>
        <p:spPr bwMode="auto">
          <a:xfrm>
            <a:off x="7231240" y="6289091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54" name="RECTANGLE59054"/>
          <p:cNvSpPr/>
          <p:nvPr/>
        </p:nvSpPr>
        <p:spPr bwMode="auto">
          <a:xfrm>
            <a:off x="7471016" y="6331001"/>
            <a:ext cx="3347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-22%</a:t>
            </a:r>
            <a:endParaRPr/>
          </a:p>
        </p:txBody>
      </p:sp>
      <p:sp>
        <p:nvSpPr>
          <p:cNvPr id="59057" name="RECTANGLE59057"/>
          <p:cNvSpPr/>
          <p:nvPr/>
        </p:nvSpPr>
        <p:spPr bwMode="auto">
          <a:xfrm>
            <a:off x="7866240" y="6289091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58" name="RECTANGLE59058"/>
          <p:cNvSpPr/>
          <p:nvPr/>
        </p:nvSpPr>
        <p:spPr bwMode="auto">
          <a:xfrm>
            <a:off x="8146047" y="6331001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061" name="RECTANGLE59061"/>
          <p:cNvSpPr/>
          <p:nvPr/>
        </p:nvSpPr>
        <p:spPr bwMode="auto">
          <a:xfrm>
            <a:off x="8564740" y="6289091"/>
            <a:ext cx="6223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62" name="RECTANGLE59062"/>
          <p:cNvSpPr/>
          <p:nvPr/>
        </p:nvSpPr>
        <p:spPr bwMode="auto">
          <a:xfrm>
            <a:off x="8897480" y="6331001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101</a:t>
            </a:r>
            <a:endParaRPr/>
          </a:p>
        </p:txBody>
      </p:sp>
      <p:sp>
        <p:nvSpPr>
          <p:cNvPr id="59065" name="RECTANGLE59065"/>
          <p:cNvSpPr/>
          <p:nvPr/>
        </p:nvSpPr>
        <p:spPr bwMode="auto">
          <a:xfrm>
            <a:off x="9187040" y="6289091"/>
            <a:ext cx="6223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66" name="RECTANGLE59066"/>
          <p:cNvSpPr/>
          <p:nvPr/>
        </p:nvSpPr>
        <p:spPr bwMode="auto">
          <a:xfrm>
            <a:off x="9591916" y="6331001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99</a:t>
            </a:r>
            <a:endParaRPr/>
          </a:p>
        </p:txBody>
      </p:sp>
      <p:sp>
        <p:nvSpPr>
          <p:cNvPr id="59069" name="RECTANGLE59069"/>
          <p:cNvSpPr/>
          <p:nvPr/>
        </p:nvSpPr>
        <p:spPr bwMode="auto">
          <a:xfrm>
            <a:off x="9809340" y="6289091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70" name="RECTANGLE59070"/>
          <p:cNvSpPr/>
          <p:nvPr/>
        </p:nvSpPr>
        <p:spPr bwMode="auto">
          <a:xfrm>
            <a:off x="10150869" y="6331001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9073" name="LINE59073"/>
          <p:cNvSpPr/>
          <p:nvPr/>
        </p:nvSpPr>
        <p:spPr bwMode="auto">
          <a:xfrm flipH="1">
            <a:off x="787576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74" name="LINE59074"/>
          <p:cNvSpPr/>
          <p:nvPr/>
        </p:nvSpPr>
        <p:spPr bwMode="auto">
          <a:xfrm flipH="1">
            <a:off x="787576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75" name="LINE59075"/>
          <p:cNvSpPr/>
          <p:nvPr/>
        </p:nvSpPr>
        <p:spPr bwMode="auto">
          <a:xfrm flipH="1">
            <a:off x="919656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76" name="LINE59076"/>
          <p:cNvSpPr/>
          <p:nvPr/>
        </p:nvSpPr>
        <p:spPr bwMode="auto">
          <a:xfrm flipH="1">
            <a:off x="919656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77" name="LINE59077"/>
          <p:cNvSpPr/>
          <p:nvPr/>
        </p:nvSpPr>
        <p:spPr bwMode="auto">
          <a:xfrm flipH="1">
            <a:off x="558976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78" name="LINE59078"/>
          <p:cNvSpPr/>
          <p:nvPr/>
        </p:nvSpPr>
        <p:spPr bwMode="auto">
          <a:xfrm flipH="1">
            <a:off x="558976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79" name="LINE59079"/>
          <p:cNvSpPr/>
          <p:nvPr/>
        </p:nvSpPr>
        <p:spPr bwMode="auto">
          <a:xfrm flipH="1">
            <a:off x="244016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80" name="LINE59080"/>
          <p:cNvSpPr/>
          <p:nvPr/>
        </p:nvSpPr>
        <p:spPr bwMode="auto">
          <a:xfrm flipH="1">
            <a:off x="244016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81" name="LINE59081"/>
          <p:cNvSpPr/>
          <p:nvPr/>
        </p:nvSpPr>
        <p:spPr bwMode="auto">
          <a:xfrm flipH="1">
            <a:off x="857426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82" name="LINE59082"/>
          <p:cNvSpPr/>
          <p:nvPr/>
        </p:nvSpPr>
        <p:spPr bwMode="auto">
          <a:xfrm flipH="1">
            <a:off x="857426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83" name="LINE59083"/>
          <p:cNvSpPr/>
          <p:nvPr/>
        </p:nvSpPr>
        <p:spPr bwMode="auto">
          <a:xfrm flipH="1">
            <a:off x="478966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84" name="LINE59084"/>
          <p:cNvSpPr/>
          <p:nvPr/>
        </p:nvSpPr>
        <p:spPr bwMode="auto">
          <a:xfrm flipH="1">
            <a:off x="478966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85" name="LINE59085"/>
          <p:cNvSpPr/>
          <p:nvPr/>
        </p:nvSpPr>
        <p:spPr bwMode="auto">
          <a:xfrm flipH="1">
            <a:off x="641526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86" name="LINE59086"/>
          <p:cNvSpPr/>
          <p:nvPr/>
        </p:nvSpPr>
        <p:spPr bwMode="auto">
          <a:xfrm flipH="1">
            <a:off x="641526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87" name="LINE59087"/>
          <p:cNvSpPr/>
          <p:nvPr/>
        </p:nvSpPr>
        <p:spPr bwMode="auto">
          <a:xfrm flipH="1">
            <a:off x="70167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88" name="LINE59088"/>
          <p:cNvSpPr/>
          <p:nvPr/>
        </p:nvSpPr>
        <p:spPr bwMode="auto">
          <a:xfrm flipH="1">
            <a:off x="70167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89" name="LINE59089"/>
          <p:cNvSpPr/>
          <p:nvPr/>
        </p:nvSpPr>
        <p:spPr bwMode="auto">
          <a:xfrm flipH="1">
            <a:off x="724076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90" name="LINE59090"/>
          <p:cNvSpPr/>
          <p:nvPr/>
        </p:nvSpPr>
        <p:spPr bwMode="auto">
          <a:xfrm flipH="1">
            <a:off x="724076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91" name="LINE59091"/>
          <p:cNvSpPr/>
          <p:nvPr/>
        </p:nvSpPr>
        <p:spPr bwMode="auto">
          <a:xfrm flipH="1">
            <a:off x="326566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92" name="LINE59092"/>
          <p:cNvSpPr/>
          <p:nvPr/>
        </p:nvSpPr>
        <p:spPr bwMode="auto">
          <a:xfrm flipH="1">
            <a:off x="326566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93" name="LINE59093"/>
          <p:cNvSpPr/>
          <p:nvPr/>
        </p:nvSpPr>
        <p:spPr bwMode="auto">
          <a:xfrm flipH="1">
            <a:off x="409116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94" name="LINE59094"/>
          <p:cNvSpPr/>
          <p:nvPr/>
        </p:nvSpPr>
        <p:spPr bwMode="auto">
          <a:xfrm flipH="1">
            <a:off x="409116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95" name="LINE59095"/>
          <p:cNvSpPr/>
          <p:nvPr/>
        </p:nvSpPr>
        <p:spPr bwMode="auto">
          <a:xfrm flipH="1">
            <a:off x="981886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96" name="LINE59096"/>
          <p:cNvSpPr/>
          <p:nvPr/>
        </p:nvSpPr>
        <p:spPr bwMode="auto">
          <a:xfrm flipH="1">
            <a:off x="981886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97" name="LINE59097"/>
          <p:cNvSpPr/>
          <p:nvPr/>
        </p:nvSpPr>
        <p:spPr bwMode="auto">
          <a:xfrm flipH="1">
            <a:off x="1043481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98" name="LINE59098"/>
          <p:cNvSpPr/>
          <p:nvPr/>
        </p:nvSpPr>
        <p:spPr bwMode="auto">
          <a:xfrm flipH="1">
            <a:off x="1043481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099" name="LINE59099"/>
          <p:cNvSpPr/>
          <p:nvPr/>
        </p:nvSpPr>
        <p:spPr bwMode="auto">
          <a:xfrm>
            <a:off x="247650" y="4849254"/>
            <a:ext cx="101776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00" name="LINE59100"/>
          <p:cNvSpPr/>
          <p:nvPr/>
        </p:nvSpPr>
        <p:spPr bwMode="auto">
          <a:xfrm>
            <a:off x="247650" y="5482831"/>
            <a:ext cx="101776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01" name="LINE59101"/>
          <p:cNvSpPr/>
          <p:nvPr/>
        </p:nvSpPr>
        <p:spPr bwMode="auto">
          <a:xfrm>
            <a:off x="247650" y="5958015"/>
            <a:ext cx="4540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02" name="LINE59102"/>
          <p:cNvSpPr/>
          <p:nvPr/>
        </p:nvSpPr>
        <p:spPr bwMode="auto">
          <a:xfrm>
            <a:off x="701675" y="5962777"/>
            <a:ext cx="972361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03" name="LINE59103"/>
          <p:cNvSpPr/>
          <p:nvPr/>
        </p:nvSpPr>
        <p:spPr bwMode="auto">
          <a:xfrm>
            <a:off x="247650" y="4690859"/>
            <a:ext cx="101776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04" name="LINE59104"/>
          <p:cNvSpPr/>
          <p:nvPr/>
        </p:nvSpPr>
        <p:spPr bwMode="auto">
          <a:xfrm>
            <a:off x="247650" y="5324437"/>
            <a:ext cx="101776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05" name="LINE59105"/>
          <p:cNvSpPr/>
          <p:nvPr/>
        </p:nvSpPr>
        <p:spPr bwMode="auto">
          <a:xfrm>
            <a:off x="247650" y="5799620"/>
            <a:ext cx="101776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06" name="LINE59106"/>
          <p:cNvSpPr/>
          <p:nvPr/>
        </p:nvSpPr>
        <p:spPr bwMode="auto">
          <a:xfrm>
            <a:off x="247650" y="4532465"/>
            <a:ext cx="101776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07" name="LINE59107"/>
          <p:cNvSpPr/>
          <p:nvPr/>
        </p:nvSpPr>
        <p:spPr bwMode="auto">
          <a:xfrm>
            <a:off x="692150" y="6130696"/>
            <a:ext cx="973314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08" name="LINE59108"/>
          <p:cNvSpPr/>
          <p:nvPr/>
        </p:nvSpPr>
        <p:spPr bwMode="auto">
          <a:xfrm>
            <a:off x="247650" y="5166042"/>
            <a:ext cx="101776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09" name="LINE59109"/>
          <p:cNvSpPr/>
          <p:nvPr/>
        </p:nvSpPr>
        <p:spPr bwMode="auto">
          <a:xfrm>
            <a:off x="692150" y="6298616"/>
            <a:ext cx="973314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10" name="LINE59110"/>
          <p:cNvSpPr/>
          <p:nvPr/>
        </p:nvSpPr>
        <p:spPr bwMode="auto">
          <a:xfrm>
            <a:off x="247650" y="5641226"/>
            <a:ext cx="101776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11" name="LINE59111"/>
          <p:cNvSpPr/>
          <p:nvPr/>
        </p:nvSpPr>
        <p:spPr bwMode="auto">
          <a:xfrm>
            <a:off x="247650" y="5007648"/>
            <a:ext cx="101776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12" name="LINE59112"/>
          <p:cNvSpPr/>
          <p:nvPr/>
        </p:nvSpPr>
        <p:spPr bwMode="auto">
          <a:xfrm>
            <a:off x="692150" y="6466535"/>
            <a:ext cx="975219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13" name="RECTANGLE59113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9114" name="Picture 59114" descr="Picture 59114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59115" name="LINE59115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16" name="RECTANGLE59116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59119" name="RECTANGLE59119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20" name="RECTANGLE59120"/>
          <p:cNvSpPr/>
          <p:nvPr/>
        </p:nvSpPr>
        <p:spPr bwMode="auto">
          <a:xfrm>
            <a:off x="3711943" y="251460"/>
            <a:ext cx="3111602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TOP VOYAGEURS HÔTEL</a:t>
            </a:r>
            <a:endParaRPr/>
          </a:p>
        </p:txBody>
      </p:sp>
      <p:sp>
        <p:nvSpPr>
          <p:cNvPr id="59123" name="RECTANGLE59123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24" name="RECTANGLE59124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59127" name="RECTANGLE59127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28" name="RECTANGLE59128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29" name="RECTANGLE59129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59132" name="RECTANGLE59132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33" name="RECTANGLE59133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34" name="RECTANGLE59134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59137" name="RECTANGLE59137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59140" name="LINE59140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41" name="RECTANGLE59141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59144" name="LINE59144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9145" name="Picture 59145" descr="Picture 59145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247650" y="1162050"/>
            <a:ext cx="4286250" cy="2381250"/>
          </a:xfrm>
          <a:prstGeom prst="rect">
            <a:avLst/>
          </a:prstGeom>
          <a:noFill/>
        </p:spPr>
      </p:pic>
      <p:pic>
        <p:nvPicPr>
          <p:cNvPr id="59146" name="Picture 59146" descr="Picture 59146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4535450" y="1162050"/>
            <a:ext cx="5715000" cy="2381250"/>
          </a:xfrm>
          <a:prstGeom prst="rect">
            <a:avLst/>
          </a:prstGeom>
          <a:noFill/>
        </p:spPr>
      </p:pic>
      <p:sp>
        <p:nvSpPr>
          <p:cNvPr id="59147" name="RECTANGLE59147"/>
          <p:cNvSpPr/>
          <p:nvPr/>
        </p:nvSpPr>
        <p:spPr bwMode="auto">
          <a:xfrm>
            <a:off x="841248" y="4034104"/>
            <a:ext cx="13493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Top 10 voyageurs</a:t>
            </a:r>
            <a:endParaRPr/>
          </a:p>
        </p:txBody>
      </p:sp>
      <p:sp>
        <p:nvSpPr>
          <p:cNvPr id="59150" name="RECTANGLE59150"/>
          <p:cNvSpPr/>
          <p:nvPr/>
        </p:nvSpPr>
        <p:spPr bwMode="auto">
          <a:xfrm>
            <a:off x="266700" y="4210914"/>
            <a:ext cx="406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51" name="RECTANGLE59151"/>
          <p:cNvSpPr/>
          <p:nvPr/>
        </p:nvSpPr>
        <p:spPr bwMode="auto">
          <a:xfrm>
            <a:off x="327660" y="4233774"/>
            <a:ext cx="30327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Rang</a:t>
            </a:r>
            <a:endParaRPr/>
          </a:p>
        </p:txBody>
      </p:sp>
      <p:sp>
        <p:nvSpPr>
          <p:cNvPr id="59154" name="RECTANGLE59154"/>
          <p:cNvSpPr/>
          <p:nvPr/>
        </p:nvSpPr>
        <p:spPr bwMode="auto">
          <a:xfrm>
            <a:off x="711200" y="4210914"/>
            <a:ext cx="18605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55" name="RECTANGLE59155"/>
          <p:cNvSpPr/>
          <p:nvPr/>
        </p:nvSpPr>
        <p:spPr bwMode="auto">
          <a:xfrm>
            <a:off x="1343228" y="4233774"/>
            <a:ext cx="6152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Voyageurs</a:t>
            </a:r>
            <a:endParaRPr/>
          </a:p>
        </p:txBody>
      </p:sp>
      <p:sp>
        <p:nvSpPr>
          <p:cNvPr id="59158" name="RECTANGLE59158"/>
          <p:cNvSpPr/>
          <p:nvPr/>
        </p:nvSpPr>
        <p:spPr bwMode="auto">
          <a:xfrm>
            <a:off x="2609850" y="4210914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59" name="RECTANGLE59159"/>
          <p:cNvSpPr/>
          <p:nvPr/>
        </p:nvSpPr>
        <p:spPr bwMode="auto">
          <a:xfrm>
            <a:off x="2640736" y="4233774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59162" name="RECTANGLE59162"/>
          <p:cNvSpPr/>
          <p:nvPr/>
        </p:nvSpPr>
        <p:spPr bwMode="auto">
          <a:xfrm>
            <a:off x="3435350" y="4210914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63" name="RECTANGLE59163"/>
          <p:cNvSpPr/>
          <p:nvPr/>
        </p:nvSpPr>
        <p:spPr bwMode="auto">
          <a:xfrm>
            <a:off x="3466236" y="4233774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59166" name="RECTANGLE59166"/>
          <p:cNvSpPr/>
          <p:nvPr/>
        </p:nvSpPr>
        <p:spPr bwMode="auto">
          <a:xfrm>
            <a:off x="4260850" y="4210914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67" name="RECTANGLE59167"/>
          <p:cNvSpPr/>
          <p:nvPr/>
        </p:nvSpPr>
        <p:spPr bwMode="auto">
          <a:xfrm>
            <a:off x="4326636" y="4233774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9170" name="RECTANGLE59170"/>
          <p:cNvSpPr/>
          <p:nvPr/>
        </p:nvSpPr>
        <p:spPr bwMode="auto">
          <a:xfrm>
            <a:off x="4959350" y="4210914"/>
            <a:ext cx="7747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71" name="RECTANGLE59171"/>
          <p:cNvSpPr/>
          <p:nvPr/>
        </p:nvSpPr>
        <p:spPr bwMode="auto">
          <a:xfrm>
            <a:off x="4992573" y="4233774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59174" name="RECTANGLE59174"/>
          <p:cNvSpPr/>
          <p:nvPr/>
        </p:nvSpPr>
        <p:spPr bwMode="auto">
          <a:xfrm>
            <a:off x="5772150" y="4210914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75" name="RECTANGLE59175"/>
          <p:cNvSpPr/>
          <p:nvPr/>
        </p:nvSpPr>
        <p:spPr bwMode="auto">
          <a:xfrm>
            <a:off x="5797652" y="4233774"/>
            <a:ext cx="62819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Nuitées P1</a:t>
            </a:r>
            <a:endParaRPr/>
          </a:p>
        </p:txBody>
      </p:sp>
      <p:sp>
        <p:nvSpPr>
          <p:cNvPr id="59178" name="RECTANGLE59178"/>
          <p:cNvSpPr/>
          <p:nvPr/>
        </p:nvSpPr>
        <p:spPr bwMode="auto">
          <a:xfrm>
            <a:off x="6470650" y="4210914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79" name="RECTANGLE59179"/>
          <p:cNvSpPr/>
          <p:nvPr/>
        </p:nvSpPr>
        <p:spPr bwMode="auto">
          <a:xfrm>
            <a:off x="6496152" y="4233774"/>
            <a:ext cx="62819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Nuitées P2</a:t>
            </a:r>
            <a:endParaRPr/>
          </a:p>
        </p:txBody>
      </p:sp>
      <p:sp>
        <p:nvSpPr>
          <p:cNvPr id="59182" name="RECTANGLE59182"/>
          <p:cNvSpPr/>
          <p:nvPr/>
        </p:nvSpPr>
        <p:spPr bwMode="auto">
          <a:xfrm>
            <a:off x="7169150" y="4210914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83" name="RECTANGLE59183"/>
          <p:cNvSpPr/>
          <p:nvPr/>
        </p:nvSpPr>
        <p:spPr bwMode="auto">
          <a:xfrm>
            <a:off x="7203186" y="4233774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9186" name="RECTANGLE59186"/>
          <p:cNvSpPr/>
          <p:nvPr/>
        </p:nvSpPr>
        <p:spPr bwMode="auto">
          <a:xfrm>
            <a:off x="7804150" y="4210914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87" name="RECTANGLE59187"/>
          <p:cNvSpPr/>
          <p:nvPr/>
        </p:nvSpPr>
        <p:spPr bwMode="auto">
          <a:xfrm>
            <a:off x="7838339" y="4233774"/>
            <a:ext cx="61081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Nuitées</a:t>
            </a:r>
            <a:endParaRPr/>
          </a:p>
        </p:txBody>
      </p:sp>
      <p:sp>
        <p:nvSpPr>
          <p:cNvPr id="59190" name="RECTANGLE59190"/>
          <p:cNvSpPr/>
          <p:nvPr/>
        </p:nvSpPr>
        <p:spPr bwMode="auto">
          <a:xfrm>
            <a:off x="8502650" y="4210914"/>
            <a:ext cx="5842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91" name="RECTANGLE59191"/>
          <p:cNvSpPr/>
          <p:nvPr/>
        </p:nvSpPr>
        <p:spPr bwMode="auto">
          <a:xfrm>
            <a:off x="8596020" y="4233774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59194" name="RECTANGLE59194"/>
          <p:cNvSpPr/>
          <p:nvPr/>
        </p:nvSpPr>
        <p:spPr bwMode="auto">
          <a:xfrm>
            <a:off x="9124950" y="4210914"/>
            <a:ext cx="5842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95" name="RECTANGLE59195"/>
          <p:cNvSpPr/>
          <p:nvPr/>
        </p:nvSpPr>
        <p:spPr bwMode="auto">
          <a:xfrm>
            <a:off x="9218320" y="4233774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59198" name="RECTANGLE59198"/>
          <p:cNvSpPr/>
          <p:nvPr/>
        </p:nvSpPr>
        <p:spPr bwMode="auto">
          <a:xfrm>
            <a:off x="9747250" y="4210914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199" name="RECTANGLE59199"/>
          <p:cNvSpPr/>
          <p:nvPr/>
        </p:nvSpPr>
        <p:spPr bwMode="auto">
          <a:xfrm>
            <a:off x="9781286" y="4233774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9202" name="RECTANGLE59202"/>
          <p:cNvSpPr/>
          <p:nvPr/>
        </p:nvSpPr>
        <p:spPr bwMode="auto">
          <a:xfrm>
            <a:off x="440690" y="440169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59205" name="RECTANGLE59205"/>
          <p:cNvSpPr/>
          <p:nvPr/>
        </p:nvSpPr>
        <p:spPr bwMode="auto">
          <a:xfrm>
            <a:off x="771398" y="4401693"/>
            <a:ext cx="11085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UTT NANCY  18dec24</a:t>
            </a:r>
            <a:endParaRPr/>
          </a:p>
        </p:txBody>
      </p:sp>
      <p:sp>
        <p:nvSpPr>
          <p:cNvPr id="59208" name="RECTANGLE59208"/>
          <p:cNvSpPr/>
          <p:nvPr/>
        </p:nvSpPr>
        <p:spPr bwMode="auto">
          <a:xfrm>
            <a:off x="3049422" y="4401693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2 519</a:t>
            </a:r>
            <a:endParaRPr/>
          </a:p>
        </p:txBody>
      </p:sp>
      <p:sp>
        <p:nvSpPr>
          <p:cNvPr id="59211" name="RECTANGLE59211"/>
          <p:cNvSpPr/>
          <p:nvPr/>
        </p:nvSpPr>
        <p:spPr bwMode="auto">
          <a:xfrm>
            <a:off x="4104132" y="440169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214" name="RECTANGLE59214"/>
          <p:cNvSpPr/>
          <p:nvPr/>
        </p:nvSpPr>
        <p:spPr bwMode="auto">
          <a:xfrm>
            <a:off x="4564278" y="4401693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217" name="RECTANGLE59217"/>
          <p:cNvSpPr/>
          <p:nvPr/>
        </p:nvSpPr>
        <p:spPr bwMode="auto">
          <a:xfrm>
            <a:off x="5506110" y="440169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59220" name="RECTANGLE59220"/>
          <p:cNvSpPr/>
          <p:nvPr/>
        </p:nvSpPr>
        <p:spPr bwMode="auto">
          <a:xfrm>
            <a:off x="6313932" y="440169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9223" name="RECTANGLE59223"/>
          <p:cNvSpPr/>
          <p:nvPr/>
        </p:nvSpPr>
        <p:spPr bwMode="auto">
          <a:xfrm>
            <a:off x="7012432" y="440169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226" name="RECTANGLE59226"/>
          <p:cNvSpPr/>
          <p:nvPr/>
        </p:nvSpPr>
        <p:spPr bwMode="auto">
          <a:xfrm>
            <a:off x="7409079" y="4401693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229" name="RECTANGLE59229"/>
          <p:cNvSpPr/>
          <p:nvPr/>
        </p:nvSpPr>
        <p:spPr bwMode="auto">
          <a:xfrm>
            <a:off x="8236610" y="440169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9232" name="RECTANGLE59232"/>
          <p:cNvSpPr/>
          <p:nvPr/>
        </p:nvSpPr>
        <p:spPr bwMode="auto">
          <a:xfrm>
            <a:off x="8739022" y="4401693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1 259</a:t>
            </a:r>
            <a:endParaRPr/>
          </a:p>
        </p:txBody>
      </p:sp>
      <p:sp>
        <p:nvSpPr>
          <p:cNvPr id="59235" name="RECTANGLE59235"/>
          <p:cNvSpPr/>
          <p:nvPr/>
        </p:nvSpPr>
        <p:spPr bwMode="auto">
          <a:xfrm>
            <a:off x="9590532" y="440169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238" name="RECTANGLE59238"/>
          <p:cNvSpPr/>
          <p:nvPr/>
        </p:nvSpPr>
        <p:spPr bwMode="auto">
          <a:xfrm>
            <a:off x="9987179" y="4401693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241" name="RECTANGLE59241"/>
          <p:cNvSpPr/>
          <p:nvPr/>
        </p:nvSpPr>
        <p:spPr bwMode="auto">
          <a:xfrm>
            <a:off x="440690" y="456008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59244" name="RECTANGLE59244"/>
          <p:cNvSpPr/>
          <p:nvPr/>
        </p:nvSpPr>
        <p:spPr bwMode="auto">
          <a:xfrm>
            <a:off x="771398" y="4560088"/>
            <a:ext cx="8718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MAKBOUL Salma</a:t>
            </a:r>
            <a:endParaRPr/>
          </a:p>
        </p:txBody>
      </p:sp>
      <p:sp>
        <p:nvSpPr>
          <p:cNvPr id="59247" name="RECTANGLE59247"/>
          <p:cNvSpPr/>
          <p:nvPr/>
        </p:nvSpPr>
        <p:spPr bwMode="auto">
          <a:xfrm>
            <a:off x="3049422" y="4560088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2 282</a:t>
            </a:r>
            <a:endParaRPr/>
          </a:p>
        </p:txBody>
      </p:sp>
      <p:sp>
        <p:nvSpPr>
          <p:cNvPr id="59250" name="RECTANGLE59250"/>
          <p:cNvSpPr/>
          <p:nvPr/>
        </p:nvSpPr>
        <p:spPr bwMode="auto">
          <a:xfrm>
            <a:off x="4104132" y="456008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253" name="RECTANGLE59253"/>
          <p:cNvSpPr/>
          <p:nvPr/>
        </p:nvSpPr>
        <p:spPr bwMode="auto">
          <a:xfrm>
            <a:off x="4564278" y="4560088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256" name="RECTANGLE59256"/>
          <p:cNvSpPr/>
          <p:nvPr/>
        </p:nvSpPr>
        <p:spPr bwMode="auto">
          <a:xfrm>
            <a:off x="5506110" y="456008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9259" name="RECTANGLE59259"/>
          <p:cNvSpPr/>
          <p:nvPr/>
        </p:nvSpPr>
        <p:spPr bwMode="auto">
          <a:xfrm>
            <a:off x="6249416" y="456008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</a:t>
            </a:r>
            <a:endParaRPr/>
          </a:p>
        </p:txBody>
      </p:sp>
      <p:sp>
        <p:nvSpPr>
          <p:cNvPr id="59262" name="RECTANGLE59262"/>
          <p:cNvSpPr/>
          <p:nvPr/>
        </p:nvSpPr>
        <p:spPr bwMode="auto">
          <a:xfrm>
            <a:off x="7012432" y="456008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265" name="RECTANGLE59265"/>
          <p:cNvSpPr/>
          <p:nvPr/>
        </p:nvSpPr>
        <p:spPr bwMode="auto">
          <a:xfrm>
            <a:off x="7409079" y="4560088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268" name="RECTANGLE59268"/>
          <p:cNvSpPr/>
          <p:nvPr/>
        </p:nvSpPr>
        <p:spPr bwMode="auto">
          <a:xfrm>
            <a:off x="8236610" y="456008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9271" name="RECTANGLE59271"/>
          <p:cNvSpPr/>
          <p:nvPr/>
        </p:nvSpPr>
        <p:spPr bwMode="auto">
          <a:xfrm>
            <a:off x="8839200" y="456008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114</a:t>
            </a:r>
            <a:endParaRPr/>
          </a:p>
        </p:txBody>
      </p:sp>
      <p:sp>
        <p:nvSpPr>
          <p:cNvPr id="59274" name="RECTANGLE59274"/>
          <p:cNvSpPr/>
          <p:nvPr/>
        </p:nvSpPr>
        <p:spPr bwMode="auto">
          <a:xfrm>
            <a:off x="9590532" y="456008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277" name="RECTANGLE59277"/>
          <p:cNvSpPr/>
          <p:nvPr/>
        </p:nvSpPr>
        <p:spPr bwMode="auto">
          <a:xfrm>
            <a:off x="9987179" y="4560088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280" name="RECTANGLE59280"/>
          <p:cNvSpPr/>
          <p:nvPr/>
        </p:nvSpPr>
        <p:spPr bwMode="auto">
          <a:xfrm>
            <a:off x="440690" y="471848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59283" name="RECTANGLE59283"/>
          <p:cNvSpPr/>
          <p:nvPr/>
        </p:nvSpPr>
        <p:spPr bwMode="auto">
          <a:xfrm>
            <a:off x="771398" y="4718482"/>
            <a:ext cx="74249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ZENG Shuwen</a:t>
            </a:r>
            <a:endParaRPr/>
          </a:p>
        </p:txBody>
      </p:sp>
      <p:sp>
        <p:nvSpPr>
          <p:cNvPr id="59286" name="RECTANGLE59286"/>
          <p:cNvSpPr/>
          <p:nvPr/>
        </p:nvSpPr>
        <p:spPr bwMode="auto">
          <a:xfrm>
            <a:off x="3049422" y="4718482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2 270</a:t>
            </a:r>
            <a:endParaRPr/>
          </a:p>
        </p:txBody>
      </p:sp>
      <p:sp>
        <p:nvSpPr>
          <p:cNvPr id="59289" name="RECTANGLE59289"/>
          <p:cNvSpPr/>
          <p:nvPr/>
        </p:nvSpPr>
        <p:spPr bwMode="auto">
          <a:xfrm>
            <a:off x="4104132" y="471848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292" name="RECTANGLE59292"/>
          <p:cNvSpPr/>
          <p:nvPr/>
        </p:nvSpPr>
        <p:spPr bwMode="auto">
          <a:xfrm>
            <a:off x="4564278" y="4718482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295" name="RECTANGLE59295"/>
          <p:cNvSpPr/>
          <p:nvPr/>
        </p:nvSpPr>
        <p:spPr bwMode="auto">
          <a:xfrm>
            <a:off x="5506110" y="471848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59298" name="RECTANGLE59298"/>
          <p:cNvSpPr/>
          <p:nvPr/>
        </p:nvSpPr>
        <p:spPr bwMode="auto">
          <a:xfrm>
            <a:off x="6249416" y="471848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</a:t>
            </a:r>
            <a:endParaRPr/>
          </a:p>
        </p:txBody>
      </p:sp>
      <p:sp>
        <p:nvSpPr>
          <p:cNvPr id="59301" name="RECTANGLE59301"/>
          <p:cNvSpPr/>
          <p:nvPr/>
        </p:nvSpPr>
        <p:spPr bwMode="auto">
          <a:xfrm>
            <a:off x="7012432" y="471848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304" name="RECTANGLE59304"/>
          <p:cNvSpPr/>
          <p:nvPr/>
        </p:nvSpPr>
        <p:spPr bwMode="auto">
          <a:xfrm>
            <a:off x="7409079" y="4718482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307" name="RECTANGLE59307"/>
          <p:cNvSpPr/>
          <p:nvPr/>
        </p:nvSpPr>
        <p:spPr bwMode="auto">
          <a:xfrm>
            <a:off x="8236610" y="471848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9310" name="RECTANGLE59310"/>
          <p:cNvSpPr/>
          <p:nvPr/>
        </p:nvSpPr>
        <p:spPr bwMode="auto">
          <a:xfrm>
            <a:off x="8839200" y="4718482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175</a:t>
            </a:r>
            <a:endParaRPr/>
          </a:p>
        </p:txBody>
      </p:sp>
      <p:sp>
        <p:nvSpPr>
          <p:cNvPr id="59313" name="RECTANGLE59313"/>
          <p:cNvSpPr/>
          <p:nvPr/>
        </p:nvSpPr>
        <p:spPr bwMode="auto">
          <a:xfrm>
            <a:off x="9590532" y="471848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316" name="RECTANGLE59316"/>
          <p:cNvSpPr/>
          <p:nvPr/>
        </p:nvSpPr>
        <p:spPr bwMode="auto">
          <a:xfrm>
            <a:off x="9987179" y="4718482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319" name="RECTANGLE59319"/>
          <p:cNvSpPr/>
          <p:nvPr/>
        </p:nvSpPr>
        <p:spPr bwMode="auto">
          <a:xfrm>
            <a:off x="440690" y="487687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59322" name="RECTANGLE59322"/>
          <p:cNvSpPr/>
          <p:nvPr/>
        </p:nvSpPr>
        <p:spPr bwMode="auto">
          <a:xfrm>
            <a:off x="771398" y="4876876"/>
            <a:ext cx="9876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COLLET Christophe</a:t>
            </a:r>
            <a:endParaRPr/>
          </a:p>
        </p:txBody>
      </p:sp>
      <p:sp>
        <p:nvSpPr>
          <p:cNvPr id="59325" name="RECTANGLE59325"/>
          <p:cNvSpPr/>
          <p:nvPr/>
        </p:nvSpPr>
        <p:spPr bwMode="auto">
          <a:xfrm>
            <a:off x="3049422" y="487687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1 299</a:t>
            </a:r>
            <a:endParaRPr/>
          </a:p>
        </p:txBody>
      </p:sp>
      <p:sp>
        <p:nvSpPr>
          <p:cNvPr id="59328" name="RECTANGLE59328"/>
          <p:cNvSpPr/>
          <p:nvPr/>
        </p:nvSpPr>
        <p:spPr bwMode="auto">
          <a:xfrm>
            <a:off x="3874922" y="487687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1 983</a:t>
            </a:r>
            <a:endParaRPr/>
          </a:p>
        </p:txBody>
      </p:sp>
      <p:sp>
        <p:nvSpPr>
          <p:cNvPr id="59331" name="RECTANGLE59331"/>
          <p:cNvSpPr/>
          <p:nvPr/>
        </p:nvSpPr>
        <p:spPr bwMode="auto">
          <a:xfrm>
            <a:off x="4582668" y="4876876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-34%</a:t>
            </a:r>
            <a:endParaRPr/>
          </a:p>
        </p:txBody>
      </p:sp>
      <p:sp>
        <p:nvSpPr>
          <p:cNvPr id="59334" name="RECTANGLE59334"/>
          <p:cNvSpPr/>
          <p:nvPr/>
        </p:nvSpPr>
        <p:spPr bwMode="auto">
          <a:xfrm>
            <a:off x="5506110" y="487687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9337" name="RECTANGLE59337"/>
          <p:cNvSpPr/>
          <p:nvPr/>
        </p:nvSpPr>
        <p:spPr bwMode="auto">
          <a:xfrm>
            <a:off x="6249416" y="4876876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59340" name="RECTANGLE59340"/>
          <p:cNvSpPr/>
          <p:nvPr/>
        </p:nvSpPr>
        <p:spPr bwMode="auto">
          <a:xfrm>
            <a:off x="6947916" y="4876876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</a:t>
            </a:r>
            <a:endParaRPr/>
          </a:p>
        </p:txBody>
      </p:sp>
      <p:sp>
        <p:nvSpPr>
          <p:cNvPr id="59343" name="RECTANGLE59343"/>
          <p:cNvSpPr/>
          <p:nvPr/>
        </p:nvSpPr>
        <p:spPr bwMode="auto">
          <a:xfrm>
            <a:off x="7491984" y="4876876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-9%</a:t>
            </a:r>
            <a:endParaRPr/>
          </a:p>
        </p:txBody>
      </p:sp>
      <p:sp>
        <p:nvSpPr>
          <p:cNvPr id="59346" name="RECTANGLE59346"/>
          <p:cNvSpPr/>
          <p:nvPr/>
        </p:nvSpPr>
        <p:spPr bwMode="auto">
          <a:xfrm>
            <a:off x="8236610" y="487687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9349" name="RECTANGLE59349"/>
          <p:cNvSpPr/>
          <p:nvPr/>
        </p:nvSpPr>
        <p:spPr bwMode="auto">
          <a:xfrm>
            <a:off x="8839200" y="487687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130</a:t>
            </a:r>
            <a:endParaRPr/>
          </a:p>
        </p:txBody>
      </p:sp>
      <p:sp>
        <p:nvSpPr>
          <p:cNvPr id="59352" name="RECTANGLE59352"/>
          <p:cNvSpPr/>
          <p:nvPr/>
        </p:nvSpPr>
        <p:spPr bwMode="auto">
          <a:xfrm>
            <a:off x="9461500" y="487687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180</a:t>
            </a:r>
            <a:endParaRPr/>
          </a:p>
        </p:txBody>
      </p:sp>
      <p:sp>
        <p:nvSpPr>
          <p:cNvPr id="59355" name="RECTANGLE59355"/>
          <p:cNvSpPr/>
          <p:nvPr/>
        </p:nvSpPr>
        <p:spPr bwMode="auto">
          <a:xfrm>
            <a:off x="10005568" y="4876876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-28%</a:t>
            </a:r>
            <a:endParaRPr/>
          </a:p>
        </p:txBody>
      </p:sp>
      <p:sp>
        <p:nvSpPr>
          <p:cNvPr id="59358" name="RECTANGLE59358"/>
          <p:cNvSpPr/>
          <p:nvPr/>
        </p:nvSpPr>
        <p:spPr bwMode="auto">
          <a:xfrm>
            <a:off x="440690" y="503527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59361" name="RECTANGLE59361"/>
          <p:cNvSpPr/>
          <p:nvPr/>
        </p:nvSpPr>
        <p:spPr bwMode="auto">
          <a:xfrm>
            <a:off x="771398" y="5035271"/>
            <a:ext cx="89601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LAUFERON Alexis</a:t>
            </a:r>
            <a:endParaRPr/>
          </a:p>
        </p:txBody>
      </p:sp>
      <p:sp>
        <p:nvSpPr>
          <p:cNvPr id="59364" name="RECTANGLE59364"/>
          <p:cNvSpPr/>
          <p:nvPr/>
        </p:nvSpPr>
        <p:spPr bwMode="auto">
          <a:xfrm>
            <a:off x="3049422" y="5035271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1 287</a:t>
            </a:r>
            <a:endParaRPr/>
          </a:p>
        </p:txBody>
      </p:sp>
      <p:sp>
        <p:nvSpPr>
          <p:cNvPr id="59367" name="RECTANGLE59367"/>
          <p:cNvSpPr/>
          <p:nvPr/>
        </p:nvSpPr>
        <p:spPr bwMode="auto">
          <a:xfrm>
            <a:off x="3874922" y="5035271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1 073</a:t>
            </a:r>
            <a:endParaRPr/>
          </a:p>
        </p:txBody>
      </p:sp>
      <p:sp>
        <p:nvSpPr>
          <p:cNvPr id="59370" name="RECTANGLE59370"/>
          <p:cNvSpPr/>
          <p:nvPr/>
        </p:nvSpPr>
        <p:spPr bwMode="auto">
          <a:xfrm>
            <a:off x="4628794" y="5035271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20%</a:t>
            </a:r>
            <a:endParaRPr/>
          </a:p>
        </p:txBody>
      </p:sp>
      <p:sp>
        <p:nvSpPr>
          <p:cNvPr id="59373" name="RECTANGLE59373"/>
          <p:cNvSpPr/>
          <p:nvPr/>
        </p:nvSpPr>
        <p:spPr bwMode="auto">
          <a:xfrm>
            <a:off x="5506110" y="503527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9376" name="RECTANGLE59376"/>
          <p:cNvSpPr/>
          <p:nvPr/>
        </p:nvSpPr>
        <p:spPr bwMode="auto">
          <a:xfrm>
            <a:off x="6249416" y="5035271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</a:t>
            </a:r>
            <a:endParaRPr/>
          </a:p>
        </p:txBody>
      </p:sp>
      <p:sp>
        <p:nvSpPr>
          <p:cNvPr id="59379" name="RECTANGLE59379"/>
          <p:cNvSpPr/>
          <p:nvPr/>
        </p:nvSpPr>
        <p:spPr bwMode="auto">
          <a:xfrm>
            <a:off x="6947916" y="5035271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</a:t>
            </a:r>
            <a:endParaRPr/>
          </a:p>
        </p:txBody>
      </p:sp>
      <p:sp>
        <p:nvSpPr>
          <p:cNvPr id="59382" name="RECTANGLE59382"/>
          <p:cNvSpPr/>
          <p:nvPr/>
        </p:nvSpPr>
        <p:spPr bwMode="auto">
          <a:xfrm>
            <a:off x="7538110" y="503527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59385" name="RECTANGLE59385"/>
          <p:cNvSpPr/>
          <p:nvPr/>
        </p:nvSpPr>
        <p:spPr bwMode="auto">
          <a:xfrm>
            <a:off x="8236610" y="5035271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9388" name="RECTANGLE59388"/>
          <p:cNvSpPr/>
          <p:nvPr/>
        </p:nvSpPr>
        <p:spPr bwMode="auto">
          <a:xfrm>
            <a:off x="8903716" y="5035271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99</a:t>
            </a:r>
            <a:endParaRPr/>
          </a:p>
        </p:txBody>
      </p:sp>
      <p:sp>
        <p:nvSpPr>
          <p:cNvPr id="59391" name="RECTANGLE59391"/>
          <p:cNvSpPr/>
          <p:nvPr/>
        </p:nvSpPr>
        <p:spPr bwMode="auto">
          <a:xfrm>
            <a:off x="9526016" y="5035271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83</a:t>
            </a:r>
            <a:endParaRPr/>
          </a:p>
        </p:txBody>
      </p:sp>
      <p:sp>
        <p:nvSpPr>
          <p:cNvPr id="59394" name="RECTANGLE59394"/>
          <p:cNvSpPr/>
          <p:nvPr/>
        </p:nvSpPr>
        <p:spPr bwMode="auto">
          <a:xfrm>
            <a:off x="10051694" y="5035271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20%</a:t>
            </a:r>
            <a:endParaRPr/>
          </a:p>
        </p:txBody>
      </p:sp>
      <p:sp>
        <p:nvSpPr>
          <p:cNvPr id="59397" name="RECTANGLE59397"/>
          <p:cNvSpPr/>
          <p:nvPr/>
        </p:nvSpPr>
        <p:spPr bwMode="auto">
          <a:xfrm>
            <a:off x="440690" y="519366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</a:t>
            </a:r>
            <a:endParaRPr/>
          </a:p>
        </p:txBody>
      </p:sp>
      <p:sp>
        <p:nvSpPr>
          <p:cNvPr id="59400" name="RECTANGLE59400"/>
          <p:cNvSpPr/>
          <p:nvPr/>
        </p:nvSpPr>
        <p:spPr bwMode="auto">
          <a:xfrm>
            <a:off x="771398" y="5193665"/>
            <a:ext cx="67492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SAIEM Malak</a:t>
            </a:r>
            <a:endParaRPr/>
          </a:p>
        </p:txBody>
      </p:sp>
      <p:sp>
        <p:nvSpPr>
          <p:cNvPr id="59403" name="RECTANGLE59403"/>
          <p:cNvSpPr/>
          <p:nvPr/>
        </p:nvSpPr>
        <p:spPr bwMode="auto">
          <a:xfrm>
            <a:off x="3049422" y="5193665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1 219</a:t>
            </a:r>
            <a:endParaRPr/>
          </a:p>
        </p:txBody>
      </p:sp>
      <p:sp>
        <p:nvSpPr>
          <p:cNvPr id="59406" name="RECTANGLE59406"/>
          <p:cNvSpPr/>
          <p:nvPr/>
        </p:nvSpPr>
        <p:spPr bwMode="auto">
          <a:xfrm>
            <a:off x="3975100" y="519366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838</a:t>
            </a:r>
            <a:endParaRPr/>
          </a:p>
        </p:txBody>
      </p:sp>
      <p:sp>
        <p:nvSpPr>
          <p:cNvPr id="59409" name="RECTANGLE59409"/>
          <p:cNvSpPr/>
          <p:nvPr/>
        </p:nvSpPr>
        <p:spPr bwMode="auto">
          <a:xfrm>
            <a:off x="4628794" y="5193665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46%</a:t>
            </a:r>
            <a:endParaRPr/>
          </a:p>
        </p:txBody>
      </p:sp>
      <p:sp>
        <p:nvSpPr>
          <p:cNvPr id="59412" name="RECTANGLE59412"/>
          <p:cNvSpPr/>
          <p:nvPr/>
        </p:nvSpPr>
        <p:spPr bwMode="auto">
          <a:xfrm>
            <a:off x="5506110" y="5193665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9415" name="RECTANGLE59415"/>
          <p:cNvSpPr/>
          <p:nvPr/>
        </p:nvSpPr>
        <p:spPr bwMode="auto">
          <a:xfrm>
            <a:off x="6249416" y="519366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</a:t>
            </a:r>
            <a:endParaRPr/>
          </a:p>
        </p:txBody>
      </p:sp>
      <p:sp>
        <p:nvSpPr>
          <p:cNvPr id="59418" name="RECTANGLE59418"/>
          <p:cNvSpPr/>
          <p:nvPr/>
        </p:nvSpPr>
        <p:spPr bwMode="auto">
          <a:xfrm>
            <a:off x="7012432" y="519366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59421" name="RECTANGLE59421"/>
          <p:cNvSpPr/>
          <p:nvPr/>
        </p:nvSpPr>
        <p:spPr bwMode="auto">
          <a:xfrm>
            <a:off x="7473594" y="5193665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63%</a:t>
            </a:r>
            <a:endParaRPr/>
          </a:p>
        </p:txBody>
      </p:sp>
      <p:sp>
        <p:nvSpPr>
          <p:cNvPr id="59424" name="RECTANGLE59424"/>
          <p:cNvSpPr/>
          <p:nvPr/>
        </p:nvSpPr>
        <p:spPr bwMode="auto">
          <a:xfrm>
            <a:off x="8236610" y="5193665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9427" name="RECTANGLE59427"/>
          <p:cNvSpPr/>
          <p:nvPr/>
        </p:nvSpPr>
        <p:spPr bwMode="auto">
          <a:xfrm>
            <a:off x="8903716" y="519366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94</a:t>
            </a:r>
            <a:endParaRPr/>
          </a:p>
        </p:txBody>
      </p:sp>
      <p:sp>
        <p:nvSpPr>
          <p:cNvPr id="59430" name="RECTANGLE59430"/>
          <p:cNvSpPr/>
          <p:nvPr/>
        </p:nvSpPr>
        <p:spPr bwMode="auto">
          <a:xfrm>
            <a:off x="9461500" y="519366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105</a:t>
            </a:r>
            <a:endParaRPr/>
          </a:p>
        </p:txBody>
      </p:sp>
      <p:sp>
        <p:nvSpPr>
          <p:cNvPr id="59433" name="RECTANGLE59433"/>
          <p:cNvSpPr/>
          <p:nvPr/>
        </p:nvSpPr>
        <p:spPr bwMode="auto">
          <a:xfrm>
            <a:off x="10005568" y="5193665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-10%</a:t>
            </a:r>
            <a:endParaRPr/>
          </a:p>
        </p:txBody>
      </p:sp>
      <p:sp>
        <p:nvSpPr>
          <p:cNvPr id="59436" name="RECTANGLE59436"/>
          <p:cNvSpPr/>
          <p:nvPr/>
        </p:nvSpPr>
        <p:spPr bwMode="auto">
          <a:xfrm>
            <a:off x="440690" y="535205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</a:t>
            </a:r>
            <a:endParaRPr/>
          </a:p>
        </p:txBody>
      </p:sp>
      <p:sp>
        <p:nvSpPr>
          <p:cNvPr id="59439" name="RECTANGLE59439"/>
          <p:cNvSpPr/>
          <p:nvPr/>
        </p:nvSpPr>
        <p:spPr bwMode="auto">
          <a:xfrm>
            <a:off x="771398" y="5352059"/>
            <a:ext cx="101427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LOGOSHA Elizaveta</a:t>
            </a:r>
            <a:endParaRPr/>
          </a:p>
        </p:txBody>
      </p:sp>
      <p:sp>
        <p:nvSpPr>
          <p:cNvPr id="59442" name="RECTANGLE59442"/>
          <p:cNvSpPr/>
          <p:nvPr/>
        </p:nvSpPr>
        <p:spPr bwMode="auto">
          <a:xfrm>
            <a:off x="3049422" y="5352059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1 192</a:t>
            </a:r>
            <a:endParaRPr/>
          </a:p>
        </p:txBody>
      </p:sp>
      <p:sp>
        <p:nvSpPr>
          <p:cNvPr id="59445" name="RECTANGLE59445"/>
          <p:cNvSpPr/>
          <p:nvPr/>
        </p:nvSpPr>
        <p:spPr bwMode="auto">
          <a:xfrm>
            <a:off x="3975100" y="535205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417</a:t>
            </a:r>
            <a:endParaRPr/>
          </a:p>
        </p:txBody>
      </p:sp>
      <p:sp>
        <p:nvSpPr>
          <p:cNvPr id="59448" name="RECTANGLE59448"/>
          <p:cNvSpPr/>
          <p:nvPr/>
        </p:nvSpPr>
        <p:spPr bwMode="auto">
          <a:xfrm>
            <a:off x="4564278" y="5352059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186%</a:t>
            </a:r>
            <a:endParaRPr/>
          </a:p>
        </p:txBody>
      </p:sp>
      <p:sp>
        <p:nvSpPr>
          <p:cNvPr id="59451" name="RECTANGLE59451"/>
          <p:cNvSpPr/>
          <p:nvPr/>
        </p:nvSpPr>
        <p:spPr bwMode="auto">
          <a:xfrm>
            <a:off x="5506110" y="535205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9454" name="RECTANGLE59454"/>
          <p:cNvSpPr/>
          <p:nvPr/>
        </p:nvSpPr>
        <p:spPr bwMode="auto">
          <a:xfrm>
            <a:off x="6249416" y="535205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</a:t>
            </a:r>
            <a:endParaRPr/>
          </a:p>
        </p:txBody>
      </p:sp>
      <p:sp>
        <p:nvSpPr>
          <p:cNvPr id="59457" name="RECTANGLE59457"/>
          <p:cNvSpPr/>
          <p:nvPr/>
        </p:nvSpPr>
        <p:spPr bwMode="auto">
          <a:xfrm>
            <a:off x="7012432" y="535205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</a:t>
            </a:r>
            <a:endParaRPr/>
          </a:p>
        </p:txBody>
      </p:sp>
      <p:sp>
        <p:nvSpPr>
          <p:cNvPr id="59460" name="RECTANGLE59460"/>
          <p:cNvSpPr/>
          <p:nvPr/>
        </p:nvSpPr>
        <p:spPr bwMode="auto">
          <a:xfrm>
            <a:off x="7409079" y="5352059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117%</a:t>
            </a:r>
            <a:endParaRPr/>
          </a:p>
        </p:txBody>
      </p:sp>
      <p:sp>
        <p:nvSpPr>
          <p:cNvPr id="59463" name="RECTANGLE59463"/>
          <p:cNvSpPr/>
          <p:nvPr/>
        </p:nvSpPr>
        <p:spPr bwMode="auto">
          <a:xfrm>
            <a:off x="8236610" y="535205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9466" name="RECTANGLE59466"/>
          <p:cNvSpPr/>
          <p:nvPr/>
        </p:nvSpPr>
        <p:spPr bwMode="auto">
          <a:xfrm>
            <a:off x="8903716" y="535205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92</a:t>
            </a:r>
            <a:endParaRPr/>
          </a:p>
        </p:txBody>
      </p:sp>
      <p:sp>
        <p:nvSpPr>
          <p:cNvPr id="59469" name="RECTANGLE59469"/>
          <p:cNvSpPr/>
          <p:nvPr/>
        </p:nvSpPr>
        <p:spPr bwMode="auto">
          <a:xfrm>
            <a:off x="9526016" y="535205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70</a:t>
            </a:r>
            <a:endParaRPr/>
          </a:p>
        </p:txBody>
      </p:sp>
      <p:sp>
        <p:nvSpPr>
          <p:cNvPr id="59472" name="RECTANGLE59472"/>
          <p:cNvSpPr/>
          <p:nvPr/>
        </p:nvSpPr>
        <p:spPr bwMode="auto">
          <a:xfrm>
            <a:off x="10051694" y="5352059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32%</a:t>
            </a:r>
            <a:endParaRPr/>
          </a:p>
        </p:txBody>
      </p:sp>
      <p:sp>
        <p:nvSpPr>
          <p:cNvPr id="59475" name="RECTANGLE59475"/>
          <p:cNvSpPr/>
          <p:nvPr/>
        </p:nvSpPr>
        <p:spPr bwMode="auto">
          <a:xfrm>
            <a:off x="440690" y="55104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59478" name="RECTANGLE59478"/>
          <p:cNvSpPr/>
          <p:nvPr/>
        </p:nvSpPr>
        <p:spPr bwMode="auto">
          <a:xfrm>
            <a:off x="771398" y="5510454"/>
            <a:ext cx="92933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CHOURAQUI Marc</a:t>
            </a:r>
            <a:endParaRPr/>
          </a:p>
        </p:txBody>
      </p:sp>
      <p:sp>
        <p:nvSpPr>
          <p:cNvPr id="59481" name="RECTANGLE59481"/>
          <p:cNvSpPr/>
          <p:nvPr/>
        </p:nvSpPr>
        <p:spPr bwMode="auto">
          <a:xfrm>
            <a:off x="3049422" y="5510454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1 001</a:t>
            </a:r>
            <a:endParaRPr/>
          </a:p>
        </p:txBody>
      </p:sp>
      <p:sp>
        <p:nvSpPr>
          <p:cNvPr id="59484" name="RECTANGLE59484"/>
          <p:cNvSpPr/>
          <p:nvPr/>
        </p:nvSpPr>
        <p:spPr bwMode="auto">
          <a:xfrm>
            <a:off x="4104132" y="55104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487" name="RECTANGLE59487"/>
          <p:cNvSpPr/>
          <p:nvPr/>
        </p:nvSpPr>
        <p:spPr bwMode="auto">
          <a:xfrm>
            <a:off x="4564278" y="5510454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490" name="RECTANGLE59490"/>
          <p:cNvSpPr/>
          <p:nvPr/>
        </p:nvSpPr>
        <p:spPr bwMode="auto">
          <a:xfrm>
            <a:off x="5506110" y="551045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9493" name="RECTANGLE59493"/>
          <p:cNvSpPr/>
          <p:nvPr/>
        </p:nvSpPr>
        <p:spPr bwMode="auto">
          <a:xfrm>
            <a:off x="6313932" y="55104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59496" name="RECTANGLE59496"/>
          <p:cNvSpPr/>
          <p:nvPr/>
        </p:nvSpPr>
        <p:spPr bwMode="auto">
          <a:xfrm>
            <a:off x="7012432" y="55104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499" name="RECTANGLE59499"/>
          <p:cNvSpPr/>
          <p:nvPr/>
        </p:nvSpPr>
        <p:spPr bwMode="auto">
          <a:xfrm>
            <a:off x="7409079" y="5510454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502" name="RECTANGLE59502"/>
          <p:cNvSpPr/>
          <p:nvPr/>
        </p:nvSpPr>
        <p:spPr bwMode="auto">
          <a:xfrm>
            <a:off x="8236610" y="5510454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9505" name="RECTANGLE59505"/>
          <p:cNvSpPr/>
          <p:nvPr/>
        </p:nvSpPr>
        <p:spPr bwMode="auto">
          <a:xfrm>
            <a:off x="8839200" y="5510454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125</a:t>
            </a:r>
            <a:endParaRPr/>
          </a:p>
        </p:txBody>
      </p:sp>
      <p:sp>
        <p:nvSpPr>
          <p:cNvPr id="59508" name="RECTANGLE59508"/>
          <p:cNvSpPr/>
          <p:nvPr/>
        </p:nvSpPr>
        <p:spPr bwMode="auto">
          <a:xfrm>
            <a:off x="9590532" y="55104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511" name="RECTANGLE59511"/>
          <p:cNvSpPr/>
          <p:nvPr/>
        </p:nvSpPr>
        <p:spPr bwMode="auto">
          <a:xfrm>
            <a:off x="9987179" y="5510454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514" name="RECTANGLE59514"/>
          <p:cNvSpPr/>
          <p:nvPr/>
        </p:nvSpPr>
        <p:spPr bwMode="auto">
          <a:xfrm>
            <a:off x="440690" y="56688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</a:t>
            </a:r>
            <a:endParaRPr/>
          </a:p>
        </p:txBody>
      </p:sp>
      <p:sp>
        <p:nvSpPr>
          <p:cNvPr id="59517" name="RECTANGLE59517"/>
          <p:cNvSpPr/>
          <p:nvPr/>
        </p:nvSpPr>
        <p:spPr bwMode="auto">
          <a:xfrm>
            <a:off x="771398" y="5668848"/>
            <a:ext cx="71648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DUARTE Theo</a:t>
            </a:r>
            <a:endParaRPr/>
          </a:p>
        </p:txBody>
      </p:sp>
      <p:sp>
        <p:nvSpPr>
          <p:cNvPr id="59520" name="RECTANGLE59520"/>
          <p:cNvSpPr/>
          <p:nvPr/>
        </p:nvSpPr>
        <p:spPr bwMode="auto">
          <a:xfrm>
            <a:off x="3149600" y="566884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993</a:t>
            </a:r>
            <a:endParaRPr/>
          </a:p>
        </p:txBody>
      </p:sp>
      <p:sp>
        <p:nvSpPr>
          <p:cNvPr id="59523" name="RECTANGLE59523"/>
          <p:cNvSpPr/>
          <p:nvPr/>
        </p:nvSpPr>
        <p:spPr bwMode="auto">
          <a:xfrm>
            <a:off x="4104132" y="56688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526" name="RECTANGLE59526"/>
          <p:cNvSpPr/>
          <p:nvPr/>
        </p:nvSpPr>
        <p:spPr bwMode="auto">
          <a:xfrm>
            <a:off x="4564278" y="5668848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529" name="RECTANGLE59529"/>
          <p:cNvSpPr/>
          <p:nvPr/>
        </p:nvSpPr>
        <p:spPr bwMode="auto">
          <a:xfrm>
            <a:off x="5506110" y="566884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9532" name="RECTANGLE59532"/>
          <p:cNvSpPr/>
          <p:nvPr/>
        </p:nvSpPr>
        <p:spPr bwMode="auto">
          <a:xfrm>
            <a:off x="6249416" y="566884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59535" name="RECTANGLE59535"/>
          <p:cNvSpPr/>
          <p:nvPr/>
        </p:nvSpPr>
        <p:spPr bwMode="auto">
          <a:xfrm>
            <a:off x="7012432" y="56688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538" name="RECTANGLE59538"/>
          <p:cNvSpPr/>
          <p:nvPr/>
        </p:nvSpPr>
        <p:spPr bwMode="auto">
          <a:xfrm>
            <a:off x="7409079" y="5668848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541" name="RECTANGLE59541"/>
          <p:cNvSpPr/>
          <p:nvPr/>
        </p:nvSpPr>
        <p:spPr bwMode="auto">
          <a:xfrm>
            <a:off x="8236610" y="566884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9544" name="RECTANGLE59544"/>
          <p:cNvSpPr/>
          <p:nvPr/>
        </p:nvSpPr>
        <p:spPr bwMode="auto">
          <a:xfrm>
            <a:off x="8903716" y="566884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99</a:t>
            </a:r>
            <a:endParaRPr/>
          </a:p>
        </p:txBody>
      </p:sp>
      <p:sp>
        <p:nvSpPr>
          <p:cNvPr id="59547" name="RECTANGLE59547"/>
          <p:cNvSpPr/>
          <p:nvPr/>
        </p:nvSpPr>
        <p:spPr bwMode="auto">
          <a:xfrm>
            <a:off x="9590532" y="56688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550" name="RECTANGLE59550"/>
          <p:cNvSpPr/>
          <p:nvPr/>
        </p:nvSpPr>
        <p:spPr bwMode="auto">
          <a:xfrm>
            <a:off x="9987179" y="5668848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553" name="RECTANGLE59553"/>
          <p:cNvSpPr/>
          <p:nvPr/>
        </p:nvSpPr>
        <p:spPr bwMode="auto">
          <a:xfrm>
            <a:off x="408432" y="582724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59556" name="RECTANGLE59556"/>
          <p:cNvSpPr/>
          <p:nvPr/>
        </p:nvSpPr>
        <p:spPr bwMode="auto">
          <a:xfrm>
            <a:off x="771398" y="5827243"/>
            <a:ext cx="7192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WANG Zhenyi</a:t>
            </a:r>
            <a:endParaRPr/>
          </a:p>
        </p:txBody>
      </p:sp>
      <p:sp>
        <p:nvSpPr>
          <p:cNvPr id="59559" name="RECTANGLE59559"/>
          <p:cNvSpPr/>
          <p:nvPr/>
        </p:nvSpPr>
        <p:spPr bwMode="auto">
          <a:xfrm>
            <a:off x="3149600" y="5827243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981</a:t>
            </a:r>
            <a:endParaRPr/>
          </a:p>
        </p:txBody>
      </p:sp>
      <p:sp>
        <p:nvSpPr>
          <p:cNvPr id="59562" name="RECTANGLE59562"/>
          <p:cNvSpPr/>
          <p:nvPr/>
        </p:nvSpPr>
        <p:spPr bwMode="auto">
          <a:xfrm>
            <a:off x="4104132" y="582724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565" name="RECTANGLE59565"/>
          <p:cNvSpPr/>
          <p:nvPr/>
        </p:nvSpPr>
        <p:spPr bwMode="auto">
          <a:xfrm>
            <a:off x="4564278" y="5827243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568" name="RECTANGLE59568"/>
          <p:cNvSpPr/>
          <p:nvPr/>
        </p:nvSpPr>
        <p:spPr bwMode="auto">
          <a:xfrm>
            <a:off x="5506110" y="582724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9571" name="RECTANGLE59571"/>
          <p:cNvSpPr/>
          <p:nvPr/>
        </p:nvSpPr>
        <p:spPr bwMode="auto">
          <a:xfrm>
            <a:off x="6249416" y="582724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59574" name="RECTANGLE59574"/>
          <p:cNvSpPr/>
          <p:nvPr/>
        </p:nvSpPr>
        <p:spPr bwMode="auto">
          <a:xfrm>
            <a:off x="7012432" y="582724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577" name="RECTANGLE59577"/>
          <p:cNvSpPr/>
          <p:nvPr/>
        </p:nvSpPr>
        <p:spPr bwMode="auto">
          <a:xfrm>
            <a:off x="7409079" y="5827243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580" name="RECTANGLE59580"/>
          <p:cNvSpPr/>
          <p:nvPr/>
        </p:nvSpPr>
        <p:spPr bwMode="auto">
          <a:xfrm>
            <a:off x="8236610" y="582724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59583" name="RECTANGLE59583"/>
          <p:cNvSpPr/>
          <p:nvPr/>
        </p:nvSpPr>
        <p:spPr bwMode="auto">
          <a:xfrm>
            <a:off x="8903716" y="582724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82</a:t>
            </a:r>
            <a:endParaRPr/>
          </a:p>
        </p:txBody>
      </p:sp>
      <p:sp>
        <p:nvSpPr>
          <p:cNvPr id="59586" name="RECTANGLE59586"/>
          <p:cNvSpPr/>
          <p:nvPr/>
        </p:nvSpPr>
        <p:spPr bwMode="auto">
          <a:xfrm>
            <a:off x="9590532" y="582724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589" name="RECTANGLE59589"/>
          <p:cNvSpPr/>
          <p:nvPr/>
        </p:nvSpPr>
        <p:spPr bwMode="auto">
          <a:xfrm>
            <a:off x="9987179" y="5827243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592" name="RECTANGLE59592"/>
          <p:cNvSpPr/>
          <p:nvPr/>
        </p:nvSpPr>
        <p:spPr bwMode="auto">
          <a:xfrm>
            <a:off x="692150" y="5953252"/>
            <a:ext cx="189865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593" name="RECTANGLE59593"/>
          <p:cNvSpPr/>
          <p:nvPr/>
        </p:nvSpPr>
        <p:spPr bwMode="auto">
          <a:xfrm>
            <a:off x="1244498" y="5995162"/>
            <a:ext cx="13493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Top 10 voyageurs</a:t>
            </a:r>
            <a:endParaRPr/>
          </a:p>
        </p:txBody>
      </p:sp>
      <p:sp>
        <p:nvSpPr>
          <p:cNvPr id="59596" name="RECTANGLE59596"/>
          <p:cNvSpPr/>
          <p:nvPr/>
        </p:nvSpPr>
        <p:spPr bwMode="auto">
          <a:xfrm>
            <a:off x="2590800" y="5953252"/>
            <a:ext cx="825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597" name="RECTANGLE59597"/>
          <p:cNvSpPr/>
          <p:nvPr/>
        </p:nvSpPr>
        <p:spPr bwMode="auto">
          <a:xfrm>
            <a:off x="2947822" y="5995162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15 042</a:t>
            </a:r>
            <a:endParaRPr/>
          </a:p>
        </p:txBody>
      </p:sp>
      <p:sp>
        <p:nvSpPr>
          <p:cNvPr id="59600" name="RECTANGLE59600"/>
          <p:cNvSpPr/>
          <p:nvPr/>
        </p:nvSpPr>
        <p:spPr bwMode="auto">
          <a:xfrm>
            <a:off x="3416300" y="5953252"/>
            <a:ext cx="825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601" name="RECTANGLE59601"/>
          <p:cNvSpPr/>
          <p:nvPr/>
        </p:nvSpPr>
        <p:spPr bwMode="auto">
          <a:xfrm>
            <a:off x="3845458" y="5995162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4 311</a:t>
            </a:r>
            <a:endParaRPr/>
          </a:p>
        </p:txBody>
      </p:sp>
      <p:sp>
        <p:nvSpPr>
          <p:cNvPr id="59604" name="RECTANGLE59604"/>
          <p:cNvSpPr/>
          <p:nvPr/>
        </p:nvSpPr>
        <p:spPr bwMode="auto">
          <a:xfrm>
            <a:off x="4241800" y="5953252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605" name="RECTANGLE59605"/>
          <p:cNvSpPr/>
          <p:nvPr/>
        </p:nvSpPr>
        <p:spPr bwMode="auto">
          <a:xfrm>
            <a:off x="4521607" y="5995162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249%</a:t>
            </a:r>
            <a:endParaRPr/>
          </a:p>
        </p:txBody>
      </p:sp>
      <p:sp>
        <p:nvSpPr>
          <p:cNvPr id="59608" name="RECTANGLE59608"/>
          <p:cNvSpPr/>
          <p:nvPr/>
        </p:nvSpPr>
        <p:spPr bwMode="auto">
          <a:xfrm>
            <a:off x="4940300" y="5953252"/>
            <a:ext cx="8128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609" name="RECTANGLE59609"/>
          <p:cNvSpPr/>
          <p:nvPr/>
        </p:nvSpPr>
        <p:spPr bwMode="auto">
          <a:xfrm>
            <a:off x="5406542" y="5995162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22%</a:t>
            </a:r>
            <a:endParaRPr/>
          </a:p>
        </p:txBody>
      </p:sp>
      <p:sp>
        <p:nvSpPr>
          <p:cNvPr id="59612" name="RECTANGLE59612"/>
          <p:cNvSpPr/>
          <p:nvPr/>
        </p:nvSpPr>
        <p:spPr bwMode="auto">
          <a:xfrm>
            <a:off x="5753100" y="5953252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613" name="RECTANGLE59613"/>
          <p:cNvSpPr/>
          <p:nvPr/>
        </p:nvSpPr>
        <p:spPr bwMode="auto">
          <a:xfrm>
            <a:off x="6162040" y="5995162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114</a:t>
            </a:r>
            <a:endParaRPr/>
          </a:p>
        </p:txBody>
      </p:sp>
      <p:sp>
        <p:nvSpPr>
          <p:cNvPr id="59616" name="RECTANGLE59616"/>
          <p:cNvSpPr/>
          <p:nvPr/>
        </p:nvSpPr>
        <p:spPr bwMode="auto">
          <a:xfrm>
            <a:off x="6451600" y="5953252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617" name="RECTANGLE59617"/>
          <p:cNvSpPr/>
          <p:nvPr/>
        </p:nvSpPr>
        <p:spPr bwMode="auto">
          <a:xfrm>
            <a:off x="6932676" y="5995162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38</a:t>
            </a:r>
            <a:endParaRPr/>
          </a:p>
        </p:txBody>
      </p:sp>
      <p:sp>
        <p:nvSpPr>
          <p:cNvPr id="59620" name="RECTANGLE59620"/>
          <p:cNvSpPr/>
          <p:nvPr/>
        </p:nvSpPr>
        <p:spPr bwMode="auto">
          <a:xfrm>
            <a:off x="7150100" y="5953252"/>
            <a:ext cx="6350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621" name="RECTANGLE59621"/>
          <p:cNvSpPr/>
          <p:nvPr/>
        </p:nvSpPr>
        <p:spPr bwMode="auto">
          <a:xfrm>
            <a:off x="7366406" y="5995162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200%</a:t>
            </a:r>
            <a:endParaRPr/>
          </a:p>
        </p:txBody>
      </p:sp>
      <p:sp>
        <p:nvSpPr>
          <p:cNvPr id="59624" name="RECTANGLE59624"/>
          <p:cNvSpPr/>
          <p:nvPr/>
        </p:nvSpPr>
        <p:spPr bwMode="auto">
          <a:xfrm>
            <a:off x="7785100" y="5953252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625" name="RECTANGLE59625"/>
          <p:cNvSpPr/>
          <p:nvPr/>
        </p:nvSpPr>
        <p:spPr bwMode="auto">
          <a:xfrm>
            <a:off x="8137042" y="5995162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17%</a:t>
            </a:r>
            <a:endParaRPr/>
          </a:p>
        </p:txBody>
      </p:sp>
      <p:sp>
        <p:nvSpPr>
          <p:cNvPr id="59628" name="RECTANGLE59628"/>
          <p:cNvSpPr/>
          <p:nvPr/>
        </p:nvSpPr>
        <p:spPr bwMode="auto">
          <a:xfrm>
            <a:off x="8483600" y="5953252"/>
            <a:ext cx="6223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629" name="RECTANGLE59629"/>
          <p:cNvSpPr/>
          <p:nvPr/>
        </p:nvSpPr>
        <p:spPr bwMode="auto">
          <a:xfrm>
            <a:off x="8816340" y="5995162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132</a:t>
            </a:r>
            <a:endParaRPr/>
          </a:p>
        </p:txBody>
      </p:sp>
      <p:sp>
        <p:nvSpPr>
          <p:cNvPr id="59632" name="RECTANGLE59632"/>
          <p:cNvSpPr/>
          <p:nvPr/>
        </p:nvSpPr>
        <p:spPr bwMode="auto">
          <a:xfrm>
            <a:off x="9105900" y="5953252"/>
            <a:ext cx="6223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633" name="RECTANGLE59633"/>
          <p:cNvSpPr/>
          <p:nvPr/>
        </p:nvSpPr>
        <p:spPr bwMode="auto">
          <a:xfrm>
            <a:off x="9438640" y="5995162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113</a:t>
            </a:r>
            <a:endParaRPr/>
          </a:p>
        </p:txBody>
      </p:sp>
      <p:sp>
        <p:nvSpPr>
          <p:cNvPr id="59636" name="RECTANGLE59636"/>
          <p:cNvSpPr/>
          <p:nvPr/>
        </p:nvSpPr>
        <p:spPr bwMode="auto">
          <a:xfrm>
            <a:off x="9728200" y="5953252"/>
            <a:ext cx="6350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637" name="RECTANGLE59637"/>
          <p:cNvSpPr/>
          <p:nvPr/>
        </p:nvSpPr>
        <p:spPr bwMode="auto">
          <a:xfrm>
            <a:off x="9997592" y="5995162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16%</a:t>
            </a:r>
            <a:endParaRPr/>
          </a:p>
        </p:txBody>
      </p:sp>
      <p:sp>
        <p:nvSpPr>
          <p:cNvPr id="59640" name="RECTANGLE59640"/>
          <p:cNvSpPr/>
          <p:nvPr/>
        </p:nvSpPr>
        <p:spPr bwMode="auto">
          <a:xfrm>
            <a:off x="1408379" y="6163082"/>
            <a:ext cx="118546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autres voyageurs</a:t>
            </a:r>
            <a:endParaRPr/>
          </a:p>
        </p:txBody>
      </p:sp>
      <p:sp>
        <p:nvSpPr>
          <p:cNvPr id="59643" name="RECTANGLE59643"/>
          <p:cNvSpPr/>
          <p:nvPr/>
        </p:nvSpPr>
        <p:spPr bwMode="auto">
          <a:xfrm>
            <a:off x="2984906" y="6163082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51 999</a:t>
            </a:r>
            <a:endParaRPr/>
          </a:p>
        </p:txBody>
      </p:sp>
      <p:sp>
        <p:nvSpPr>
          <p:cNvPr id="59646" name="RECTANGLE59646"/>
          <p:cNvSpPr/>
          <p:nvPr/>
        </p:nvSpPr>
        <p:spPr bwMode="auto">
          <a:xfrm>
            <a:off x="3810407" y="6163082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80 514</a:t>
            </a:r>
            <a:endParaRPr/>
          </a:p>
        </p:txBody>
      </p:sp>
      <p:sp>
        <p:nvSpPr>
          <p:cNvPr id="59649" name="RECTANGLE59649"/>
          <p:cNvSpPr/>
          <p:nvPr/>
        </p:nvSpPr>
        <p:spPr bwMode="auto">
          <a:xfrm>
            <a:off x="4582668" y="6163082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-35%</a:t>
            </a:r>
            <a:endParaRPr/>
          </a:p>
        </p:txBody>
      </p:sp>
      <p:sp>
        <p:nvSpPr>
          <p:cNvPr id="59652" name="RECTANGLE59652"/>
          <p:cNvSpPr/>
          <p:nvPr/>
        </p:nvSpPr>
        <p:spPr bwMode="auto">
          <a:xfrm>
            <a:off x="5441594" y="6163082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78%</a:t>
            </a:r>
            <a:endParaRPr/>
          </a:p>
        </p:txBody>
      </p:sp>
      <p:sp>
        <p:nvSpPr>
          <p:cNvPr id="59655" name="RECTANGLE59655"/>
          <p:cNvSpPr/>
          <p:nvPr/>
        </p:nvSpPr>
        <p:spPr bwMode="auto">
          <a:xfrm>
            <a:off x="6184900" y="6163082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552</a:t>
            </a:r>
            <a:endParaRPr/>
          </a:p>
        </p:txBody>
      </p:sp>
      <p:sp>
        <p:nvSpPr>
          <p:cNvPr id="59658" name="RECTANGLE59658"/>
          <p:cNvSpPr/>
          <p:nvPr/>
        </p:nvSpPr>
        <p:spPr bwMode="auto">
          <a:xfrm>
            <a:off x="6883400" y="6163082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817</a:t>
            </a:r>
            <a:endParaRPr/>
          </a:p>
        </p:txBody>
      </p:sp>
      <p:sp>
        <p:nvSpPr>
          <p:cNvPr id="59661" name="RECTANGLE59661"/>
          <p:cNvSpPr/>
          <p:nvPr/>
        </p:nvSpPr>
        <p:spPr bwMode="auto">
          <a:xfrm>
            <a:off x="7427468" y="6163082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-32%</a:t>
            </a:r>
            <a:endParaRPr/>
          </a:p>
        </p:txBody>
      </p:sp>
      <p:sp>
        <p:nvSpPr>
          <p:cNvPr id="59664" name="RECTANGLE59664"/>
          <p:cNvSpPr/>
          <p:nvPr/>
        </p:nvSpPr>
        <p:spPr bwMode="auto">
          <a:xfrm>
            <a:off x="8172094" y="6163082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83%</a:t>
            </a:r>
            <a:endParaRPr/>
          </a:p>
        </p:txBody>
      </p:sp>
      <p:sp>
        <p:nvSpPr>
          <p:cNvPr id="59667" name="RECTANGLE59667"/>
          <p:cNvSpPr/>
          <p:nvPr/>
        </p:nvSpPr>
        <p:spPr bwMode="auto">
          <a:xfrm>
            <a:off x="8903716" y="616308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94</a:t>
            </a:r>
            <a:endParaRPr/>
          </a:p>
        </p:txBody>
      </p:sp>
      <p:sp>
        <p:nvSpPr>
          <p:cNvPr id="59670" name="RECTANGLE59670"/>
          <p:cNvSpPr/>
          <p:nvPr/>
        </p:nvSpPr>
        <p:spPr bwMode="auto">
          <a:xfrm>
            <a:off x="9526016" y="6163082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99</a:t>
            </a:r>
            <a:endParaRPr/>
          </a:p>
        </p:txBody>
      </p:sp>
      <p:sp>
        <p:nvSpPr>
          <p:cNvPr id="59673" name="RECTANGLE59673"/>
          <p:cNvSpPr/>
          <p:nvPr/>
        </p:nvSpPr>
        <p:spPr bwMode="auto">
          <a:xfrm>
            <a:off x="10070084" y="6163082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-4%</a:t>
            </a:r>
            <a:endParaRPr/>
          </a:p>
        </p:txBody>
      </p:sp>
      <p:sp>
        <p:nvSpPr>
          <p:cNvPr id="59676" name="RECTANGLE59676"/>
          <p:cNvSpPr/>
          <p:nvPr/>
        </p:nvSpPr>
        <p:spPr bwMode="auto">
          <a:xfrm>
            <a:off x="692150" y="6289091"/>
            <a:ext cx="189865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677" name="RECTANGLE59677"/>
          <p:cNvSpPr/>
          <p:nvPr/>
        </p:nvSpPr>
        <p:spPr bwMode="auto">
          <a:xfrm>
            <a:off x="1667967" y="6331001"/>
            <a:ext cx="92588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voyageurs</a:t>
            </a:r>
            <a:endParaRPr/>
          </a:p>
        </p:txBody>
      </p:sp>
      <p:sp>
        <p:nvSpPr>
          <p:cNvPr id="59680" name="RECTANGLE59680"/>
          <p:cNvSpPr/>
          <p:nvPr/>
        </p:nvSpPr>
        <p:spPr bwMode="auto">
          <a:xfrm>
            <a:off x="2590800" y="6289091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681" name="RECTANGLE59681"/>
          <p:cNvSpPr/>
          <p:nvPr/>
        </p:nvSpPr>
        <p:spPr bwMode="auto">
          <a:xfrm>
            <a:off x="2947822" y="6331001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67 042</a:t>
            </a:r>
            <a:endParaRPr/>
          </a:p>
        </p:txBody>
      </p:sp>
      <p:sp>
        <p:nvSpPr>
          <p:cNvPr id="59684" name="RECTANGLE59684"/>
          <p:cNvSpPr/>
          <p:nvPr/>
        </p:nvSpPr>
        <p:spPr bwMode="auto">
          <a:xfrm>
            <a:off x="3416300" y="6289091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685" name="RECTANGLE59685"/>
          <p:cNvSpPr/>
          <p:nvPr/>
        </p:nvSpPr>
        <p:spPr bwMode="auto">
          <a:xfrm>
            <a:off x="3773322" y="6331001"/>
            <a:ext cx="4080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84 825</a:t>
            </a:r>
            <a:endParaRPr/>
          </a:p>
        </p:txBody>
      </p:sp>
      <p:sp>
        <p:nvSpPr>
          <p:cNvPr id="59688" name="RECTANGLE59688"/>
          <p:cNvSpPr/>
          <p:nvPr/>
        </p:nvSpPr>
        <p:spPr bwMode="auto">
          <a:xfrm>
            <a:off x="4241800" y="6289091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689" name="RECTANGLE59689"/>
          <p:cNvSpPr/>
          <p:nvPr/>
        </p:nvSpPr>
        <p:spPr bwMode="auto">
          <a:xfrm>
            <a:off x="4545076" y="6331001"/>
            <a:ext cx="3347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-21%</a:t>
            </a:r>
            <a:endParaRPr/>
          </a:p>
        </p:txBody>
      </p:sp>
      <p:sp>
        <p:nvSpPr>
          <p:cNvPr id="59692" name="RECTANGLE59692"/>
          <p:cNvSpPr/>
          <p:nvPr/>
        </p:nvSpPr>
        <p:spPr bwMode="auto">
          <a:xfrm>
            <a:off x="4940300" y="6289091"/>
            <a:ext cx="8128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693" name="RECTANGLE59693"/>
          <p:cNvSpPr/>
          <p:nvPr/>
        </p:nvSpPr>
        <p:spPr bwMode="auto">
          <a:xfrm>
            <a:off x="5334407" y="6331001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696" name="RECTANGLE59696"/>
          <p:cNvSpPr/>
          <p:nvPr/>
        </p:nvSpPr>
        <p:spPr bwMode="auto">
          <a:xfrm>
            <a:off x="5753100" y="6289091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697" name="RECTANGLE59697"/>
          <p:cNvSpPr/>
          <p:nvPr/>
        </p:nvSpPr>
        <p:spPr bwMode="auto">
          <a:xfrm>
            <a:off x="6162040" y="6331001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666</a:t>
            </a:r>
            <a:endParaRPr/>
          </a:p>
        </p:txBody>
      </p:sp>
      <p:sp>
        <p:nvSpPr>
          <p:cNvPr id="59700" name="RECTANGLE59700"/>
          <p:cNvSpPr/>
          <p:nvPr/>
        </p:nvSpPr>
        <p:spPr bwMode="auto">
          <a:xfrm>
            <a:off x="6451600" y="6289091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01" name="RECTANGLE59701"/>
          <p:cNvSpPr/>
          <p:nvPr/>
        </p:nvSpPr>
        <p:spPr bwMode="auto">
          <a:xfrm>
            <a:off x="6860540" y="6331001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855</a:t>
            </a:r>
            <a:endParaRPr/>
          </a:p>
        </p:txBody>
      </p:sp>
      <p:sp>
        <p:nvSpPr>
          <p:cNvPr id="59704" name="RECTANGLE59704"/>
          <p:cNvSpPr/>
          <p:nvPr/>
        </p:nvSpPr>
        <p:spPr bwMode="auto">
          <a:xfrm>
            <a:off x="7150100" y="6289091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05" name="RECTANGLE59705"/>
          <p:cNvSpPr/>
          <p:nvPr/>
        </p:nvSpPr>
        <p:spPr bwMode="auto">
          <a:xfrm>
            <a:off x="7389876" y="6331001"/>
            <a:ext cx="3347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-22%</a:t>
            </a:r>
            <a:endParaRPr/>
          </a:p>
        </p:txBody>
      </p:sp>
      <p:sp>
        <p:nvSpPr>
          <p:cNvPr id="59708" name="RECTANGLE59708"/>
          <p:cNvSpPr/>
          <p:nvPr/>
        </p:nvSpPr>
        <p:spPr bwMode="auto">
          <a:xfrm>
            <a:off x="7785100" y="6289091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09" name="RECTANGLE59709"/>
          <p:cNvSpPr/>
          <p:nvPr/>
        </p:nvSpPr>
        <p:spPr bwMode="auto">
          <a:xfrm>
            <a:off x="8064906" y="6331001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59712" name="RECTANGLE59712"/>
          <p:cNvSpPr/>
          <p:nvPr/>
        </p:nvSpPr>
        <p:spPr bwMode="auto">
          <a:xfrm>
            <a:off x="8483600" y="6289091"/>
            <a:ext cx="6223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13" name="RECTANGLE59713"/>
          <p:cNvSpPr/>
          <p:nvPr/>
        </p:nvSpPr>
        <p:spPr bwMode="auto">
          <a:xfrm>
            <a:off x="8816340" y="6331001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101</a:t>
            </a:r>
            <a:endParaRPr/>
          </a:p>
        </p:txBody>
      </p:sp>
      <p:sp>
        <p:nvSpPr>
          <p:cNvPr id="59716" name="RECTANGLE59716"/>
          <p:cNvSpPr/>
          <p:nvPr/>
        </p:nvSpPr>
        <p:spPr bwMode="auto">
          <a:xfrm>
            <a:off x="9105900" y="6289091"/>
            <a:ext cx="6223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17" name="RECTANGLE59717"/>
          <p:cNvSpPr/>
          <p:nvPr/>
        </p:nvSpPr>
        <p:spPr bwMode="auto">
          <a:xfrm>
            <a:off x="9510776" y="6331001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99</a:t>
            </a:r>
            <a:endParaRPr/>
          </a:p>
        </p:txBody>
      </p:sp>
      <p:sp>
        <p:nvSpPr>
          <p:cNvPr id="59720" name="RECTANGLE59720"/>
          <p:cNvSpPr/>
          <p:nvPr/>
        </p:nvSpPr>
        <p:spPr bwMode="auto">
          <a:xfrm>
            <a:off x="9728200" y="6289091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21" name="RECTANGLE59721"/>
          <p:cNvSpPr/>
          <p:nvPr/>
        </p:nvSpPr>
        <p:spPr bwMode="auto">
          <a:xfrm>
            <a:off x="10069729" y="6331001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59724" name="LINE59724"/>
          <p:cNvSpPr/>
          <p:nvPr/>
        </p:nvSpPr>
        <p:spPr bwMode="auto">
          <a:xfrm flipH="1">
            <a:off x="715962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25" name="LINE59725"/>
          <p:cNvSpPr/>
          <p:nvPr/>
        </p:nvSpPr>
        <p:spPr bwMode="auto">
          <a:xfrm flipH="1">
            <a:off x="715962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26" name="LINE59726"/>
          <p:cNvSpPr/>
          <p:nvPr/>
        </p:nvSpPr>
        <p:spPr bwMode="auto">
          <a:xfrm flipH="1">
            <a:off x="425132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27" name="LINE59727"/>
          <p:cNvSpPr/>
          <p:nvPr/>
        </p:nvSpPr>
        <p:spPr bwMode="auto">
          <a:xfrm flipH="1">
            <a:off x="425132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28" name="LINE59728"/>
          <p:cNvSpPr/>
          <p:nvPr/>
        </p:nvSpPr>
        <p:spPr bwMode="auto">
          <a:xfrm flipH="1">
            <a:off x="973772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29" name="LINE59729"/>
          <p:cNvSpPr/>
          <p:nvPr/>
        </p:nvSpPr>
        <p:spPr bwMode="auto">
          <a:xfrm flipH="1">
            <a:off x="973772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30" name="LINE59730"/>
          <p:cNvSpPr/>
          <p:nvPr/>
        </p:nvSpPr>
        <p:spPr bwMode="auto">
          <a:xfrm flipH="1">
            <a:off x="779462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31" name="LINE59731"/>
          <p:cNvSpPr/>
          <p:nvPr/>
        </p:nvSpPr>
        <p:spPr bwMode="auto">
          <a:xfrm flipH="1">
            <a:off x="779462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32" name="LINE59732"/>
          <p:cNvSpPr/>
          <p:nvPr/>
        </p:nvSpPr>
        <p:spPr bwMode="auto">
          <a:xfrm flipH="1">
            <a:off x="260032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33" name="LINE59733"/>
          <p:cNvSpPr/>
          <p:nvPr/>
        </p:nvSpPr>
        <p:spPr bwMode="auto">
          <a:xfrm flipH="1">
            <a:off x="260032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34" name="LINE59734"/>
          <p:cNvSpPr/>
          <p:nvPr/>
        </p:nvSpPr>
        <p:spPr bwMode="auto">
          <a:xfrm flipH="1">
            <a:off x="911542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35" name="LINE59735"/>
          <p:cNvSpPr/>
          <p:nvPr/>
        </p:nvSpPr>
        <p:spPr bwMode="auto">
          <a:xfrm flipH="1">
            <a:off x="911542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36" name="LINE59736"/>
          <p:cNvSpPr/>
          <p:nvPr/>
        </p:nvSpPr>
        <p:spPr bwMode="auto">
          <a:xfrm flipH="1">
            <a:off x="70167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37" name="LINE59737"/>
          <p:cNvSpPr/>
          <p:nvPr/>
        </p:nvSpPr>
        <p:spPr bwMode="auto">
          <a:xfrm flipH="1">
            <a:off x="70167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38" name="LINE59738"/>
          <p:cNvSpPr/>
          <p:nvPr/>
        </p:nvSpPr>
        <p:spPr bwMode="auto">
          <a:xfrm flipH="1">
            <a:off x="646112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39" name="LINE59739"/>
          <p:cNvSpPr/>
          <p:nvPr/>
        </p:nvSpPr>
        <p:spPr bwMode="auto">
          <a:xfrm flipH="1">
            <a:off x="646112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40" name="LINE59740"/>
          <p:cNvSpPr/>
          <p:nvPr/>
        </p:nvSpPr>
        <p:spPr bwMode="auto">
          <a:xfrm flipH="1">
            <a:off x="849312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41" name="LINE59741"/>
          <p:cNvSpPr/>
          <p:nvPr/>
        </p:nvSpPr>
        <p:spPr bwMode="auto">
          <a:xfrm flipH="1">
            <a:off x="849312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42" name="LINE59742"/>
          <p:cNvSpPr/>
          <p:nvPr/>
        </p:nvSpPr>
        <p:spPr bwMode="auto">
          <a:xfrm flipH="1">
            <a:off x="342582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43" name="LINE59743"/>
          <p:cNvSpPr/>
          <p:nvPr/>
        </p:nvSpPr>
        <p:spPr bwMode="auto">
          <a:xfrm flipH="1">
            <a:off x="342582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44" name="LINE59744"/>
          <p:cNvSpPr/>
          <p:nvPr/>
        </p:nvSpPr>
        <p:spPr bwMode="auto">
          <a:xfrm flipH="1">
            <a:off x="494982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45" name="LINE59745"/>
          <p:cNvSpPr/>
          <p:nvPr/>
        </p:nvSpPr>
        <p:spPr bwMode="auto">
          <a:xfrm flipH="1">
            <a:off x="494982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46" name="LINE59746"/>
          <p:cNvSpPr/>
          <p:nvPr/>
        </p:nvSpPr>
        <p:spPr bwMode="auto">
          <a:xfrm flipH="1">
            <a:off x="576262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47" name="LINE59747"/>
          <p:cNvSpPr/>
          <p:nvPr/>
        </p:nvSpPr>
        <p:spPr bwMode="auto">
          <a:xfrm flipH="1">
            <a:off x="576262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48" name="LINE59748"/>
          <p:cNvSpPr/>
          <p:nvPr/>
        </p:nvSpPr>
        <p:spPr bwMode="auto">
          <a:xfrm flipH="1">
            <a:off x="10353675" y="595325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49" name="LINE59749"/>
          <p:cNvSpPr/>
          <p:nvPr/>
        </p:nvSpPr>
        <p:spPr bwMode="auto">
          <a:xfrm flipH="1">
            <a:off x="10353675" y="6289091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50" name="LINE59750"/>
          <p:cNvSpPr/>
          <p:nvPr/>
        </p:nvSpPr>
        <p:spPr bwMode="auto">
          <a:xfrm>
            <a:off x="247650" y="4849254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51" name="LINE59751"/>
          <p:cNvSpPr/>
          <p:nvPr/>
        </p:nvSpPr>
        <p:spPr bwMode="auto">
          <a:xfrm>
            <a:off x="247650" y="5482831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52" name="LINE59752"/>
          <p:cNvSpPr/>
          <p:nvPr/>
        </p:nvSpPr>
        <p:spPr bwMode="auto">
          <a:xfrm>
            <a:off x="247650" y="5958015"/>
            <a:ext cx="4540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53" name="LINE59753"/>
          <p:cNvSpPr/>
          <p:nvPr/>
        </p:nvSpPr>
        <p:spPr bwMode="auto">
          <a:xfrm>
            <a:off x="701675" y="5962777"/>
            <a:ext cx="964247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54" name="LINE59754"/>
          <p:cNvSpPr/>
          <p:nvPr/>
        </p:nvSpPr>
        <p:spPr bwMode="auto">
          <a:xfrm>
            <a:off x="247650" y="4690859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55" name="LINE59755"/>
          <p:cNvSpPr/>
          <p:nvPr/>
        </p:nvSpPr>
        <p:spPr bwMode="auto">
          <a:xfrm>
            <a:off x="247650" y="5324437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56" name="LINE59756"/>
          <p:cNvSpPr/>
          <p:nvPr/>
        </p:nvSpPr>
        <p:spPr bwMode="auto">
          <a:xfrm>
            <a:off x="247650" y="5799620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57" name="LINE59757"/>
          <p:cNvSpPr/>
          <p:nvPr/>
        </p:nvSpPr>
        <p:spPr bwMode="auto">
          <a:xfrm>
            <a:off x="247650" y="4532465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58" name="LINE59758"/>
          <p:cNvSpPr/>
          <p:nvPr/>
        </p:nvSpPr>
        <p:spPr bwMode="auto">
          <a:xfrm>
            <a:off x="692150" y="6130696"/>
            <a:ext cx="96520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59" name="LINE59759"/>
          <p:cNvSpPr/>
          <p:nvPr/>
        </p:nvSpPr>
        <p:spPr bwMode="auto">
          <a:xfrm>
            <a:off x="247650" y="5166042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60" name="LINE59760"/>
          <p:cNvSpPr/>
          <p:nvPr/>
        </p:nvSpPr>
        <p:spPr bwMode="auto">
          <a:xfrm>
            <a:off x="692150" y="6298616"/>
            <a:ext cx="96520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61" name="LINE59761"/>
          <p:cNvSpPr/>
          <p:nvPr/>
        </p:nvSpPr>
        <p:spPr bwMode="auto">
          <a:xfrm>
            <a:off x="247650" y="5641226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62" name="LINE59762"/>
          <p:cNvSpPr/>
          <p:nvPr/>
        </p:nvSpPr>
        <p:spPr bwMode="auto">
          <a:xfrm>
            <a:off x="247650" y="5007648"/>
            <a:ext cx="100965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63" name="LINE59763"/>
          <p:cNvSpPr/>
          <p:nvPr/>
        </p:nvSpPr>
        <p:spPr bwMode="auto">
          <a:xfrm>
            <a:off x="692150" y="6466535"/>
            <a:ext cx="96710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64" name="RECTANGLE59764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9765" name="Picture 59765" descr="Picture 59765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59766" name="LINE59766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67" name="RECTANGLE59767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59770" name="RECTANGLE59770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71" name="RECTANGLE59771"/>
          <p:cNvSpPr/>
          <p:nvPr/>
        </p:nvSpPr>
        <p:spPr bwMode="auto">
          <a:xfrm>
            <a:off x="3945458" y="251460"/>
            <a:ext cx="2644572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SYNTHESE LOUEURS</a:t>
            </a:r>
            <a:endParaRPr/>
          </a:p>
        </p:txBody>
      </p:sp>
      <p:sp>
        <p:nvSpPr>
          <p:cNvPr id="59774" name="RECTANGLE59774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75" name="RECTANGLE59775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59778" name="RECTANGLE59778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79" name="RECTANGLE59779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80" name="RECTANGLE59780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59783" name="RECTANGLE59783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84" name="RECTANGLE59784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85" name="RECTANGLE59785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59788" name="RECTANGLE59788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59791" name="LINE59791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92" name="RECTANGLE59792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59795" name="LINE59795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96" name="RECTANGLE59796"/>
          <p:cNvSpPr/>
          <p:nvPr/>
        </p:nvSpPr>
        <p:spPr bwMode="auto">
          <a:xfrm>
            <a:off x="310121" y="1171575"/>
            <a:ext cx="2419426" cy="1234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797" name="RECTANGLE59797"/>
          <p:cNvSpPr/>
          <p:nvPr/>
        </p:nvSpPr>
        <p:spPr bwMode="auto">
          <a:xfrm>
            <a:off x="1386027" y="1181735"/>
            <a:ext cx="28641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Type</a:t>
            </a:r>
            <a:endParaRPr/>
          </a:p>
        </p:txBody>
      </p:sp>
      <p:sp>
        <p:nvSpPr>
          <p:cNvPr id="59800" name="RECTANGLE59800"/>
          <p:cNvSpPr/>
          <p:nvPr/>
        </p:nvSpPr>
        <p:spPr bwMode="auto">
          <a:xfrm>
            <a:off x="2777173" y="1171575"/>
            <a:ext cx="2358720" cy="1234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801" name="RECTANGLE59801"/>
          <p:cNvSpPr/>
          <p:nvPr/>
        </p:nvSpPr>
        <p:spPr bwMode="auto">
          <a:xfrm>
            <a:off x="3886327" y="1181735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P1</a:t>
            </a:r>
            <a:endParaRPr/>
          </a:p>
        </p:txBody>
      </p:sp>
      <p:sp>
        <p:nvSpPr>
          <p:cNvPr id="59804" name="RECTANGLE59804"/>
          <p:cNvSpPr/>
          <p:nvPr/>
        </p:nvSpPr>
        <p:spPr bwMode="auto">
          <a:xfrm>
            <a:off x="5177168" y="1171575"/>
            <a:ext cx="2358720" cy="1234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805" name="RECTANGLE59805"/>
          <p:cNvSpPr/>
          <p:nvPr/>
        </p:nvSpPr>
        <p:spPr bwMode="auto">
          <a:xfrm>
            <a:off x="6286322" y="1181735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P2</a:t>
            </a:r>
            <a:endParaRPr/>
          </a:p>
        </p:txBody>
      </p:sp>
      <p:sp>
        <p:nvSpPr>
          <p:cNvPr id="59808" name="RECTANGLE59808"/>
          <p:cNvSpPr/>
          <p:nvPr/>
        </p:nvSpPr>
        <p:spPr bwMode="auto">
          <a:xfrm>
            <a:off x="7577163" y="1171575"/>
            <a:ext cx="2709189" cy="1234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809" name="RECTANGLE59809"/>
          <p:cNvSpPr/>
          <p:nvPr/>
        </p:nvSpPr>
        <p:spPr bwMode="auto">
          <a:xfrm>
            <a:off x="8667344" y="1181735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59812" name="RECTANGLE59812"/>
          <p:cNvSpPr/>
          <p:nvPr/>
        </p:nvSpPr>
        <p:spPr bwMode="auto">
          <a:xfrm>
            <a:off x="228600" y="1314094"/>
            <a:ext cx="2519998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813" name="RECTANGLE59813"/>
          <p:cNvSpPr/>
          <p:nvPr/>
        </p:nvSpPr>
        <p:spPr bwMode="auto">
          <a:xfrm>
            <a:off x="313169" y="1359179"/>
            <a:ext cx="157307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 Prises en charge (1)</a:t>
            </a:r>
            <a:endParaRPr/>
          </a:p>
        </p:txBody>
      </p:sp>
      <p:sp>
        <p:nvSpPr>
          <p:cNvPr id="59816" name="RECTANGLE59816"/>
          <p:cNvSpPr/>
          <p:nvPr/>
        </p:nvSpPr>
        <p:spPr bwMode="auto">
          <a:xfrm>
            <a:off x="2748598" y="1314094"/>
            <a:ext cx="2399995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817" name="RECTANGLE59817"/>
          <p:cNvSpPr/>
          <p:nvPr/>
        </p:nvSpPr>
        <p:spPr bwMode="auto">
          <a:xfrm>
            <a:off x="4174427" y="135917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820" name="RECTANGLE59820"/>
          <p:cNvSpPr/>
          <p:nvPr/>
        </p:nvSpPr>
        <p:spPr bwMode="auto">
          <a:xfrm>
            <a:off x="5148593" y="1314094"/>
            <a:ext cx="2399995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821" name="RECTANGLE59821"/>
          <p:cNvSpPr/>
          <p:nvPr/>
        </p:nvSpPr>
        <p:spPr bwMode="auto">
          <a:xfrm>
            <a:off x="6574422" y="135917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824" name="RECTANGLE59824"/>
          <p:cNvSpPr/>
          <p:nvPr/>
        </p:nvSpPr>
        <p:spPr bwMode="auto">
          <a:xfrm>
            <a:off x="7548588" y="1314094"/>
            <a:ext cx="2399995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825" name="RECTANGLE59825"/>
          <p:cNvSpPr/>
          <p:nvPr/>
        </p:nvSpPr>
        <p:spPr bwMode="auto">
          <a:xfrm>
            <a:off x="8544751" y="1359179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sp>
        <p:nvSpPr>
          <p:cNvPr id="59828" name="RECTANGLE59828"/>
          <p:cNvSpPr/>
          <p:nvPr/>
        </p:nvSpPr>
        <p:spPr bwMode="auto">
          <a:xfrm>
            <a:off x="9948583" y="1314094"/>
            <a:ext cx="359994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9829" name="Picture 59829" descr="Picture 59829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8354" y="1342174"/>
            <a:ext cx="137147" cy="137147"/>
          </a:xfrm>
          <a:prstGeom prst="rect">
            <a:avLst/>
          </a:prstGeom>
          <a:noFill/>
        </p:spPr>
      </p:pic>
      <p:sp>
        <p:nvSpPr>
          <p:cNvPr id="59830" name="RECTANGLE59830"/>
          <p:cNvSpPr/>
          <p:nvPr/>
        </p:nvSpPr>
        <p:spPr bwMode="auto">
          <a:xfrm>
            <a:off x="228600" y="1497889"/>
            <a:ext cx="2519998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831" name="RECTANGLE59831"/>
          <p:cNvSpPr/>
          <p:nvPr/>
        </p:nvSpPr>
        <p:spPr bwMode="auto">
          <a:xfrm>
            <a:off x="313169" y="1542974"/>
            <a:ext cx="15264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 Services Auxiliaires</a:t>
            </a:r>
            <a:endParaRPr/>
          </a:p>
        </p:txBody>
      </p:sp>
      <p:sp>
        <p:nvSpPr>
          <p:cNvPr id="59834" name="RECTANGLE59834"/>
          <p:cNvSpPr/>
          <p:nvPr/>
        </p:nvSpPr>
        <p:spPr bwMode="auto">
          <a:xfrm>
            <a:off x="2748598" y="1497889"/>
            <a:ext cx="2399995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835" name="RECTANGLE59835"/>
          <p:cNvSpPr/>
          <p:nvPr/>
        </p:nvSpPr>
        <p:spPr bwMode="auto">
          <a:xfrm>
            <a:off x="4174427" y="154297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838" name="RECTANGLE59838"/>
          <p:cNvSpPr/>
          <p:nvPr/>
        </p:nvSpPr>
        <p:spPr bwMode="auto">
          <a:xfrm>
            <a:off x="5148593" y="1497889"/>
            <a:ext cx="2399995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839" name="RECTANGLE59839"/>
          <p:cNvSpPr/>
          <p:nvPr/>
        </p:nvSpPr>
        <p:spPr bwMode="auto">
          <a:xfrm>
            <a:off x="6574422" y="154297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842" name="RECTANGLE59842"/>
          <p:cNvSpPr/>
          <p:nvPr/>
        </p:nvSpPr>
        <p:spPr bwMode="auto">
          <a:xfrm>
            <a:off x="7548588" y="1497889"/>
            <a:ext cx="2399995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843" name="RECTANGLE59843"/>
          <p:cNvSpPr/>
          <p:nvPr/>
        </p:nvSpPr>
        <p:spPr bwMode="auto">
          <a:xfrm>
            <a:off x="8544751" y="1542974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sp>
        <p:nvSpPr>
          <p:cNvPr id="59846" name="RECTANGLE59846"/>
          <p:cNvSpPr/>
          <p:nvPr/>
        </p:nvSpPr>
        <p:spPr bwMode="auto">
          <a:xfrm>
            <a:off x="9948583" y="1497889"/>
            <a:ext cx="359994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9847" name="Picture 59847" descr="Picture 59847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8354" y="1525968"/>
            <a:ext cx="137147" cy="137147"/>
          </a:xfrm>
          <a:prstGeom prst="rect">
            <a:avLst/>
          </a:prstGeom>
          <a:noFill/>
        </p:spPr>
      </p:pic>
      <p:sp>
        <p:nvSpPr>
          <p:cNvPr id="59848" name="RECTANGLE59848"/>
          <p:cNvSpPr/>
          <p:nvPr/>
        </p:nvSpPr>
        <p:spPr bwMode="auto">
          <a:xfrm>
            <a:off x="228600" y="1681683"/>
            <a:ext cx="2519998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849" name="RECTANGLE59849"/>
          <p:cNvSpPr/>
          <p:nvPr/>
        </p:nvSpPr>
        <p:spPr bwMode="auto">
          <a:xfrm>
            <a:off x="313169" y="1726768"/>
            <a:ext cx="207639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i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 Réservations (Prévisionnelles)</a:t>
            </a:r>
            <a:endParaRPr/>
          </a:p>
        </p:txBody>
      </p:sp>
      <p:sp>
        <p:nvSpPr>
          <p:cNvPr id="59852" name="RECTANGLE59852"/>
          <p:cNvSpPr/>
          <p:nvPr/>
        </p:nvSpPr>
        <p:spPr bwMode="auto">
          <a:xfrm>
            <a:off x="2748598" y="1681683"/>
            <a:ext cx="2399995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853" name="RECTANGLE59853"/>
          <p:cNvSpPr/>
          <p:nvPr/>
        </p:nvSpPr>
        <p:spPr bwMode="auto">
          <a:xfrm>
            <a:off x="4174427" y="172676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i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856" name="RECTANGLE59856"/>
          <p:cNvSpPr/>
          <p:nvPr/>
        </p:nvSpPr>
        <p:spPr bwMode="auto">
          <a:xfrm>
            <a:off x="5148593" y="1681683"/>
            <a:ext cx="2399995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857" name="RECTANGLE59857"/>
          <p:cNvSpPr/>
          <p:nvPr/>
        </p:nvSpPr>
        <p:spPr bwMode="auto">
          <a:xfrm>
            <a:off x="6574422" y="172676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i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860" name="RECTANGLE59860"/>
          <p:cNvSpPr/>
          <p:nvPr/>
        </p:nvSpPr>
        <p:spPr bwMode="auto">
          <a:xfrm>
            <a:off x="7548588" y="1681683"/>
            <a:ext cx="2399995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861" name="RECTANGLE59861"/>
          <p:cNvSpPr/>
          <p:nvPr/>
        </p:nvSpPr>
        <p:spPr bwMode="auto">
          <a:xfrm>
            <a:off x="8544751" y="1726768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i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sp>
        <p:nvSpPr>
          <p:cNvPr id="59864" name="RECTANGLE59864"/>
          <p:cNvSpPr/>
          <p:nvPr/>
        </p:nvSpPr>
        <p:spPr bwMode="auto">
          <a:xfrm>
            <a:off x="9948583" y="1681683"/>
            <a:ext cx="359994" cy="1837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9865" name="Picture 59865" descr="Picture 59865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8354" y="1709763"/>
            <a:ext cx="137147" cy="137147"/>
          </a:xfrm>
          <a:prstGeom prst="rect">
            <a:avLst/>
          </a:prstGeom>
          <a:noFill/>
        </p:spPr>
      </p:pic>
      <p:sp>
        <p:nvSpPr>
          <p:cNvPr id="59866" name="RECTANGLE59866"/>
          <p:cNvSpPr/>
          <p:nvPr/>
        </p:nvSpPr>
        <p:spPr bwMode="auto">
          <a:xfrm>
            <a:off x="228600" y="1865478"/>
            <a:ext cx="2519998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867" name="RECTANGLE59867"/>
          <p:cNvSpPr/>
          <p:nvPr/>
        </p:nvSpPr>
        <p:spPr bwMode="auto">
          <a:xfrm>
            <a:off x="322694" y="1926438"/>
            <a:ext cx="88544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Dépenses</a:t>
            </a:r>
            <a:endParaRPr/>
          </a:p>
        </p:txBody>
      </p:sp>
      <p:sp>
        <p:nvSpPr>
          <p:cNvPr id="59870" name="RECTANGLE59870"/>
          <p:cNvSpPr/>
          <p:nvPr/>
        </p:nvSpPr>
        <p:spPr bwMode="auto">
          <a:xfrm>
            <a:off x="2748598" y="1865478"/>
            <a:ext cx="2399995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871" name="RECTANGLE59871"/>
          <p:cNvSpPr/>
          <p:nvPr/>
        </p:nvSpPr>
        <p:spPr bwMode="auto">
          <a:xfrm>
            <a:off x="4166807" y="1926438"/>
            <a:ext cx="848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874" name="RECTANGLE59874"/>
          <p:cNvSpPr/>
          <p:nvPr/>
        </p:nvSpPr>
        <p:spPr bwMode="auto">
          <a:xfrm>
            <a:off x="5148593" y="1865478"/>
            <a:ext cx="2399995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875" name="RECTANGLE59875"/>
          <p:cNvSpPr/>
          <p:nvPr/>
        </p:nvSpPr>
        <p:spPr bwMode="auto">
          <a:xfrm>
            <a:off x="6566801" y="1926438"/>
            <a:ext cx="848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878" name="RECTANGLE59878"/>
          <p:cNvSpPr/>
          <p:nvPr/>
        </p:nvSpPr>
        <p:spPr bwMode="auto">
          <a:xfrm>
            <a:off x="7548588" y="1865478"/>
            <a:ext cx="2399995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879" name="RECTANGLE59879"/>
          <p:cNvSpPr/>
          <p:nvPr/>
        </p:nvSpPr>
        <p:spPr bwMode="auto">
          <a:xfrm>
            <a:off x="8499335" y="1926438"/>
            <a:ext cx="55229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sp>
        <p:nvSpPr>
          <p:cNvPr id="59882" name="RECTANGLE59882"/>
          <p:cNvSpPr/>
          <p:nvPr/>
        </p:nvSpPr>
        <p:spPr bwMode="auto">
          <a:xfrm>
            <a:off x="9948583" y="1865478"/>
            <a:ext cx="359994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9883" name="Picture 59883" descr="Picture 59883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1909432"/>
            <a:ext cx="137147" cy="137147"/>
          </a:xfrm>
          <a:prstGeom prst="rect">
            <a:avLst/>
          </a:prstGeom>
          <a:noFill/>
        </p:spPr>
      </p:pic>
      <p:sp>
        <p:nvSpPr>
          <p:cNvPr id="59884" name="RECTANGLE59884"/>
          <p:cNvSpPr/>
          <p:nvPr/>
        </p:nvSpPr>
        <p:spPr bwMode="auto">
          <a:xfrm>
            <a:off x="313169" y="2126590"/>
            <a:ext cx="113720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Positives</a:t>
            </a:r>
            <a:endParaRPr/>
          </a:p>
        </p:txBody>
      </p:sp>
      <p:sp>
        <p:nvSpPr>
          <p:cNvPr id="59887" name="RECTANGLE59887"/>
          <p:cNvSpPr/>
          <p:nvPr/>
        </p:nvSpPr>
        <p:spPr bwMode="auto">
          <a:xfrm>
            <a:off x="4187127" y="212659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890" name="RECTANGLE59890"/>
          <p:cNvSpPr/>
          <p:nvPr/>
        </p:nvSpPr>
        <p:spPr bwMode="auto">
          <a:xfrm>
            <a:off x="6587122" y="212659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893" name="RECTANGLE59893"/>
          <p:cNvSpPr/>
          <p:nvPr/>
        </p:nvSpPr>
        <p:spPr bwMode="auto">
          <a:xfrm>
            <a:off x="8557451" y="2126590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pic>
        <p:nvPicPr>
          <p:cNvPr id="59896" name="Picture 59896" descr="Picture 59896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2109597"/>
            <a:ext cx="137147" cy="137147"/>
          </a:xfrm>
          <a:prstGeom prst="rect">
            <a:avLst/>
          </a:prstGeom>
          <a:noFill/>
        </p:spPr>
      </p:pic>
      <p:sp>
        <p:nvSpPr>
          <p:cNvPr id="59897" name="RECTANGLE59897"/>
          <p:cNvSpPr/>
          <p:nvPr/>
        </p:nvSpPr>
        <p:spPr bwMode="auto">
          <a:xfrm>
            <a:off x="313169" y="2317229"/>
            <a:ext cx="119441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Négatives</a:t>
            </a:r>
            <a:endParaRPr/>
          </a:p>
        </p:txBody>
      </p:sp>
      <p:sp>
        <p:nvSpPr>
          <p:cNvPr id="59900" name="RECTANGLE59900"/>
          <p:cNvSpPr/>
          <p:nvPr/>
        </p:nvSpPr>
        <p:spPr bwMode="auto">
          <a:xfrm>
            <a:off x="4187127" y="231722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903" name="RECTANGLE59903"/>
          <p:cNvSpPr/>
          <p:nvPr/>
        </p:nvSpPr>
        <p:spPr bwMode="auto">
          <a:xfrm>
            <a:off x="6587122" y="231722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906" name="RECTANGLE59906"/>
          <p:cNvSpPr/>
          <p:nvPr/>
        </p:nvSpPr>
        <p:spPr bwMode="auto">
          <a:xfrm>
            <a:off x="8544751" y="2317229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pic>
        <p:nvPicPr>
          <p:cNvPr id="59909" name="Picture 59909" descr="Picture 59909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2300224"/>
            <a:ext cx="137147" cy="137147"/>
          </a:xfrm>
          <a:prstGeom prst="rect">
            <a:avLst/>
          </a:prstGeom>
          <a:noFill/>
        </p:spPr>
      </p:pic>
      <p:sp>
        <p:nvSpPr>
          <p:cNvPr id="59910" name="RECTANGLE59910"/>
          <p:cNvSpPr/>
          <p:nvPr/>
        </p:nvSpPr>
        <p:spPr bwMode="auto">
          <a:xfrm>
            <a:off x="228600" y="2462289"/>
            <a:ext cx="2519998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911" name="RECTANGLE59911"/>
          <p:cNvSpPr/>
          <p:nvPr/>
        </p:nvSpPr>
        <p:spPr bwMode="auto">
          <a:xfrm>
            <a:off x="322694" y="2517381"/>
            <a:ext cx="1151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Nettes</a:t>
            </a:r>
            <a:endParaRPr/>
          </a:p>
        </p:txBody>
      </p:sp>
      <p:sp>
        <p:nvSpPr>
          <p:cNvPr id="59914" name="RECTANGLE59914"/>
          <p:cNvSpPr/>
          <p:nvPr/>
        </p:nvSpPr>
        <p:spPr bwMode="auto">
          <a:xfrm>
            <a:off x="2748598" y="2462289"/>
            <a:ext cx="2399995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915" name="RECTANGLE59915"/>
          <p:cNvSpPr/>
          <p:nvPr/>
        </p:nvSpPr>
        <p:spPr bwMode="auto">
          <a:xfrm>
            <a:off x="4179507" y="2517381"/>
            <a:ext cx="848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918" name="RECTANGLE59918"/>
          <p:cNvSpPr/>
          <p:nvPr/>
        </p:nvSpPr>
        <p:spPr bwMode="auto">
          <a:xfrm>
            <a:off x="5148593" y="2462289"/>
            <a:ext cx="2399995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919" name="RECTANGLE59919"/>
          <p:cNvSpPr/>
          <p:nvPr/>
        </p:nvSpPr>
        <p:spPr bwMode="auto">
          <a:xfrm>
            <a:off x="6579501" y="2517381"/>
            <a:ext cx="848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922" name="RECTANGLE59922"/>
          <p:cNvSpPr/>
          <p:nvPr/>
        </p:nvSpPr>
        <p:spPr bwMode="auto">
          <a:xfrm>
            <a:off x="7548588" y="2462289"/>
            <a:ext cx="2399995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59923" name="RECTANGLE59923"/>
          <p:cNvSpPr/>
          <p:nvPr/>
        </p:nvSpPr>
        <p:spPr bwMode="auto">
          <a:xfrm>
            <a:off x="8499335" y="2517381"/>
            <a:ext cx="55229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sp>
        <p:nvSpPr>
          <p:cNvPr id="59926" name="RECTANGLE59926"/>
          <p:cNvSpPr/>
          <p:nvPr/>
        </p:nvSpPr>
        <p:spPr bwMode="auto">
          <a:xfrm>
            <a:off x="9948583" y="2462289"/>
            <a:ext cx="359994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59927" name="Picture 59927" descr="Picture 59927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2500389"/>
            <a:ext cx="137147" cy="137147"/>
          </a:xfrm>
          <a:prstGeom prst="rect">
            <a:avLst/>
          </a:prstGeom>
          <a:noFill/>
        </p:spPr>
      </p:pic>
      <p:sp>
        <p:nvSpPr>
          <p:cNvPr id="59928" name="RECTANGLE59928"/>
          <p:cNvSpPr/>
          <p:nvPr/>
        </p:nvSpPr>
        <p:spPr bwMode="auto">
          <a:xfrm>
            <a:off x="325869" y="2717546"/>
            <a:ext cx="1677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Services Auxiliaires</a:t>
            </a:r>
            <a:endParaRPr/>
          </a:p>
        </p:txBody>
      </p:sp>
      <p:sp>
        <p:nvSpPr>
          <p:cNvPr id="59931" name="RECTANGLE59931"/>
          <p:cNvSpPr/>
          <p:nvPr/>
        </p:nvSpPr>
        <p:spPr bwMode="auto">
          <a:xfrm>
            <a:off x="4174427" y="271754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934" name="RECTANGLE59934"/>
          <p:cNvSpPr/>
          <p:nvPr/>
        </p:nvSpPr>
        <p:spPr bwMode="auto">
          <a:xfrm>
            <a:off x="6574422" y="271754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937" name="RECTANGLE59937"/>
          <p:cNvSpPr/>
          <p:nvPr/>
        </p:nvSpPr>
        <p:spPr bwMode="auto">
          <a:xfrm>
            <a:off x="8544751" y="2717546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pic>
        <p:nvPicPr>
          <p:cNvPr id="59940" name="Picture 59940" descr="Picture 59940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2700541"/>
            <a:ext cx="137147" cy="137147"/>
          </a:xfrm>
          <a:prstGeom prst="rect">
            <a:avLst/>
          </a:prstGeom>
          <a:noFill/>
        </p:spPr>
      </p:pic>
      <p:sp>
        <p:nvSpPr>
          <p:cNvPr id="59941" name="RECTANGLE59941"/>
          <p:cNvSpPr/>
          <p:nvPr/>
        </p:nvSpPr>
        <p:spPr bwMode="auto">
          <a:xfrm>
            <a:off x="313169" y="2914040"/>
            <a:ext cx="121391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Réservées</a:t>
            </a:r>
            <a:endParaRPr/>
          </a:p>
        </p:txBody>
      </p:sp>
      <p:sp>
        <p:nvSpPr>
          <p:cNvPr id="59944" name="RECTANGLE59944"/>
          <p:cNvSpPr/>
          <p:nvPr/>
        </p:nvSpPr>
        <p:spPr bwMode="auto">
          <a:xfrm>
            <a:off x="4174427" y="291404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947" name="RECTANGLE59947"/>
          <p:cNvSpPr/>
          <p:nvPr/>
        </p:nvSpPr>
        <p:spPr bwMode="auto">
          <a:xfrm>
            <a:off x="6574422" y="291404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950" name="RECTANGLE59950"/>
          <p:cNvSpPr/>
          <p:nvPr/>
        </p:nvSpPr>
        <p:spPr bwMode="auto">
          <a:xfrm>
            <a:off x="8544751" y="2914040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pic>
        <p:nvPicPr>
          <p:cNvPr id="59953" name="Picture 59953" descr="Picture 59953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2897035"/>
            <a:ext cx="137147" cy="137147"/>
          </a:xfrm>
          <a:prstGeom prst="rect">
            <a:avLst/>
          </a:prstGeom>
          <a:noFill/>
        </p:spPr>
      </p:pic>
      <p:sp>
        <p:nvSpPr>
          <p:cNvPr id="59954" name="RECTANGLE59954"/>
          <p:cNvSpPr/>
          <p:nvPr/>
        </p:nvSpPr>
        <p:spPr bwMode="auto">
          <a:xfrm>
            <a:off x="313169" y="3110535"/>
            <a:ext cx="15416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Voyagées Online</a:t>
            </a:r>
            <a:endParaRPr/>
          </a:p>
        </p:txBody>
      </p:sp>
      <p:sp>
        <p:nvSpPr>
          <p:cNvPr id="59957" name="RECTANGLE59957"/>
          <p:cNvSpPr/>
          <p:nvPr/>
        </p:nvSpPr>
        <p:spPr bwMode="auto">
          <a:xfrm>
            <a:off x="4187127" y="311053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960" name="RECTANGLE59960"/>
          <p:cNvSpPr/>
          <p:nvPr/>
        </p:nvSpPr>
        <p:spPr bwMode="auto">
          <a:xfrm>
            <a:off x="6587122" y="311053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963" name="RECTANGLE59963"/>
          <p:cNvSpPr/>
          <p:nvPr/>
        </p:nvSpPr>
        <p:spPr bwMode="auto">
          <a:xfrm>
            <a:off x="8544751" y="3110535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pic>
        <p:nvPicPr>
          <p:cNvPr id="59966" name="Picture 59966" descr="Picture 59966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3093530"/>
            <a:ext cx="137147" cy="137147"/>
          </a:xfrm>
          <a:prstGeom prst="rect">
            <a:avLst/>
          </a:prstGeom>
          <a:noFill/>
        </p:spPr>
      </p:pic>
      <p:sp>
        <p:nvSpPr>
          <p:cNvPr id="59967" name="RECTANGLE59967"/>
          <p:cNvSpPr/>
          <p:nvPr/>
        </p:nvSpPr>
        <p:spPr bwMode="auto">
          <a:xfrm>
            <a:off x="313169" y="3301162"/>
            <a:ext cx="15487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Voyagées Offline</a:t>
            </a:r>
            <a:endParaRPr/>
          </a:p>
        </p:txBody>
      </p:sp>
      <p:sp>
        <p:nvSpPr>
          <p:cNvPr id="59970" name="RECTANGLE59970"/>
          <p:cNvSpPr/>
          <p:nvPr/>
        </p:nvSpPr>
        <p:spPr bwMode="auto">
          <a:xfrm>
            <a:off x="4187127" y="330116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973" name="RECTANGLE59973"/>
          <p:cNvSpPr/>
          <p:nvPr/>
        </p:nvSpPr>
        <p:spPr bwMode="auto">
          <a:xfrm>
            <a:off x="6587122" y="330116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976" name="RECTANGLE59976"/>
          <p:cNvSpPr/>
          <p:nvPr/>
        </p:nvSpPr>
        <p:spPr bwMode="auto">
          <a:xfrm>
            <a:off x="8544751" y="3301162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pic>
        <p:nvPicPr>
          <p:cNvPr id="59979" name="Picture 59979" descr="Picture 59979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3284169"/>
            <a:ext cx="137147" cy="137147"/>
          </a:xfrm>
          <a:prstGeom prst="rect">
            <a:avLst/>
          </a:prstGeom>
          <a:noFill/>
        </p:spPr>
      </p:pic>
      <p:sp>
        <p:nvSpPr>
          <p:cNvPr id="59980" name="RECTANGLE59980"/>
          <p:cNvSpPr/>
          <p:nvPr/>
        </p:nvSpPr>
        <p:spPr bwMode="auto">
          <a:xfrm>
            <a:off x="313169" y="3491802"/>
            <a:ext cx="824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Adoption Online</a:t>
            </a:r>
            <a:endParaRPr/>
          </a:p>
        </p:txBody>
      </p:sp>
      <p:sp>
        <p:nvSpPr>
          <p:cNvPr id="59983" name="RECTANGLE59983"/>
          <p:cNvSpPr/>
          <p:nvPr/>
        </p:nvSpPr>
        <p:spPr bwMode="auto">
          <a:xfrm>
            <a:off x="3863530" y="3491802"/>
            <a:ext cx="38811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0,00 %</a:t>
            </a:r>
            <a:endParaRPr/>
          </a:p>
        </p:txBody>
      </p:sp>
      <p:sp>
        <p:nvSpPr>
          <p:cNvPr id="59986" name="RECTANGLE59986"/>
          <p:cNvSpPr/>
          <p:nvPr/>
        </p:nvSpPr>
        <p:spPr bwMode="auto">
          <a:xfrm>
            <a:off x="6263526" y="3491802"/>
            <a:ext cx="38811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0,00 %</a:t>
            </a:r>
            <a:endParaRPr/>
          </a:p>
        </p:txBody>
      </p:sp>
      <p:sp>
        <p:nvSpPr>
          <p:cNvPr id="59989" name="RECTANGLE59989"/>
          <p:cNvSpPr/>
          <p:nvPr/>
        </p:nvSpPr>
        <p:spPr bwMode="auto">
          <a:xfrm>
            <a:off x="8544751" y="3491802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pic>
        <p:nvPicPr>
          <p:cNvPr id="59992" name="Picture 59992" descr="Picture 59992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3474796"/>
            <a:ext cx="137147" cy="137147"/>
          </a:xfrm>
          <a:prstGeom prst="rect">
            <a:avLst/>
          </a:prstGeom>
          <a:noFill/>
        </p:spPr>
      </p:pic>
      <p:sp>
        <p:nvSpPr>
          <p:cNvPr id="59993" name="RECTANGLE59993"/>
          <p:cNvSpPr/>
          <p:nvPr/>
        </p:nvSpPr>
        <p:spPr bwMode="auto">
          <a:xfrm>
            <a:off x="325869" y="3682428"/>
            <a:ext cx="106039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Nombre de jours (2)</a:t>
            </a:r>
            <a:endParaRPr/>
          </a:p>
        </p:txBody>
      </p:sp>
      <p:sp>
        <p:nvSpPr>
          <p:cNvPr id="59996" name="RECTANGLE59996"/>
          <p:cNvSpPr/>
          <p:nvPr/>
        </p:nvSpPr>
        <p:spPr bwMode="auto">
          <a:xfrm>
            <a:off x="4174427" y="368242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59999" name="RECTANGLE59999"/>
          <p:cNvSpPr/>
          <p:nvPr/>
        </p:nvSpPr>
        <p:spPr bwMode="auto">
          <a:xfrm>
            <a:off x="6574422" y="368242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60002" name="RECTANGLE60002"/>
          <p:cNvSpPr/>
          <p:nvPr/>
        </p:nvSpPr>
        <p:spPr bwMode="auto">
          <a:xfrm>
            <a:off x="8544751" y="3682428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pic>
        <p:nvPicPr>
          <p:cNvPr id="60005" name="Picture 60005" descr="Picture 60005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3665436"/>
            <a:ext cx="137147" cy="137147"/>
          </a:xfrm>
          <a:prstGeom prst="rect">
            <a:avLst/>
          </a:prstGeom>
          <a:noFill/>
        </p:spPr>
      </p:pic>
      <p:sp>
        <p:nvSpPr>
          <p:cNvPr id="60006" name="RECTANGLE60006"/>
          <p:cNvSpPr/>
          <p:nvPr/>
        </p:nvSpPr>
        <p:spPr bwMode="auto">
          <a:xfrm>
            <a:off x="228600" y="3821633"/>
            <a:ext cx="2519998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007" name="RECTANGLE60007"/>
          <p:cNvSpPr/>
          <p:nvPr/>
        </p:nvSpPr>
        <p:spPr bwMode="auto">
          <a:xfrm>
            <a:off x="322694" y="3876726"/>
            <a:ext cx="168859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Prix moyen par jour (1) / (2)</a:t>
            </a:r>
            <a:endParaRPr/>
          </a:p>
        </p:txBody>
      </p:sp>
      <p:sp>
        <p:nvSpPr>
          <p:cNvPr id="60010" name="RECTANGLE60010"/>
          <p:cNvSpPr/>
          <p:nvPr/>
        </p:nvSpPr>
        <p:spPr bwMode="auto">
          <a:xfrm>
            <a:off x="2748598" y="3821633"/>
            <a:ext cx="2399995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011" name="RECTANGLE60011"/>
          <p:cNvSpPr/>
          <p:nvPr/>
        </p:nvSpPr>
        <p:spPr bwMode="auto">
          <a:xfrm>
            <a:off x="4166807" y="3876726"/>
            <a:ext cx="848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60014" name="RECTANGLE60014"/>
          <p:cNvSpPr/>
          <p:nvPr/>
        </p:nvSpPr>
        <p:spPr bwMode="auto">
          <a:xfrm>
            <a:off x="5148593" y="3821633"/>
            <a:ext cx="2399995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015" name="RECTANGLE60015"/>
          <p:cNvSpPr/>
          <p:nvPr/>
        </p:nvSpPr>
        <p:spPr bwMode="auto">
          <a:xfrm>
            <a:off x="6566801" y="3876726"/>
            <a:ext cx="848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60018" name="RECTANGLE60018"/>
          <p:cNvSpPr/>
          <p:nvPr/>
        </p:nvSpPr>
        <p:spPr bwMode="auto">
          <a:xfrm>
            <a:off x="7548588" y="3821633"/>
            <a:ext cx="2399995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019" name="RECTANGLE60019"/>
          <p:cNvSpPr/>
          <p:nvPr/>
        </p:nvSpPr>
        <p:spPr bwMode="auto">
          <a:xfrm>
            <a:off x="8499335" y="3876726"/>
            <a:ext cx="55229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sp>
        <p:nvSpPr>
          <p:cNvPr id="60022" name="RECTANGLE60022"/>
          <p:cNvSpPr/>
          <p:nvPr/>
        </p:nvSpPr>
        <p:spPr bwMode="auto">
          <a:xfrm>
            <a:off x="9948583" y="3821633"/>
            <a:ext cx="359994" cy="194297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60023" name="Picture 60023" descr="Picture 60023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3859733"/>
            <a:ext cx="137147" cy="137147"/>
          </a:xfrm>
          <a:prstGeom prst="rect">
            <a:avLst/>
          </a:prstGeom>
          <a:noFill/>
        </p:spPr>
      </p:pic>
      <p:sp>
        <p:nvSpPr>
          <p:cNvPr id="60024" name="RECTANGLE60024"/>
          <p:cNvSpPr/>
          <p:nvPr/>
        </p:nvSpPr>
        <p:spPr bwMode="auto">
          <a:xfrm>
            <a:off x="228600" y="4015930"/>
            <a:ext cx="2519998" cy="194297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025" name="RECTANGLE60025"/>
          <p:cNvSpPr/>
          <p:nvPr/>
        </p:nvSpPr>
        <p:spPr bwMode="auto">
          <a:xfrm>
            <a:off x="303644" y="4071023"/>
            <a:ext cx="77947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Fees HT Online</a:t>
            </a:r>
            <a:endParaRPr/>
          </a:p>
        </p:txBody>
      </p:sp>
      <p:sp>
        <p:nvSpPr>
          <p:cNvPr id="60028" name="RECTANGLE60028"/>
          <p:cNvSpPr/>
          <p:nvPr/>
        </p:nvSpPr>
        <p:spPr bwMode="auto">
          <a:xfrm>
            <a:off x="2748598" y="4015930"/>
            <a:ext cx="2399995" cy="194297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029" name="RECTANGLE60029"/>
          <p:cNvSpPr/>
          <p:nvPr/>
        </p:nvSpPr>
        <p:spPr bwMode="auto">
          <a:xfrm>
            <a:off x="4174427" y="407102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60032" name="RECTANGLE60032"/>
          <p:cNvSpPr/>
          <p:nvPr/>
        </p:nvSpPr>
        <p:spPr bwMode="auto">
          <a:xfrm>
            <a:off x="5148593" y="4015930"/>
            <a:ext cx="2399995" cy="194297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033" name="RECTANGLE60033"/>
          <p:cNvSpPr/>
          <p:nvPr/>
        </p:nvSpPr>
        <p:spPr bwMode="auto">
          <a:xfrm>
            <a:off x="6574422" y="407102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60036" name="RECTANGLE60036"/>
          <p:cNvSpPr/>
          <p:nvPr/>
        </p:nvSpPr>
        <p:spPr bwMode="auto">
          <a:xfrm>
            <a:off x="7548588" y="4015930"/>
            <a:ext cx="2399995" cy="194297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037" name="RECTANGLE60037"/>
          <p:cNvSpPr/>
          <p:nvPr/>
        </p:nvSpPr>
        <p:spPr bwMode="auto">
          <a:xfrm>
            <a:off x="8544751" y="4071023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sp>
        <p:nvSpPr>
          <p:cNvPr id="60040" name="RECTANGLE60040"/>
          <p:cNvSpPr/>
          <p:nvPr/>
        </p:nvSpPr>
        <p:spPr bwMode="auto">
          <a:xfrm>
            <a:off x="9948583" y="4015930"/>
            <a:ext cx="359994" cy="194297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60041" name="Picture 60041" descr="Picture 60041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4054030"/>
            <a:ext cx="137147" cy="137147"/>
          </a:xfrm>
          <a:prstGeom prst="rect">
            <a:avLst/>
          </a:prstGeom>
          <a:noFill/>
        </p:spPr>
      </p:pic>
      <p:sp>
        <p:nvSpPr>
          <p:cNvPr id="60042" name="RECTANGLE60042"/>
          <p:cNvSpPr/>
          <p:nvPr/>
        </p:nvSpPr>
        <p:spPr bwMode="auto">
          <a:xfrm>
            <a:off x="228600" y="4210228"/>
            <a:ext cx="2519998" cy="184772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043" name="RECTANGLE60043"/>
          <p:cNvSpPr/>
          <p:nvPr/>
        </p:nvSpPr>
        <p:spPr bwMode="auto">
          <a:xfrm>
            <a:off x="322694" y="4255795"/>
            <a:ext cx="7865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Fees HT Offline</a:t>
            </a:r>
            <a:endParaRPr/>
          </a:p>
        </p:txBody>
      </p:sp>
      <p:sp>
        <p:nvSpPr>
          <p:cNvPr id="60046" name="RECTANGLE60046"/>
          <p:cNvSpPr/>
          <p:nvPr/>
        </p:nvSpPr>
        <p:spPr bwMode="auto">
          <a:xfrm>
            <a:off x="2748598" y="4210228"/>
            <a:ext cx="2399995" cy="184772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047" name="RECTANGLE60047"/>
          <p:cNvSpPr/>
          <p:nvPr/>
        </p:nvSpPr>
        <p:spPr bwMode="auto">
          <a:xfrm>
            <a:off x="4174427" y="425579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60050" name="RECTANGLE60050"/>
          <p:cNvSpPr/>
          <p:nvPr/>
        </p:nvSpPr>
        <p:spPr bwMode="auto">
          <a:xfrm>
            <a:off x="5148593" y="4210228"/>
            <a:ext cx="2399995" cy="184772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051" name="RECTANGLE60051"/>
          <p:cNvSpPr/>
          <p:nvPr/>
        </p:nvSpPr>
        <p:spPr bwMode="auto">
          <a:xfrm>
            <a:off x="6574422" y="425579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60054" name="RECTANGLE60054"/>
          <p:cNvSpPr/>
          <p:nvPr/>
        </p:nvSpPr>
        <p:spPr bwMode="auto">
          <a:xfrm>
            <a:off x="7548588" y="4210228"/>
            <a:ext cx="2399995" cy="184772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055" name="RECTANGLE60055"/>
          <p:cNvSpPr/>
          <p:nvPr/>
        </p:nvSpPr>
        <p:spPr bwMode="auto">
          <a:xfrm>
            <a:off x="8544751" y="4255795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sp>
        <p:nvSpPr>
          <p:cNvPr id="60058" name="RECTANGLE60058"/>
          <p:cNvSpPr/>
          <p:nvPr/>
        </p:nvSpPr>
        <p:spPr bwMode="auto">
          <a:xfrm>
            <a:off x="9948583" y="4210228"/>
            <a:ext cx="359994" cy="184772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60059" name="Picture 60059" descr="Picture 60059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4238803"/>
            <a:ext cx="137147" cy="137147"/>
          </a:xfrm>
          <a:prstGeom prst="rect">
            <a:avLst/>
          </a:prstGeom>
          <a:noFill/>
        </p:spPr>
      </p:pic>
      <p:sp>
        <p:nvSpPr>
          <p:cNvPr id="60060" name="RECTANGLE60060"/>
          <p:cNvSpPr/>
          <p:nvPr/>
        </p:nvSpPr>
        <p:spPr bwMode="auto">
          <a:xfrm>
            <a:off x="228600" y="4395000"/>
            <a:ext cx="2519998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061" name="RECTANGLE60061"/>
          <p:cNvSpPr/>
          <p:nvPr/>
        </p:nvSpPr>
        <p:spPr bwMode="auto">
          <a:xfrm>
            <a:off x="335394" y="4455960"/>
            <a:ext cx="7849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Fees HT</a:t>
            </a:r>
            <a:endParaRPr/>
          </a:p>
        </p:txBody>
      </p:sp>
      <p:sp>
        <p:nvSpPr>
          <p:cNvPr id="60064" name="RECTANGLE60064"/>
          <p:cNvSpPr/>
          <p:nvPr/>
        </p:nvSpPr>
        <p:spPr bwMode="auto">
          <a:xfrm>
            <a:off x="2748598" y="4395000"/>
            <a:ext cx="2399995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065" name="RECTANGLE60065"/>
          <p:cNvSpPr/>
          <p:nvPr/>
        </p:nvSpPr>
        <p:spPr bwMode="auto">
          <a:xfrm>
            <a:off x="4166807" y="4455960"/>
            <a:ext cx="848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60068" name="RECTANGLE60068"/>
          <p:cNvSpPr/>
          <p:nvPr/>
        </p:nvSpPr>
        <p:spPr bwMode="auto">
          <a:xfrm>
            <a:off x="5148593" y="4395000"/>
            <a:ext cx="2399995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069" name="RECTANGLE60069"/>
          <p:cNvSpPr/>
          <p:nvPr/>
        </p:nvSpPr>
        <p:spPr bwMode="auto">
          <a:xfrm>
            <a:off x="6566801" y="4455960"/>
            <a:ext cx="848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60072" name="RECTANGLE60072"/>
          <p:cNvSpPr/>
          <p:nvPr/>
        </p:nvSpPr>
        <p:spPr bwMode="auto">
          <a:xfrm>
            <a:off x="7548588" y="4395000"/>
            <a:ext cx="2399995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073" name="RECTANGLE60073"/>
          <p:cNvSpPr/>
          <p:nvPr/>
        </p:nvSpPr>
        <p:spPr bwMode="auto">
          <a:xfrm>
            <a:off x="8499335" y="4455960"/>
            <a:ext cx="55229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sp>
        <p:nvSpPr>
          <p:cNvPr id="60076" name="RECTANGLE60076"/>
          <p:cNvSpPr/>
          <p:nvPr/>
        </p:nvSpPr>
        <p:spPr bwMode="auto">
          <a:xfrm>
            <a:off x="9948583" y="4395000"/>
            <a:ext cx="359994" cy="2060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60077" name="Picture 60077" descr="Picture 60077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4438955"/>
            <a:ext cx="137147" cy="137147"/>
          </a:xfrm>
          <a:prstGeom prst="rect">
            <a:avLst/>
          </a:prstGeom>
          <a:noFill/>
        </p:spPr>
      </p:pic>
      <p:sp>
        <p:nvSpPr>
          <p:cNvPr id="60078" name="RECTANGLE60078"/>
          <p:cNvSpPr/>
          <p:nvPr/>
        </p:nvSpPr>
        <p:spPr bwMode="auto">
          <a:xfrm>
            <a:off x="313169" y="4661979"/>
            <a:ext cx="47264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% Avoirs</a:t>
            </a:r>
            <a:endParaRPr/>
          </a:p>
        </p:txBody>
      </p:sp>
      <p:sp>
        <p:nvSpPr>
          <p:cNvPr id="60081" name="RECTANGLE60081"/>
          <p:cNvSpPr/>
          <p:nvPr/>
        </p:nvSpPr>
        <p:spPr bwMode="auto">
          <a:xfrm>
            <a:off x="3863530" y="4661979"/>
            <a:ext cx="38811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0,00 %</a:t>
            </a:r>
            <a:endParaRPr/>
          </a:p>
        </p:txBody>
      </p:sp>
      <p:sp>
        <p:nvSpPr>
          <p:cNvPr id="60084" name="RECTANGLE60084"/>
          <p:cNvSpPr/>
          <p:nvPr/>
        </p:nvSpPr>
        <p:spPr bwMode="auto">
          <a:xfrm>
            <a:off x="6263526" y="4661979"/>
            <a:ext cx="38811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0,00 %</a:t>
            </a:r>
            <a:endParaRPr/>
          </a:p>
        </p:txBody>
      </p:sp>
      <p:sp>
        <p:nvSpPr>
          <p:cNvPr id="60087" name="RECTANGLE60087"/>
          <p:cNvSpPr/>
          <p:nvPr/>
        </p:nvSpPr>
        <p:spPr bwMode="auto">
          <a:xfrm>
            <a:off x="8544751" y="4661979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pic>
        <p:nvPicPr>
          <p:cNvPr id="60090" name="Picture 60090" descr="Picture 60090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4644974"/>
            <a:ext cx="137147" cy="137147"/>
          </a:xfrm>
          <a:prstGeom prst="rect">
            <a:avLst/>
          </a:prstGeom>
          <a:noFill/>
        </p:spPr>
      </p:pic>
      <p:sp>
        <p:nvSpPr>
          <p:cNvPr id="60091" name="RECTANGLE60091"/>
          <p:cNvSpPr/>
          <p:nvPr/>
        </p:nvSpPr>
        <p:spPr bwMode="auto">
          <a:xfrm>
            <a:off x="325869" y="4858474"/>
            <a:ext cx="155773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Anticipation Moyenne en jours</a:t>
            </a:r>
            <a:endParaRPr/>
          </a:p>
        </p:txBody>
      </p:sp>
      <p:sp>
        <p:nvSpPr>
          <p:cNvPr id="60094" name="RECTANGLE60094"/>
          <p:cNvSpPr/>
          <p:nvPr/>
        </p:nvSpPr>
        <p:spPr bwMode="auto">
          <a:xfrm>
            <a:off x="4251642" y="4858474"/>
            <a:ext cx="483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097" name="RECTANGLE60097"/>
          <p:cNvSpPr/>
          <p:nvPr/>
        </p:nvSpPr>
        <p:spPr bwMode="auto">
          <a:xfrm>
            <a:off x="6651637" y="4858474"/>
            <a:ext cx="483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100" name="RECTANGLE60100"/>
          <p:cNvSpPr/>
          <p:nvPr/>
        </p:nvSpPr>
        <p:spPr bwMode="auto">
          <a:xfrm>
            <a:off x="8557451" y="4858474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pic>
        <p:nvPicPr>
          <p:cNvPr id="60103" name="Picture 60103" descr="Picture 60103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51529" y="4841468"/>
            <a:ext cx="137147" cy="137147"/>
          </a:xfrm>
          <a:prstGeom prst="rect">
            <a:avLst/>
          </a:prstGeom>
          <a:noFill/>
        </p:spPr>
      </p:pic>
      <p:sp>
        <p:nvSpPr>
          <p:cNvPr id="60104" name="LINE60104"/>
          <p:cNvSpPr/>
          <p:nvPr/>
        </p:nvSpPr>
        <p:spPr bwMode="auto">
          <a:xfrm flipH="1">
            <a:off x="233363" y="1143000"/>
            <a:ext cx="0" cy="73200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05" name="LINE60105"/>
          <p:cNvSpPr/>
          <p:nvPr/>
        </p:nvSpPr>
        <p:spPr bwMode="auto">
          <a:xfrm flipH="1">
            <a:off x="238125" y="1875003"/>
            <a:ext cx="0" cy="2060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06" name="LINE60106"/>
          <p:cNvSpPr/>
          <p:nvPr/>
        </p:nvSpPr>
        <p:spPr bwMode="auto">
          <a:xfrm flipH="1">
            <a:off x="233363" y="2081022"/>
            <a:ext cx="0" cy="39079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07" name="LINE60107"/>
          <p:cNvSpPr/>
          <p:nvPr/>
        </p:nvSpPr>
        <p:spPr bwMode="auto">
          <a:xfrm flipH="1">
            <a:off x="238125" y="2471814"/>
            <a:ext cx="0" cy="19429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08" name="LINE60108"/>
          <p:cNvSpPr/>
          <p:nvPr/>
        </p:nvSpPr>
        <p:spPr bwMode="auto">
          <a:xfrm flipH="1">
            <a:off x="233363" y="2666111"/>
            <a:ext cx="0" cy="116504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09" name="LINE60109"/>
          <p:cNvSpPr/>
          <p:nvPr/>
        </p:nvSpPr>
        <p:spPr bwMode="auto">
          <a:xfrm flipH="1">
            <a:off x="238125" y="3831158"/>
            <a:ext cx="0" cy="203822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10" name="LINE60110"/>
          <p:cNvSpPr/>
          <p:nvPr/>
        </p:nvSpPr>
        <p:spPr bwMode="auto">
          <a:xfrm flipH="1">
            <a:off x="238125" y="4210228"/>
            <a:ext cx="0" cy="40031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11" name="LINE60111"/>
          <p:cNvSpPr/>
          <p:nvPr/>
        </p:nvSpPr>
        <p:spPr bwMode="auto">
          <a:xfrm flipH="1">
            <a:off x="233363" y="4610545"/>
            <a:ext cx="0" cy="40251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12" name="LINE60112"/>
          <p:cNvSpPr/>
          <p:nvPr/>
        </p:nvSpPr>
        <p:spPr bwMode="auto">
          <a:xfrm flipH="1">
            <a:off x="7553351" y="1143000"/>
            <a:ext cx="0" cy="73200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13" name="LINE60113"/>
          <p:cNvSpPr/>
          <p:nvPr/>
        </p:nvSpPr>
        <p:spPr bwMode="auto">
          <a:xfrm flipH="1">
            <a:off x="7558113" y="1875003"/>
            <a:ext cx="0" cy="2060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14" name="LINE60114"/>
          <p:cNvSpPr/>
          <p:nvPr/>
        </p:nvSpPr>
        <p:spPr bwMode="auto">
          <a:xfrm flipH="1">
            <a:off x="7553351" y="2081022"/>
            <a:ext cx="0" cy="39079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15" name="LINE60115"/>
          <p:cNvSpPr/>
          <p:nvPr/>
        </p:nvSpPr>
        <p:spPr bwMode="auto">
          <a:xfrm flipH="1">
            <a:off x="7558113" y="2471814"/>
            <a:ext cx="0" cy="19429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16" name="LINE60116"/>
          <p:cNvSpPr/>
          <p:nvPr/>
        </p:nvSpPr>
        <p:spPr bwMode="auto">
          <a:xfrm flipH="1">
            <a:off x="7553351" y="2666111"/>
            <a:ext cx="0" cy="116504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17" name="LINE60117"/>
          <p:cNvSpPr/>
          <p:nvPr/>
        </p:nvSpPr>
        <p:spPr bwMode="auto">
          <a:xfrm flipH="1">
            <a:off x="7558113" y="3831158"/>
            <a:ext cx="0" cy="77938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18" name="LINE60118"/>
          <p:cNvSpPr/>
          <p:nvPr/>
        </p:nvSpPr>
        <p:spPr bwMode="auto">
          <a:xfrm flipH="1">
            <a:off x="7553351" y="4610545"/>
            <a:ext cx="0" cy="40251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19" name="LINE60119"/>
          <p:cNvSpPr/>
          <p:nvPr/>
        </p:nvSpPr>
        <p:spPr bwMode="auto">
          <a:xfrm flipH="1">
            <a:off x="9953346" y="1314094"/>
            <a:ext cx="0" cy="56090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20" name="LINE60120"/>
          <p:cNvSpPr/>
          <p:nvPr/>
        </p:nvSpPr>
        <p:spPr bwMode="auto">
          <a:xfrm flipH="1">
            <a:off x="9958108" y="1875003"/>
            <a:ext cx="0" cy="2060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21" name="LINE60121"/>
          <p:cNvSpPr/>
          <p:nvPr/>
        </p:nvSpPr>
        <p:spPr bwMode="auto">
          <a:xfrm flipH="1">
            <a:off x="9953346" y="2081022"/>
            <a:ext cx="0" cy="39079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22" name="LINE60122"/>
          <p:cNvSpPr/>
          <p:nvPr/>
        </p:nvSpPr>
        <p:spPr bwMode="auto">
          <a:xfrm flipH="1">
            <a:off x="9958108" y="2471814"/>
            <a:ext cx="0" cy="19429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23" name="LINE60123"/>
          <p:cNvSpPr/>
          <p:nvPr/>
        </p:nvSpPr>
        <p:spPr bwMode="auto">
          <a:xfrm flipH="1">
            <a:off x="9953346" y="2666111"/>
            <a:ext cx="0" cy="116504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24" name="LINE60124"/>
          <p:cNvSpPr/>
          <p:nvPr/>
        </p:nvSpPr>
        <p:spPr bwMode="auto">
          <a:xfrm flipH="1">
            <a:off x="9958108" y="3831158"/>
            <a:ext cx="0" cy="77938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25" name="LINE60125"/>
          <p:cNvSpPr/>
          <p:nvPr/>
        </p:nvSpPr>
        <p:spPr bwMode="auto">
          <a:xfrm flipH="1">
            <a:off x="9953346" y="4610545"/>
            <a:ext cx="0" cy="40251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26" name="LINE60126"/>
          <p:cNvSpPr/>
          <p:nvPr/>
        </p:nvSpPr>
        <p:spPr bwMode="auto">
          <a:xfrm flipH="1">
            <a:off x="2753360" y="1143000"/>
            <a:ext cx="0" cy="73200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27" name="LINE60127"/>
          <p:cNvSpPr/>
          <p:nvPr/>
        </p:nvSpPr>
        <p:spPr bwMode="auto">
          <a:xfrm flipH="1">
            <a:off x="2758123" y="1875003"/>
            <a:ext cx="0" cy="2060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28" name="LINE60128"/>
          <p:cNvSpPr/>
          <p:nvPr/>
        </p:nvSpPr>
        <p:spPr bwMode="auto">
          <a:xfrm flipH="1">
            <a:off x="2753360" y="2081022"/>
            <a:ext cx="0" cy="39079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29" name="LINE60129"/>
          <p:cNvSpPr/>
          <p:nvPr/>
        </p:nvSpPr>
        <p:spPr bwMode="auto">
          <a:xfrm flipH="1">
            <a:off x="2758123" y="2471814"/>
            <a:ext cx="0" cy="19429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30" name="LINE60130"/>
          <p:cNvSpPr/>
          <p:nvPr/>
        </p:nvSpPr>
        <p:spPr bwMode="auto">
          <a:xfrm flipH="1">
            <a:off x="2753360" y="2666111"/>
            <a:ext cx="0" cy="116504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31" name="LINE60131"/>
          <p:cNvSpPr/>
          <p:nvPr/>
        </p:nvSpPr>
        <p:spPr bwMode="auto">
          <a:xfrm flipH="1">
            <a:off x="2758123" y="3831158"/>
            <a:ext cx="0" cy="77938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32" name="LINE60132"/>
          <p:cNvSpPr/>
          <p:nvPr/>
        </p:nvSpPr>
        <p:spPr bwMode="auto">
          <a:xfrm flipH="1">
            <a:off x="2753360" y="4610545"/>
            <a:ext cx="0" cy="40251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33" name="LINE60133"/>
          <p:cNvSpPr/>
          <p:nvPr/>
        </p:nvSpPr>
        <p:spPr bwMode="auto">
          <a:xfrm flipH="1">
            <a:off x="5153355" y="1143000"/>
            <a:ext cx="0" cy="73200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34" name="LINE60134"/>
          <p:cNvSpPr/>
          <p:nvPr/>
        </p:nvSpPr>
        <p:spPr bwMode="auto">
          <a:xfrm flipH="1">
            <a:off x="5158118" y="1875003"/>
            <a:ext cx="0" cy="2060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35" name="LINE60135"/>
          <p:cNvSpPr/>
          <p:nvPr/>
        </p:nvSpPr>
        <p:spPr bwMode="auto">
          <a:xfrm flipH="1">
            <a:off x="5153355" y="2081022"/>
            <a:ext cx="0" cy="39079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36" name="LINE60136"/>
          <p:cNvSpPr/>
          <p:nvPr/>
        </p:nvSpPr>
        <p:spPr bwMode="auto">
          <a:xfrm flipH="1">
            <a:off x="5158118" y="2471814"/>
            <a:ext cx="0" cy="19429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37" name="LINE60137"/>
          <p:cNvSpPr/>
          <p:nvPr/>
        </p:nvSpPr>
        <p:spPr bwMode="auto">
          <a:xfrm flipH="1">
            <a:off x="5153355" y="2666111"/>
            <a:ext cx="0" cy="116504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38" name="LINE60138"/>
          <p:cNvSpPr/>
          <p:nvPr/>
        </p:nvSpPr>
        <p:spPr bwMode="auto">
          <a:xfrm flipH="1">
            <a:off x="5158118" y="3831158"/>
            <a:ext cx="0" cy="77938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39" name="LINE60139"/>
          <p:cNvSpPr/>
          <p:nvPr/>
        </p:nvSpPr>
        <p:spPr bwMode="auto">
          <a:xfrm flipH="1">
            <a:off x="5153355" y="4610545"/>
            <a:ext cx="0" cy="40251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40" name="LINE60140"/>
          <p:cNvSpPr/>
          <p:nvPr/>
        </p:nvSpPr>
        <p:spPr bwMode="auto">
          <a:xfrm flipH="1">
            <a:off x="10303814" y="1143000"/>
            <a:ext cx="0" cy="73200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41" name="LINE60141"/>
          <p:cNvSpPr/>
          <p:nvPr/>
        </p:nvSpPr>
        <p:spPr bwMode="auto">
          <a:xfrm flipH="1">
            <a:off x="10299052" y="1875003"/>
            <a:ext cx="0" cy="20601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42" name="LINE60142"/>
          <p:cNvSpPr/>
          <p:nvPr/>
        </p:nvSpPr>
        <p:spPr bwMode="auto">
          <a:xfrm flipH="1">
            <a:off x="10303814" y="2081022"/>
            <a:ext cx="0" cy="39079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43" name="LINE60143"/>
          <p:cNvSpPr/>
          <p:nvPr/>
        </p:nvSpPr>
        <p:spPr bwMode="auto">
          <a:xfrm flipH="1">
            <a:off x="10299052" y="2471814"/>
            <a:ext cx="0" cy="19429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44" name="LINE60144"/>
          <p:cNvSpPr/>
          <p:nvPr/>
        </p:nvSpPr>
        <p:spPr bwMode="auto">
          <a:xfrm flipH="1">
            <a:off x="10303814" y="2666111"/>
            <a:ext cx="0" cy="116504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45" name="LINE60145"/>
          <p:cNvSpPr/>
          <p:nvPr/>
        </p:nvSpPr>
        <p:spPr bwMode="auto">
          <a:xfrm flipH="1">
            <a:off x="10299052" y="3831158"/>
            <a:ext cx="0" cy="779387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46" name="LINE60146"/>
          <p:cNvSpPr/>
          <p:nvPr/>
        </p:nvSpPr>
        <p:spPr bwMode="auto">
          <a:xfrm flipH="1">
            <a:off x="10303814" y="4610545"/>
            <a:ext cx="0" cy="40251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47" name="LINE60147"/>
          <p:cNvSpPr/>
          <p:nvPr/>
        </p:nvSpPr>
        <p:spPr bwMode="auto">
          <a:xfrm>
            <a:off x="228600" y="1147763"/>
            <a:ext cx="10079977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48" name="LINE60148"/>
          <p:cNvSpPr/>
          <p:nvPr/>
        </p:nvSpPr>
        <p:spPr bwMode="auto">
          <a:xfrm>
            <a:off x="247650" y="1318857"/>
            <a:ext cx="10041877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49" name="LINE60149"/>
          <p:cNvSpPr/>
          <p:nvPr/>
        </p:nvSpPr>
        <p:spPr bwMode="auto">
          <a:xfrm>
            <a:off x="247650" y="4025455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50" name="LINE60150"/>
          <p:cNvSpPr/>
          <p:nvPr/>
        </p:nvSpPr>
        <p:spPr bwMode="auto">
          <a:xfrm>
            <a:off x="247650" y="3831158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51" name="LINE60151"/>
          <p:cNvSpPr/>
          <p:nvPr/>
        </p:nvSpPr>
        <p:spPr bwMode="auto">
          <a:xfrm>
            <a:off x="247650" y="1502651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52" name="LINE60152"/>
          <p:cNvSpPr/>
          <p:nvPr/>
        </p:nvSpPr>
        <p:spPr bwMode="auto">
          <a:xfrm>
            <a:off x="247650" y="2471814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53" name="LINE60153"/>
          <p:cNvSpPr/>
          <p:nvPr/>
        </p:nvSpPr>
        <p:spPr bwMode="auto">
          <a:xfrm>
            <a:off x="247650" y="2867368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54" name="LINE60154"/>
          <p:cNvSpPr/>
          <p:nvPr/>
        </p:nvSpPr>
        <p:spPr bwMode="auto">
          <a:xfrm>
            <a:off x="247650" y="3260357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55" name="LINE60155"/>
          <p:cNvSpPr/>
          <p:nvPr/>
        </p:nvSpPr>
        <p:spPr bwMode="auto">
          <a:xfrm>
            <a:off x="247650" y="4214990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56" name="LINE60156"/>
          <p:cNvSpPr/>
          <p:nvPr/>
        </p:nvSpPr>
        <p:spPr bwMode="auto">
          <a:xfrm>
            <a:off x="247650" y="2666111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57" name="LINE60157"/>
          <p:cNvSpPr/>
          <p:nvPr/>
        </p:nvSpPr>
        <p:spPr bwMode="auto">
          <a:xfrm>
            <a:off x="247650" y="3641623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58" name="LINE60158"/>
          <p:cNvSpPr/>
          <p:nvPr/>
        </p:nvSpPr>
        <p:spPr bwMode="auto">
          <a:xfrm>
            <a:off x="247650" y="1686446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59" name="LINE60159"/>
          <p:cNvSpPr/>
          <p:nvPr/>
        </p:nvSpPr>
        <p:spPr bwMode="auto">
          <a:xfrm>
            <a:off x="247650" y="2081022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60" name="LINE60160"/>
          <p:cNvSpPr/>
          <p:nvPr/>
        </p:nvSpPr>
        <p:spPr bwMode="auto">
          <a:xfrm>
            <a:off x="247650" y="1875003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61" name="LINE60161"/>
          <p:cNvSpPr/>
          <p:nvPr/>
        </p:nvSpPr>
        <p:spPr bwMode="auto">
          <a:xfrm>
            <a:off x="247650" y="2270557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62" name="LINE60162"/>
          <p:cNvSpPr/>
          <p:nvPr/>
        </p:nvSpPr>
        <p:spPr bwMode="auto">
          <a:xfrm>
            <a:off x="247650" y="3063862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63" name="LINE60163"/>
          <p:cNvSpPr/>
          <p:nvPr/>
        </p:nvSpPr>
        <p:spPr bwMode="auto">
          <a:xfrm>
            <a:off x="247650" y="4610545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64" name="LINE60164"/>
          <p:cNvSpPr/>
          <p:nvPr/>
        </p:nvSpPr>
        <p:spPr bwMode="auto">
          <a:xfrm>
            <a:off x="247650" y="4404525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65" name="LINE60165"/>
          <p:cNvSpPr/>
          <p:nvPr/>
        </p:nvSpPr>
        <p:spPr bwMode="auto">
          <a:xfrm>
            <a:off x="247650" y="3445129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66" name="LINE60166"/>
          <p:cNvSpPr/>
          <p:nvPr/>
        </p:nvSpPr>
        <p:spPr bwMode="auto">
          <a:xfrm>
            <a:off x="247650" y="4811801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67" name="LINE60167"/>
          <p:cNvSpPr/>
          <p:nvPr/>
        </p:nvSpPr>
        <p:spPr bwMode="auto">
          <a:xfrm>
            <a:off x="228600" y="5008296"/>
            <a:ext cx="100799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60168" name="Picture 60168" descr="Picture 60168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247650" y="5032108"/>
            <a:ext cx="3304794" cy="1522793"/>
          </a:xfrm>
          <a:prstGeom prst="rect">
            <a:avLst/>
          </a:prstGeom>
          <a:noFill/>
        </p:spPr>
      </p:pic>
      <p:pic>
        <p:nvPicPr>
          <p:cNvPr id="60169" name="Picture 60169" descr="Picture 60169"/>
          <p:cNvPicPr/>
          <p:nvPr/>
        </p:nvPicPr>
        <p:blipFill>
          <a:blip r:embed="rId5">
            <a:lum/>
          </a:blip>
          <a:stretch>
            <a:fillRect/>
          </a:stretch>
        </p:blipFill>
        <p:spPr bwMode="auto">
          <a:xfrm>
            <a:off x="3607638" y="5032108"/>
            <a:ext cx="3304794" cy="1522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70" name="RECTANGLE60170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60171" name="Picture 60171" descr="Picture 60171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60172" name="LINE60172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73" name="RECTANGLE60173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60176" name="RECTANGLE60176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77" name="RECTANGLE60177"/>
          <p:cNvSpPr/>
          <p:nvPr/>
        </p:nvSpPr>
        <p:spPr bwMode="auto">
          <a:xfrm>
            <a:off x="4359567" y="251460"/>
            <a:ext cx="1816354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TOP LOUEURS</a:t>
            </a:r>
            <a:endParaRPr/>
          </a:p>
        </p:txBody>
      </p:sp>
      <p:sp>
        <p:nvSpPr>
          <p:cNvPr id="60180" name="RECTANGLE60180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81" name="RECTANGLE60181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60184" name="RECTANGLE60184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85" name="RECTANGLE60185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86" name="RECTANGLE60186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60189" name="RECTANGLE60189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90" name="RECTANGLE60190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91" name="RECTANGLE60191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60194" name="RECTANGLE60194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60197" name="LINE60197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198" name="RECTANGLE60198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60201" name="LINE60201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02" name="RECTANGLE60202"/>
          <p:cNvSpPr/>
          <p:nvPr/>
        </p:nvSpPr>
        <p:spPr bwMode="auto">
          <a:xfrm>
            <a:off x="266700" y="1579194"/>
            <a:ext cx="419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03" name="RECTANGLE60203"/>
          <p:cNvSpPr/>
          <p:nvPr/>
        </p:nvSpPr>
        <p:spPr bwMode="auto">
          <a:xfrm>
            <a:off x="334010" y="1602054"/>
            <a:ext cx="30327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Rang</a:t>
            </a:r>
            <a:endParaRPr/>
          </a:p>
        </p:txBody>
      </p:sp>
      <p:sp>
        <p:nvSpPr>
          <p:cNvPr id="60206" name="RECTANGLE60206"/>
          <p:cNvSpPr/>
          <p:nvPr/>
        </p:nvSpPr>
        <p:spPr bwMode="auto">
          <a:xfrm>
            <a:off x="723900" y="1579194"/>
            <a:ext cx="15907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07" name="RECTANGLE60207"/>
          <p:cNvSpPr/>
          <p:nvPr/>
        </p:nvSpPr>
        <p:spPr bwMode="auto">
          <a:xfrm>
            <a:off x="1293647" y="1602054"/>
            <a:ext cx="47000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Loueurs</a:t>
            </a:r>
            <a:endParaRPr/>
          </a:p>
        </p:txBody>
      </p:sp>
      <p:sp>
        <p:nvSpPr>
          <p:cNvPr id="60210" name="RECTANGLE60210"/>
          <p:cNvSpPr/>
          <p:nvPr/>
        </p:nvSpPr>
        <p:spPr bwMode="auto">
          <a:xfrm>
            <a:off x="2352700" y="1579194"/>
            <a:ext cx="78486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11" name="RECTANGLE60211"/>
          <p:cNvSpPr/>
          <p:nvPr/>
        </p:nvSpPr>
        <p:spPr bwMode="auto">
          <a:xfrm>
            <a:off x="2382317" y="1602054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60214" name="RECTANGLE60214"/>
          <p:cNvSpPr/>
          <p:nvPr/>
        </p:nvSpPr>
        <p:spPr bwMode="auto">
          <a:xfrm>
            <a:off x="3175660" y="1579194"/>
            <a:ext cx="78486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15" name="RECTANGLE60215"/>
          <p:cNvSpPr/>
          <p:nvPr/>
        </p:nvSpPr>
        <p:spPr bwMode="auto">
          <a:xfrm>
            <a:off x="3205277" y="1602054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60218" name="RECTANGLE60218"/>
          <p:cNvSpPr/>
          <p:nvPr/>
        </p:nvSpPr>
        <p:spPr bwMode="auto">
          <a:xfrm>
            <a:off x="3998620" y="1579194"/>
            <a:ext cx="60198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19" name="RECTANGLE60219"/>
          <p:cNvSpPr/>
          <p:nvPr/>
        </p:nvSpPr>
        <p:spPr bwMode="auto">
          <a:xfrm>
            <a:off x="4035196" y="1602054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60222" name="RECTANGLE60222"/>
          <p:cNvSpPr/>
          <p:nvPr/>
        </p:nvSpPr>
        <p:spPr bwMode="auto">
          <a:xfrm>
            <a:off x="4638701" y="1579194"/>
            <a:ext cx="78486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23" name="RECTANGLE60223"/>
          <p:cNvSpPr/>
          <p:nvPr/>
        </p:nvSpPr>
        <p:spPr bwMode="auto">
          <a:xfrm>
            <a:off x="4677004" y="1602054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60226" name="RECTANGLE60226"/>
          <p:cNvSpPr/>
          <p:nvPr/>
        </p:nvSpPr>
        <p:spPr bwMode="auto">
          <a:xfrm>
            <a:off x="5461660" y="1579194"/>
            <a:ext cx="876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27" name="RECTANGLE60227"/>
          <p:cNvSpPr/>
          <p:nvPr/>
        </p:nvSpPr>
        <p:spPr bwMode="auto">
          <a:xfrm>
            <a:off x="5561889" y="1602054"/>
            <a:ext cx="69463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Nb Jours P1</a:t>
            </a:r>
            <a:endParaRPr/>
          </a:p>
        </p:txBody>
      </p:sp>
      <p:sp>
        <p:nvSpPr>
          <p:cNvPr id="60230" name="RECTANGLE60230"/>
          <p:cNvSpPr/>
          <p:nvPr/>
        </p:nvSpPr>
        <p:spPr bwMode="auto">
          <a:xfrm>
            <a:off x="6376060" y="1579194"/>
            <a:ext cx="876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31" name="RECTANGLE60231"/>
          <p:cNvSpPr/>
          <p:nvPr/>
        </p:nvSpPr>
        <p:spPr bwMode="auto">
          <a:xfrm>
            <a:off x="6476289" y="1602054"/>
            <a:ext cx="69463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Nb Jours P2</a:t>
            </a:r>
            <a:endParaRPr/>
          </a:p>
        </p:txBody>
      </p:sp>
      <p:sp>
        <p:nvSpPr>
          <p:cNvPr id="60234" name="RECTANGLE60234"/>
          <p:cNvSpPr/>
          <p:nvPr/>
        </p:nvSpPr>
        <p:spPr bwMode="auto">
          <a:xfrm>
            <a:off x="7290460" y="1579194"/>
            <a:ext cx="60198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35" name="RECTANGLE60235"/>
          <p:cNvSpPr/>
          <p:nvPr/>
        </p:nvSpPr>
        <p:spPr bwMode="auto">
          <a:xfrm>
            <a:off x="7327036" y="1602054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60238" name="RECTANGLE60238"/>
          <p:cNvSpPr/>
          <p:nvPr/>
        </p:nvSpPr>
        <p:spPr bwMode="auto">
          <a:xfrm>
            <a:off x="7930541" y="1579194"/>
            <a:ext cx="67627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39" name="RECTANGLE60239"/>
          <p:cNvSpPr/>
          <p:nvPr/>
        </p:nvSpPr>
        <p:spPr bwMode="auto">
          <a:xfrm>
            <a:off x="8035252" y="1602054"/>
            <a:ext cx="4856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Jours</a:t>
            </a:r>
            <a:endParaRPr/>
          </a:p>
        </p:txBody>
      </p:sp>
      <p:sp>
        <p:nvSpPr>
          <p:cNvPr id="60242" name="RECTANGLE60242"/>
          <p:cNvSpPr/>
          <p:nvPr/>
        </p:nvSpPr>
        <p:spPr bwMode="auto">
          <a:xfrm>
            <a:off x="8644916" y="1579194"/>
            <a:ext cx="510527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43" name="RECTANGLE60243"/>
          <p:cNvSpPr/>
          <p:nvPr/>
        </p:nvSpPr>
        <p:spPr bwMode="auto">
          <a:xfrm>
            <a:off x="8701443" y="1602054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60246" name="RECTANGLE60246"/>
          <p:cNvSpPr/>
          <p:nvPr/>
        </p:nvSpPr>
        <p:spPr bwMode="auto">
          <a:xfrm>
            <a:off x="9193543" y="1579194"/>
            <a:ext cx="510527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47" name="RECTANGLE60247"/>
          <p:cNvSpPr/>
          <p:nvPr/>
        </p:nvSpPr>
        <p:spPr bwMode="auto">
          <a:xfrm>
            <a:off x="9250070" y="1602054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60250" name="RECTANGLE60250"/>
          <p:cNvSpPr/>
          <p:nvPr/>
        </p:nvSpPr>
        <p:spPr bwMode="auto">
          <a:xfrm>
            <a:off x="9742170" y="1579194"/>
            <a:ext cx="60198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51" name="RECTANGLE60251"/>
          <p:cNvSpPr/>
          <p:nvPr/>
        </p:nvSpPr>
        <p:spPr bwMode="auto">
          <a:xfrm>
            <a:off x="9778746" y="1602054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60254" name="RECTANGLE60254"/>
          <p:cNvSpPr/>
          <p:nvPr/>
        </p:nvSpPr>
        <p:spPr bwMode="auto">
          <a:xfrm>
            <a:off x="704850" y="1747114"/>
            <a:ext cx="16288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55" name="RECTANGLE60255"/>
          <p:cNvSpPr/>
          <p:nvPr/>
        </p:nvSpPr>
        <p:spPr bwMode="auto">
          <a:xfrm>
            <a:off x="1574597" y="1789024"/>
            <a:ext cx="76210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loueurs</a:t>
            </a:r>
            <a:endParaRPr/>
          </a:p>
        </p:txBody>
      </p:sp>
      <p:sp>
        <p:nvSpPr>
          <p:cNvPr id="60258" name="RECTANGLE60258"/>
          <p:cNvSpPr/>
          <p:nvPr/>
        </p:nvSpPr>
        <p:spPr bwMode="auto">
          <a:xfrm>
            <a:off x="2333650" y="1747114"/>
            <a:ext cx="82296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59" name="RECTANGLE60259"/>
          <p:cNvSpPr/>
          <p:nvPr/>
        </p:nvSpPr>
        <p:spPr bwMode="auto">
          <a:xfrm>
            <a:off x="3083458" y="1789024"/>
            <a:ext cx="473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262" name="RECTANGLE60262"/>
          <p:cNvSpPr/>
          <p:nvPr/>
        </p:nvSpPr>
        <p:spPr bwMode="auto">
          <a:xfrm>
            <a:off x="3156610" y="1747114"/>
            <a:ext cx="82296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63" name="RECTANGLE60263"/>
          <p:cNvSpPr/>
          <p:nvPr/>
        </p:nvSpPr>
        <p:spPr bwMode="auto">
          <a:xfrm>
            <a:off x="3906419" y="1789024"/>
            <a:ext cx="473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266" name="RECTANGLE60266"/>
          <p:cNvSpPr/>
          <p:nvPr/>
        </p:nvSpPr>
        <p:spPr bwMode="auto">
          <a:xfrm>
            <a:off x="3979570" y="1747114"/>
            <a:ext cx="64008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67" name="RECTANGLE60267"/>
          <p:cNvSpPr/>
          <p:nvPr/>
        </p:nvSpPr>
        <p:spPr bwMode="auto">
          <a:xfrm>
            <a:off x="4345229" y="1789024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60270" name="RECTANGLE60270"/>
          <p:cNvSpPr/>
          <p:nvPr/>
        </p:nvSpPr>
        <p:spPr bwMode="auto">
          <a:xfrm>
            <a:off x="4619651" y="1747114"/>
            <a:ext cx="82296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71" name="RECTANGLE60271"/>
          <p:cNvSpPr/>
          <p:nvPr/>
        </p:nvSpPr>
        <p:spPr bwMode="auto">
          <a:xfrm>
            <a:off x="5168189" y="1789024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60274" name="RECTANGLE60274"/>
          <p:cNvSpPr/>
          <p:nvPr/>
        </p:nvSpPr>
        <p:spPr bwMode="auto">
          <a:xfrm>
            <a:off x="5442610" y="1747114"/>
            <a:ext cx="9144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75" name="RECTANGLE60275"/>
          <p:cNvSpPr/>
          <p:nvPr/>
        </p:nvSpPr>
        <p:spPr bwMode="auto">
          <a:xfrm>
            <a:off x="6283858" y="1789024"/>
            <a:ext cx="473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278" name="RECTANGLE60278"/>
          <p:cNvSpPr/>
          <p:nvPr/>
        </p:nvSpPr>
        <p:spPr bwMode="auto">
          <a:xfrm>
            <a:off x="6357010" y="1747114"/>
            <a:ext cx="9144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79" name="RECTANGLE60279"/>
          <p:cNvSpPr/>
          <p:nvPr/>
        </p:nvSpPr>
        <p:spPr bwMode="auto">
          <a:xfrm>
            <a:off x="7198258" y="1789024"/>
            <a:ext cx="473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282" name="RECTANGLE60282"/>
          <p:cNvSpPr/>
          <p:nvPr/>
        </p:nvSpPr>
        <p:spPr bwMode="auto">
          <a:xfrm>
            <a:off x="7271410" y="1747114"/>
            <a:ext cx="64008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83" name="RECTANGLE60283"/>
          <p:cNvSpPr/>
          <p:nvPr/>
        </p:nvSpPr>
        <p:spPr bwMode="auto">
          <a:xfrm>
            <a:off x="7637069" y="1789024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60286" name="RECTANGLE60286"/>
          <p:cNvSpPr/>
          <p:nvPr/>
        </p:nvSpPr>
        <p:spPr bwMode="auto">
          <a:xfrm>
            <a:off x="7911491" y="1747114"/>
            <a:ext cx="714375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87" name="RECTANGLE60287"/>
          <p:cNvSpPr/>
          <p:nvPr/>
        </p:nvSpPr>
        <p:spPr bwMode="auto">
          <a:xfrm>
            <a:off x="8351444" y="1789024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60290" name="RECTANGLE60290"/>
          <p:cNvSpPr/>
          <p:nvPr/>
        </p:nvSpPr>
        <p:spPr bwMode="auto">
          <a:xfrm>
            <a:off x="8625866" y="1747114"/>
            <a:ext cx="548627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91" name="RECTANGLE60291"/>
          <p:cNvSpPr/>
          <p:nvPr/>
        </p:nvSpPr>
        <p:spPr bwMode="auto">
          <a:xfrm>
            <a:off x="9029205" y="1789024"/>
            <a:ext cx="848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60294" name="RECTANGLE60294"/>
          <p:cNvSpPr/>
          <p:nvPr/>
        </p:nvSpPr>
        <p:spPr bwMode="auto">
          <a:xfrm>
            <a:off x="9174493" y="1747114"/>
            <a:ext cx="548627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95" name="RECTANGLE60295"/>
          <p:cNvSpPr/>
          <p:nvPr/>
        </p:nvSpPr>
        <p:spPr bwMode="auto">
          <a:xfrm>
            <a:off x="9577832" y="1789024"/>
            <a:ext cx="848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60298" name="RECTANGLE60298"/>
          <p:cNvSpPr/>
          <p:nvPr/>
        </p:nvSpPr>
        <p:spPr bwMode="auto">
          <a:xfrm>
            <a:off x="9723120" y="1747114"/>
            <a:ext cx="64008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299" name="RECTANGLE60299"/>
          <p:cNvSpPr/>
          <p:nvPr/>
        </p:nvSpPr>
        <p:spPr bwMode="auto">
          <a:xfrm>
            <a:off x="10069729" y="1789024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60302" name="LINE60302"/>
          <p:cNvSpPr/>
          <p:nvPr/>
        </p:nvSpPr>
        <p:spPr bwMode="auto">
          <a:xfrm flipH="1">
            <a:off x="7280935" y="1747114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03" name="LINE60303"/>
          <p:cNvSpPr/>
          <p:nvPr/>
        </p:nvSpPr>
        <p:spPr bwMode="auto">
          <a:xfrm flipH="1">
            <a:off x="7921016" y="1747114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04" name="LINE60304"/>
          <p:cNvSpPr/>
          <p:nvPr/>
        </p:nvSpPr>
        <p:spPr bwMode="auto">
          <a:xfrm flipH="1">
            <a:off x="8635391" y="1747114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05" name="LINE60305"/>
          <p:cNvSpPr/>
          <p:nvPr/>
        </p:nvSpPr>
        <p:spPr bwMode="auto">
          <a:xfrm flipH="1">
            <a:off x="2343175" y="1747114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06" name="LINE60306"/>
          <p:cNvSpPr/>
          <p:nvPr/>
        </p:nvSpPr>
        <p:spPr bwMode="auto">
          <a:xfrm flipH="1">
            <a:off x="3166135" y="1747114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07" name="LINE60307"/>
          <p:cNvSpPr/>
          <p:nvPr/>
        </p:nvSpPr>
        <p:spPr bwMode="auto">
          <a:xfrm flipH="1">
            <a:off x="9184018" y="1747114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08" name="LINE60308"/>
          <p:cNvSpPr/>
          <p:nvPr/>
        </p:nvSpPr>
        <p:spPr bwMode="auto">
          <a:xfrm flipH="1">
            <a:off x="9732645" y="1747114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09" name="LINE60309"/>
          <p:cNvSpPr/>
          <p:nvPr/>
        </p:nvSpPr>
        <p:spPr bwMode="auto">
          <a:xfrm flipH="1">
            <a:off x="714375" y="1747114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10" name="LINE60310"/>
          <p:cNvSpPr/>
          <p:nvPr/>
        </p:nvSpPr>
        <p:spPr bwMode="auto">
          <a:xfrm flipH="1">
            <a:off x="3989095" y="1747114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11" name="LINE60311"/>
          <p:cNvSpPr/>
          <p:nvPr/>
        </p:nvSpPr>
        <p:spPr bwMode="auto">
          <a:xfrm flipH="1">
            <a:off x="4629176" y="1747114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12" name="LINE60312"/>
          <p:cNvSpPr/>
          <p:nvPr/>
        </p:nvSpPr>
        <p:spPr bwMode="auto">
          <a:xfrm flipH="1">
            <a:off x="5452135" y="1747114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13" name="LINE60313"/>
          <p:cNvSpPr/>
          <p:nvPr/>
        </p:nvSpPr>
        <p:spPr bwMode="auto">
          <a:xfrm flipH="1">
            <a:off x="6366535" y="1747114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14" name="LINE60314"/>
          <p:cNvSpPr/>
          <p:nvPr/>
        </p:nvSpPr>
        <p:spPr bwMode="auto">
          <a:xfrm flipH="1">
            <a:off x="10353675" y="1747114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15" name="LINE60315"/>
          <p:cNvSpPr/>
          <p:nvPr/>
        </p:nvSpPr>
        <p:spPr bwMode="auto">
          <a:xfrm>
            <a:off x="704850" y="1756639"/>
            <a:ext cx="96393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16" name="LINE60316"/>
          <p:cNvSpPr/>
          <p:nvPr/>
        </p:nvSpPr>
        <p:spPr bwMode="auto">
          <a:xfrm>
            <a:off x="704850" y="1924558"/>
            <a:ext cx="9658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17" name="RECTANGLE60317"/>
          <p:cNvSpPr/>
          <p:nvPr/>
        </p:nvSpPr>
        <p:spPr bwMode="auto">
          <a:xfrm>
            <a:off x="228600" y="2133130"/>
            <a:ext cx="10234765" cy="539991"/>
          </a:xfrm>
          <a:prstGeom prst="rect">
            <a:avLst/>
          </a:prstGeom>
          <a:solidFill>
            <a:srgbClr val="EEECE1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18" name="RECTANGLE60318"/>
          <p:cNvSpPr/>
          <p:nvPr/>
        </p:nvSpPr>
        <p:spPr bwMode="auto">
          <a:xfrm>
            <a:off x="4720946" y="2312048"/>
            <a:ext cx="1274191" cy="220256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500" b="1">
                <a:solidFill>
                  <a:srgbClr val="0F436C"/>
                </a:solidFill>
                <a:latin typeface="Lucida Sans Typewriter"/>
                <a:ea typeface="Lucida Sans Typewriter"/>
                <a:cs typeface="Lucida Sans Typewriter"/>
              </a:rPr>
              <a:t>TEXTE LIBRE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21" name="RECTANGLE60321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60322" name="Picture 60322" descr="Picture 60322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60323" name="LINE60323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24" name="RECTANGLE60324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60327" name="RECTANGLE60327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28" name="RECTANGLE60328"/>
          <p:cNvSpPr/>
          <p:nvPr/>
        </p:nvSpPr>
        <p:spPr bwMode="auto">
          <a:xfrm>
            <a:off x="3610445" y="251460"/>
            <a:ext cx="3314598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TOP VOYAGEURS LOUEUR</a:t>
            </a:r>
            <a:endParaRPr/>
          </a:p>
        </p:txBody>
      </p:sp>
      <p:sp>
        <p:nvSpPr>
          <p:cNvPr id="60331" name="RECTANGLE60331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32" name="RECTANGLE60332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60335" name="RECTANGLE60335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36" name="RECTANGLE60336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37" name="RECTANGLE60337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60340" name="RECTANGLE60340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41" name="RECTANGLE60341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42" name="RECTANGLE60342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60345" name="RECTANGLE60345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60348" name="LINE60348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49" name="RECTANGLE60349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60352" name="LINE60352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60353" name="Picture 60353" descr="Picture 60353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247650" y="1162050"/>
            <a:ext cx="4286250" cy="2381250"/>
          </a:xfrm>
          <a:prstGeom prst="rect">
            <a:avLst/>
          </a:prstGeom>
          <a:noFill/>
        </p:spPr>
      </p:pic>
      <p:sp>
        <p:nvSpPr>
          <p:cNvPr id="60354" name="RECTANGLE60354"/>
          <p:cNvSpPr/>
          <p:nvPr/>
        </p:nvSpPr>
        <p:spPr bwMode="auto">
          <a:xfrm>
            <a:off x="841248" y="4034104"/>
            <a:ext cx="148021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TOP VOYAGEURS LOUEUR</a:t>
            </a:r>
            <a:endParaRPr/>
          </a:p>
        </p:txBody>
      </p:sp>
      <p:sp>
        <p:nvSpPr>
          <p:cNvPr id="60357" name="RECTANGLE60357"/>
          <p:cNvSpPr/>
          <p:nvPr/>
        </p:nvSpPr>
        <p:spPr bwMode="auto">
          <a:xfrm>
            <a:off x="266700" y="4210914"/>
            <a:ext cx="406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58" name="RECTANGLE60358"/>
          <p:cNvSpPr/>
          <p:nvPr/>
        </p:nvSpPr>
        <p:spPr bwMode="auto">
          <a:xfrm>
            <a:off x="327660" y="4233774"/>
            <a:ext cx="30327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Rang</a:t>
            </a:r>
            <a:endParaRPr/>
          </a:p>
        </p:txBody>
      </p:sp>
      <p:sp>
        <p:nvSpPr>
          <p:cNvPr id="60361" name="RECTANGLE60361"/>
          <p:cNvSpPr/>
          <p:nvPr/>
        </p:nvSpPr>
        <p:spPr bwMode="auto">
          <a:xfrm>
            <a:off x="711200" y="4210914"/>
            <a:ext cx="17716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62" name="RECTANGLE60362"/>
          <p:cNvSpPr/>
          <p:nvPr/>
        </p:nvSpPr>
        <p:spPr bwMode="auto">
          <a:xfrm>
            <a:off x="1298778" y="4233774"/>
            <a:ext cx="6152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Voyageurs</a:t>
            </a:r>
            <a:endParaRPr/>
          </a:p>
        </p:txBody>
      </p:sp>
      <p:sp>
        <p:nvSpPr>
          <p:cNvPr id="60365" name="RECTANGLE60365"/>
          <p:cNvSpPr/>
          <p:nvPr/>
        </p:nvSpPr>
        <p:spPr bwMode="auto">
          <a:xfrm>
            <a:off x="2520950" y="4210914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66" name="RECTANGLE60366"/>
          <p:cNvSpPr/>
          <p:nvPr/>
        </p:nvSpPr>
        <p:spPr bwMode="auto">
          <a:xfrm>
            <a:off x="2551836" y="4233774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60369" name="RECTANGLE60369"/>
          <p:cNvSpPr/>
          <p:nvPr/>
        </p:nvSpPr>
        <p:spPr bwMode="auto">
          <a:xfrm>
            <a:off x="3346450" y="4210914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70" name="RECTANGLE60370"/>
          <p:cNvSpPr/>
          <p:nvPr/>
        </p:nvSpPr>
        <p:spPr bwMode="auto">
          <a:xfrm>
            <a:off x="3377336" y="4233774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60373" name="RECTANGLE60373"/>
          <p:cNvSpPr/>
          <p:nvPr/>
        </p:nvSpPr>
        <p:spPr bwMode="auto">
          <a:xfrm>
            <a:off x="4171950" y="4210914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74" name="RECTANGLE60374"/>
          <p:cNvSpPr/>
          <p:nvPr/>
        </p:nvSpPr>
        <p:spPr bwMode="auto">
          <a:xfrm>
            <a:off x="4205986" y="4233774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60377" name="RECTANGLE60377"/>
          <p:cNvSpPr/>
          <p:nvPr/>
        </p:nvSpPr>
        <p:spPr bwMode="auto">
          <a:xfrm>
            <a:off x="4806950" y="4210914"/>
            <a:ext cx="7747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78" name="RECTANGLE60378"/>
          <p:cNvSpPr/>
          <p:nvPr/>
        </p:nvSpPr>
        <p:spPr bwMode="auto">
          <a:xfrm>
            <a:off x="4840173" y="4233774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60381" name="RECTANGLE60381"/>
          <p:cNvSpPr/>
          <p:nvPr/>
        </p:nvSpPr>
        <p:spPr bwMode="auto">
          <a:xfrm>
            <a:off x="5619750" y="4210914"/>
            <a:ext cx="723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82" name="RECTANGLE60382"/>
          <p:cNvSpPr/>
          <p:nvPr/>
        </p:nvSpPr>
        <p:spPr bwMode="auto">
          <a:xfrm>
            <a:off x="5643778" y="4233774"/>
            <a:ext cx="69463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Nb Jours P1</a:t>
            </a:r>
            <a:endParaRPr/>
          </a:p>
        </p:txBody>
      </p:sp>
      <p:sp>
        <p:nvSpPr>
          <p:cNvPr id="60385" name="RECTANGLE60385"/>
          <p:cNvSpPr/>
          <p:nvPr/>
        </p:nvSpPr>
        <p:spPr bwMode="auto">
          <a:xfrm>
            <a:off x="6381750" y="4210914"/>
            <a:ext cx="749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86" name="RECTANGLE60386"/>
          <p:cNvSpPr/>
          <p:nvPr/>
        </p:nvSpPr>
        <p:spPr bwMode="auto">
          <a:xfrm>
            <a:off x="6418478" y="4233774"/>
            <a:ext cx="69463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Nb Jours P2</a:t>
            </a:r>
            <a:endParaRPr/>
          </a:p>
        </p:txBody>
      </p:sp>
      <p:sp>
        <p:nvSpPr>
          <p:cNvPr id="60389" name="RECTANGLE60389"/>
          <p:cNvSpPr/>
          <p:nvPr/>
        </p:nvSpPr>
        <p:spPr bwMode="auto">
          <a:xfrm>
            <a:off x="7169150" y="4210914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90" name="RECTANGLE60390"/>
          <p:cNvSpPr/>
          <p:nvPr/>
        </p:nvSpPr>
        <p:spPr bwMode="auto">
          <a:xfrm>
            <a:off x="7203186" y="4233774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60393" name="RECTANGLE60393"/>
          <p:cNvSpPr/>
          <p:nvPr/>
        </p:nvSpPr>
        <p:spPr bwMode="auto">
          <a:xfrm>
            <a:off x="7804150" y="4210914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94" name="RECTANGLE60394"/>
          <p:cNvSpPr/>
          <p:nvPr/>
        </p:nvSpPr>
        <p:spPr bwMode="auto">
          <a:xfrm>
            <a:off x="7900924" y="4233774"/>
            <a:ext cx="4856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Jours</a:t>
            </a:r>
            <a:endParaRPr/>
          </a:p>
        </p:txBody>
      </p:sp>
      <p:sp>
        <p:nvSpPr>
          <p:cNvPr id="60397" name="RECTANGLE60397"/>
          <p:cNvSpPr/>
          <p:nvPr/>
        </p:nvSpPr>
        <p:spPr bwMode="auto">
          <a:xfrm>
            <a:off x="8502650" y="4210914"/>
            <a:ext cx="5842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398" name="RECTANGLE60398"/>
          <p:cNvSpPr/>
          <p:nvPr/>
        </p:nvSpPr>
        <p:spPr bwMode="auto">
          <a:xfrm>
            <a:off x="8596020" y="4233774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60401" name="RECTANGLE60401"/>
          <p:cNvSpPr/>
          <p:nvPr/>
        </p:nvSpPr>
        <p:spPr bwMode="auto">
          <a:xfrm>
            <a:off x="9124950" y="4210914"/>
            <a:ext cx="5842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402" name="RECTANGLE60402"/>
          <p:cNvSpPr/>
          <p:nvPr/>
        </p:nvSpPr>
        <p:spPr bwMode="auto">
          <a:xfrm>
            <a:off x="9218320" y="4233774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60405" name="RECTANGLE60405"/>
          <p:cNvSpPr/>
          <p:nvPr/>
        </p:nvSpPr>
        <p:spPr bwMode="auto">
          <a:xfrm>
            <a:off x="9747250" y="4210914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406" name="RECTANGLE60406"/>
          <p:cNvSpPr/>
          <p:nvPr/>
        </p:nvSpPr>
        <p:spPr bwMode="auto">
          <a:xfrm>
            <a:off x="9781286" y="4233774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60409" name="RECTANGLE60409"/>
          <p:cNvSpPr/>
          <p:nvPr/>
        </p:nvSpPr>
        <p:spPr bwMode="auto">
          <a:xfrm>
            <a:off x="692150" y="4378833"/>
            <a:ext cx="180975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410" name="RECTANGLE60410"/>
          <p:cNvSpPr/>
          <p:nvPr/>
        </p:nvSpPr>
        <p:spPr bwMode="auto">
          <a:xfrm>
            <a:off x="1306678" y="4420743"/>
            <a:ext cx="52181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top</a:t>
            </a:r>
            <a:endParaRPr/>
          </a:p>
        </p:txBody>
      </p:sp>
      <p:sp>
        <p:nvSpPr>
          <p:cNvPr id="60413" name="RECTANGLE60413"/>
          <p:cNvSpPr/>
          <p:nvPr/>
        </p:nvSpPr>
        <p:spPr bwMode="auto">
          <a:xfrm>
            <a:off x="1841195" y="4420743"/>
            <a:ext cx="473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416" name="RECTANGLE60416"/>
          <p:cNvSpPr/>
          <p:nvPr/>
        </p:nvSpPr>
        <p:spPr bwMode="auto">
          <a:xfrm>
            <a:off x="1901241" y="4420743"/>
            <a:ext cx="6037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voyageurs</a:t>
            </a:r>
            <a:endParaRPr/>
          </a:p>
        </p:txBody>
      </p:sp>
      <p:sp>
        <p:nvSpPr>
          <p:cNvPr id="60419" name="RECTANGLE60419"/>
          <p:cNvSpPr/>
          <p:nvPr/>
        </p:nvSpPr>
        <p:spPr bwMode="auto">
          <a:xfrm>
            <a:off x="2501900" y="4378833"/>
            <a:ext cx="825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420" name="RECTANGLE60420"/>
          <p:cNvSpPr/>
          <p:nvPr/>
        </p:nvSpPr>
        <p:spPr bwMode="auto">
          <a:xfrm>
            <a:off x="3254248" y="4420743"/>
            <a:ext cx="473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423" name="RECTANGLE60423"/>
          <p:cNvSpPr/>
          <p:nvPr/>
        </p:nvSpPr>
        <p:spPr bwMode="auto">
          <a:xfrm>
            <a:off x="3327400" y="4378833"/>
            <a:ext cx="825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424" name="RECTANGLE60424"/>
          <p:cNvSpPr/>
          <p:nvPr/>
        </p:nvSpPr>
        <p:spPr bwMode="auto">
          <a:xfrm>
            <a:off x="4079748" y="4420743"/>
            <a:ext cx="473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427" name="RECTANGLE60427"/>
          <p:cNvSpPr/>
          <p:nvPr/>
        </p:nvSpPr>
        <p:spPr bwMode="auto">
          <a:xfrm>
            <a:off x="4152900" y="4378833"/>
            <a:ext cx="6350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428" name="RECTANGLE60428"/>
          <p:cNvSpPr/>
          <p:nvPr/>
        </p:nvSpPr>
        <p:spPr bwMode="auto">
          <a:xfrm>
            <a:off x="4513478" y="4420743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60431" name="RECTANGLE60431"/>
          <p:cNvSpPr/>
          <p:nvPr/>
        </p:nvSpPr>
        <p:spPr bwMode="auto">
          <a:xfrm>
            <a:off x="4787900" y="4378833"/>
            <a:ext cx="8128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432" name="RECTANGLE60432"/>
          <p:cNvSpPr/>
          <p:nvPr/>
        </p:nvSpPr>
        <p:spPr bwMode="auto">
          <a:xfrm>
            <a:off x="5527548" y="4420743"/>
            <a:ext cx="473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435" name="RECTANGLE60435"/>
          <p:cNvSpPr/>
          <p:nvPr/>
        </p:nvSpPr>
        <p:spPr bwMode="auto">
          <a:xfrm>
            <a:off x="5600700" y="4378833"/>
            <a:ext cx="7620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436" name="RECTANGLE60436"/>
          <p:cNvSpPr/>
          <p:nvPr/>
        </p:nvSpPr>
        <p:spPr bwMode="auto">
          <a:xfrm>
            <a:off x="6289548" y="4420743"/>
            <a:ext cx="473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439" name="RECTANGLE60439"/>
          <p:cNvSpPr/>
          <p:nvPr/>
        </p:nvSpPr>
        <p:spPr bwMode="auto">
          <a:xfrm>
            <a:off x="6362700" y="4378833"/>
            <a:ext cx="7874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440" name="RECTANGLE60440"/>
          <p:cNvSpPr/>
          <p:nvPr/>
        </p:nvSpPr>
        <p:spPr bwMode="auto">
          <a:xfrm>
            <a:off x="7076948" y="4420743"/>
            <a:ext cx="473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443" name="RECTANGLE60443"/>
          <p:cNvSpPr/>
          <p:nvPr/>
        </p:nvSpPr>
        <p:spPr bwMode="auto">
          <a:xfrm>
            <a:off x="7150100" y="4378833"/>
            <a:ext cx="6350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444" name="RECTANGLE60444"/>
          <p:cNvSpPr/>
          <p:nvPr/>
        </p:nvSpPr>
        <p:spPr bwMode="auto">
          <a:xfrm>
            <a:off x="7510679" y="4420743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60447" name="RECTANGLE60447"/>
          <p:cNvSpPr/>
          <p:nvPr/>
        </p:nvSpPr>
        <p:spPr bwMode="auto">
          <a:xfrm>
            <a:off x="7785100" y="4378833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448" name="RECTANGLE60448"/>
          <p:cNvSpPr/>
          <p:nvPr/>
        </p:nvSpPr>
        <p:spPr bwMode="auto">
          <a:xfrm>
            <a:off x="8410448" y="4420743"/>
            <a:ext cx="473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451" name="RECTANGLE60451"/>
          <p:cNvSpPr/>
          <p:nvPr/>
        </p:nvSpPr>
        <p:spPr bwMode="auto">
          <a:xfrm>
            <a:off x="8483600" y="4378833"/>
            <a:ext cx="6223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452" name="RECTANGLE60452"/>
          <p:cNvSpPr/>
          <p:nvPr/>
        </p:nvSpPr>
        <p:spPr bwMode="auto">
          <a:xfrm>
            <a:off x="8793073" y="4420743"/>
            <a:ext cx="25237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NaN</a:t>
            </a:r>
            <a:endParaRPr/>
          </a:p>
        </p:txBody>
      </p:sp>
      <p:sp>
        <p:nvSpPr>
          <p:cNvPr id="60455" name="RECTANGLE60455"/>
          <p:cNvSpPr/>
          <p:nvPr/>
        </p:nvSpPr>
        <p:spPr bwMode="auto">
          <a:xfrm>
            <a:off x="9105900" y="4378833"/>
            <a:ext cx="6223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456" name="RECTANGLE60456"/>
          <p:cNvSpPr/>
          <p:nvPr/>
        </p:nvSpPr>
        <p:spPr bwMode="auto">
          <a:xfrm>
            <a:off x="9415373" y="4420743"/>
            <a:ext cx="25237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NaN</a:t>
            </a:r>
            <a:endParaRPr/>
          </a:p>
        </p:txBody>
      </p:sp>
      <p:sp>
        <p:nvSpPr>
          <p:cNvPr id="60459" name="RECTANGLE60459"/>
          <p:cNvSpPr/>
          <p:nvPr/>
        </p:nvSpPr>
        <p:spPr bwMode="auto">
          <a:xfrm>
            <a:off x="9728200" y="4378833"/>
            <a:ext cx="6350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460" name="RECTANGLE60460"/>
          <p:cNvSpPr/>
          <p:nvPr/>
        </p:nvSpPr>
        <p:spPr bwMode="auto">
          <a:xfrm>
            <a:off x="10069729" y="4420743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60463" name="RECTANGLE60463"/>
          <p:cNvSpPr/>
          <p:nvPr/>
        </p:nvSpPr>
        <p:spPr bwMode="auto">
          <a:xfrm>
            <a:off x="1319479" y="4588663"/>
            <a:ext cx="118546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autres voyageurs</a:t>
            </a:r>
            <a:endParaRPr/>
          </a:p>
        </p:txBody>
      </p:sp>
      <p:sp>
        <p:nvSpPr>
          <p:cNvPr id="60466" name="RECTANGLE60466"/>
          <p:cNvSpPr/>
          <p:nvPr/>
        </p:nvSpPr>
        <p:spPr bwMode="auto">
          <a:xfrm>
            <a:off x="3254248" y="4588663"/>
            <a:ext cx="483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469" name="RECTANGLE60469"/>
          <p:cNvSpPr/>
          <p:nvPr/>
        </p:nvSpPr>
        <p:spPr bwMode="auto">
          <a:xfrm>
            <a:off x="4079748" y="4588663"/>
            <a:ext cx="483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472" name="RECTANGLE60472"/>
          <p:cNvSpPr/>
          <p:nvPr/>
        </p:nvSpPr>
        <p:spPr bwMode="auto">
          <a:xfrm>
            <a:off x="4540910" y="458866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60475" name="RECTANGLE60475"/>
          <p:cNvSpPr/>
          <p:nvPr/>
        </p:nvSpPr>
        <p:spPr bwMode="auto">
          <a:xfrm>
            <a:off x="5527548" y="4588663"/>
            <a:ext cx="483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478" name="RECTANGLE60478"/>
          <p:cNvSpPr/>
          <p:nvPr/>
        </p:nvSpPr>
        <p:spPr bwMode="auto">
          <a:xfrm>
            <a:off x="6289548" y="4588663"/>
            <a:ext cx="483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481" name="RECTANGLE60481"/>
          <p:cNvSpPr/>
          <p:nvPr/>
        </p:nvSpPr>
        <p:spPr bwMode="auto">
          <a:xfrm>
            <a:off x="7076948" y="4588663"/>
            <a:ext cx="483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484" name="RECTANGLE60484"/>
          <p:cNvSpPr/>
          <p:nvPr/>
        </p:nvSpPr>
        <p:spPr bwMode="auto">
          <a:xfrm>
            <a:off x="7538110" y="458866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60487" name="RECTANGLE60487"/>
          <p:cNvSpPr/>
          <p:nvPr/>
        </p:nvSpPr>
        <p:spPr bwMode="auto">
          <a:xfrm>
            <a:off x="8410448" y="4588663"/>
            <a:ext cx="483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490" name="RECTANGLE60490"/>
          <p:cNvSpPr/>
          <p:nvPr/>
        </p:nvSpPr>
        <p:spPr bwMode="auto">
          <a:xfrm>
            <a:off x="8819794" y="4588663"/>
            <a:ext cx="2256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NaN</a:t>
            </a:r>
            <a:endParaRPr/>
          </a:p>
        </p:txBody>
      </p:sp>
      <p:sp>
        <p:nvSpPr>
          <p:cNvPr id="60493" name="RECTANGLE60493"/>
          <p:cNvSpPr/>
          <p:nvPr/>
        </p:nvSpPr>
        <p:spPr bwMode="auto">
          <a:xfrm>
            <a:off x="9442094" y="4588663"/>
            <a:ext cx="2256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NaN</a:t>
            </a:r>
            <a:endParaRPr/>
          </a:p>
        </p:txBody>
      </p:sp>
      <p:sp>
        <p:nvSpPr>
          <p:cNvPr id="60496" name="RECTANGLE60496"/>
          <p:cNvSpPr/>
          <p:nvPr/>
        </p:nvSpPr>
        <p:spPr bwMode="auto">
          <a:xfrm>
            <a:off x="10116210" y="458866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60499" name="RECTANGLE60499"/>
          <p:cNvSpPr/>
          <p:nvPr/>
        </p:nvSpPr>
        <p:spPr bwMode="auto">
          <a:xfrm>
            <a:off x="692150" y="4714672"/>
            <a:ext cx="180975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00" name="RECTANGLE60500"/>
          <p:cNvSpPr/>
          <p:nvPr/>
        </p:nvSpPr>
        <p:spPr bwMode="auto">
          <a:xfrm>
            <a:off x="1579067" y="4756582"/>
            <a:ext cx="92588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voyageurs</a:t>
            </a:r>
            <a:endParaRPr/>
          </a:p>
        </p:txBody>
      </p:sp>
      <p:sp>
        <p:nvSpPr>
          <p:cNvPr id="60503" name="RECTANGLE60503"/>
          <p:cNvSpPr/>
          <p:nvPr/>
        </p:nvSpPr>
        <p:spPr bwMode="auto">
          <a:xfrm>
            <a:off x="2501900" y="4714672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04" name="RECTANGLE60504"/>
          <p:cNvSpPr/>
          <p:nvPr/>
        </p:nvSpPr>
        <p:spPr bwMode="auto">
          <a:xfrm>
            <a:off x="3254248" y="4756582"/>
            <a:ext cx="473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507" name="RECTANGLE60507"/>
          <p:cNvSpPr/>
          <p:nvPr/>
        </p:nvSpPr>
        <p:spPr bwMode="auto">
          <a:xfrm>
            <a:off x="3327400" y="4714672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08" name="RECTANGLE60508"/>
          <p:cNvSpPr/>
          <p:nvPr/>
        </p:nvSpPr>
        <p:spPr bwMode="auto">
          <a:xfrm>
            <a:off x="4079748" y="4756582"/>
            <a:ext cx="473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511" name="RECTANGLE60511"/>
          <p:cNvSpPr/>
          <p:nvPr/>
        </p:nvSpPr>
        <p:spPr bwMode="auto">
          <a:xfrm>
            <a:off x="4152900" y="4714672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12" name="RECTANGLE60512"/>
          <p:cNvSpPr/>
          <p:nvPr/>
        </p:nvSpPr>
        <p:spPr bwMode="auto">
          <a:xfrm>
            <a:off x="4513478" y="4756582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60515" name="RECTANGLE60515"/>
          <p:cNvSpPr/>
          <p:nvPr/>
        </p:nvSpPr>
        <p:spPr bwMode="auto">
          <a:xfrm>
            <a:off x="4787900" y="4714672"/>
            <a:ext cx="8128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16" name="RECTANGLE60516"/>
          <p:cNvSpPr/>
          <p:nvPr/>
        </p:nvSpPr>
        <p:spPr bwMode="auto">
          <a:xfrm>
            <a:off x="5527548" y="4756582"/>
            <a:ext cx="473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519" name="RECTANGLE60519"/>
          <p:cNvSpPr/>
          <p:nvPr/>
        </p:nvSpPr>
        <p:spPr bwMode="auto">
          <a:xfrm>
            <a:off x="5600700" y="4714672"/>
            <a:ext cx="762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20" name="RECTANGLE60520"/>
          <p:cNvSpPr/>
          <p:nvPr/>
        </p:nvSpPr>
        <p:spPr bwMode="auto">
          <a:xfrm>
            <a:off x="6289548" y="4756582"/>
            <a:ext cx="473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523" name="RECTANGLE60523"/>
          <p:cNvSpPr/>
          <p:nvPr/>
        </p:nvSpPr>
        <p:spPr bwMode="auto">
          <a:xfrm>
            <a:off x="6362700" y="4714672"/>
            <a:ext cx="7874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24" name="RECTANGLE60524"/>
          <p:cNvSpPr/>
          <p:nvPr/>
        </p:nvSpPr>
        <p:spPr bwMode="auto">
          <a:xfrm>
            <a:off x="7076948" y="4756582"/>
            <a:ext cx="473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527" name="RECTANGLE60527"/>
          <p:cNvSpPr/>
          <p:nvPr/>
        </p:nvSpPr>
        <p:spPr bwMode="auto">
          <a:xfrm>
            <a:off x="7150100" y="4714672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28" name="RECTANGLE60528"/>
          <p:cNvSpPr/>
          <p:nvPr/>
        </p:nvSpPr>
        <p:spPr bwMode="auto">
          <a:xfrm>
            <a:off x="7510679" y="4756582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60531" name="RECTANGLE60531"/>
          <p:cNvSpPr/>
          <p:nvPr/>
        </p:nvSpPr>
        <p:spPr bwMode="auto">
          <a:xfrm>
            <a:off x="7785100" y="4714672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32" name="RECTANGLE60532"/>
          <p:cNvSpPr/>
          <p:nvPr/>
        </p:nvSpPr>
        <p:spPr bwMode="auto">
          <a:xfrm>
            <a:off x="8410448" y="4756582"/>
            <a:ext cx="473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0535" name="RECTANGLE60535"/>
          <p:cNvSpPr/>
          <p:nvPr/>
        </p:nvSpPr>
        <p:spPr bwMode="auto">
          <a:xfrm>
            <a:off x="8483600" y="4714672"/>
            <a:ext cx="6223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36" name="RECTANGLE60536"/>
          <p:cNvSpPr/>
          <p:nvPr/>
        </p:nvSpPr>
        <p:spPr bwMode="auto">
          <a:xfrm>
            <a:off x="8793073" y="4756582"/>
            <a:ext cx="25237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NaN</a:t>
            </a:r>
            <a:endParaRPr/>
          </a:p>
        </p:txBody>
      </p:sp>
      <p:sp>
        <p:nvSpPr>
          <p:cNvPr id="60539" name="RECTANGLE60539"/>
          <p:cNvSpPr/>
          <p:nvPr/>
        </p:nvSpPr>
        <p:spPr bwMode="auto">
          <a:xfrm>
            <a:off x="9105900" y="4714672"/>
            <a:ext cx="6223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40" name="RECTANGLE60540"/>
          <p:cNvSpPr/>
          <p:nvPr/>
        </p:nvSpPr>
        <p:spPr bwMode="auto">
          <a:xfrm>
            <a:off x="9415373" y="4756582"/>
            <a:ext cx="25237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NaN</a:t>
            </a:r>
            <a:endParaRPr/>
          </a:p>
        </p:txBody>
      </p:sp>
      <p:sp>
        <p:nvSpPr>
          <p:cNvPr id="60543" name="RECTANGLE60543"/>
          <p:cNvSpPr/>
          <p:nvPr/>
        </p:nvSpPr>
        <p:spPr bwMode="auto">
          <a:xfrm>
            <a:off x="9728200" y="4714672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44" name="RECTANGLE60544"/>
          <p:cNvSpPr/>
          <p:nvPr/>
        </p:nvSpPr>
        <p:spPr bwMode="auto">
          <a:xfrm>
            <a:off x="10069729" y="4756582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60547" name="LINE60547"/>
          <p:cNvSpPr/>
          <p:nvPr/>
        </p:nvSpPr>
        <p:spPr bwMode="auto">
          <a:xfrm flipH="1">
            <a:off x="7159625" y="4378833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48" name="LINE60548"/>
          <p:cNvSpPr/>
          <p:nvPr/>
        </p:nvSpPr>
        <p:spPr bwMode="auto">
          <a:xfrm flipH="1">
            <a:off x="7159625" y="471467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49" name="LINE60549"/>
          <p:cNvSpPr/>
          <p:nvPr/>
        </p:nvSpPr>
        <p:spPr bwMode="auto">
          <a:xfrm flipH="1">
            <a:off x="3336925" y="4378833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50" name="LINE60550"/>
          <p:cNvSpPr/>
          <p:nvPr/>
        </p:nvSpPr>
        <p:spPr bwMode="auto">
          <a:xfrm flipH="1">
            <a:off x="3336925" y="471467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51" name="LINE60551"/>
          <p:cNvSpPr/>
          <p:nvPr/>
        </p:nvSpPr>
        <p:spPr bwMode="auto">
          <a:xfrm flipH="1">
            <a:off x="9737725" y="4378833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52" name="LINE60552"/>
          <p:cNvSpPr/>
          <p:nvPr/>
        </p:nvSpPr>
        <p:spPr bwMode="auto">
          <a:xfrm flipH="1">
            <a:off x="9737725" y="471467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53" name="LINE60553"/>
          <p:cNvSpPr/>
          <p:nvPr/>
        </p:nvSpPr>
        <p:spPr bwMode="auto">
          <a:xfrm flipH="1">
            <a:off x="4162425" y="4378833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54" name="LINE60554"/>
          <p:cNvSpPr/>
          <p:nvPr/>
        </p:nvSpPr>
        <p:spPr bwMode="auto">
          <a:xfrm flipH="1">
            <a:off x="4162425" y="471467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55" name="LINE60555"/>
          <p:cNvSpPr/>
          <p:nvPr/>
        </p:nvSpPr>
        <p:spPr bwMode="auto">
          <a:xfrm flipH="1">
            <a:off x="7794625" y="4378833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56" name="LINE60556"/>
          <p:cNvSpPr/>
          <p:nvPr/>
        </p:nvSpPr>
        <p:spPr bwMode="auto">
          <a:xfrm flipH="1">
            <a:off x="7794625" y="471467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57" name="LINE60557"/>
          <p:cNvSpPr/>
          <p:nvPr/>
        </p:nvSpPr>
        <p:spPr bwMode="auto">
          <a:xfrm flipH="1">
            <a:off x="9115425" y="4378833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58" name="LINE60558"/>
          <p:cNvSpPr/>
          <p:nvPr/>
        </p:nvSpPr>
        <p:spPr bwMode="auto">
          <a:xfrm flipH="1">
            <a:off x="9115425" y="471467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59" name="LINE60559"/>
          <p:cNvSpPr/>
          <p:nvPr/>
        </p:nvSpPr>
        <p:spPr bwMode="auto">
          <a:xfrm flipH="1">
            <a:off x="701675" y="4378833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60" name="LINE60560"/>
          <p:cNvSpPr/>
          <p:nvPr/>
        </p:nvSpPr>
        <p:spPr bwMode="auto">
          <a:xfrm flipH="1">
            <a:off x="701675" y="471467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61" name="LINE60561"/>
          <p:cNvSpPr/>
          <p:nvPr/>
        </p:nvSpPr>
        <p:spPr bwMode="auto">
          <a:xfrm flipH="1">
            <a:off x="8493125" y="4378833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62" name="LINE60562"/>
          <p:cNvSpPr/>
          <p:nvPr/>
        </p:nvSpPr>
        <p:spPr bwMode="auto">
          <a:xfrm flipH="1">
            <a:off x="8493125" y="471467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63" name="LINE60563"/>
          <p:cNvSpPr/>
          <p:nvPr/>
        </p:nvSpPr>
        <p:spPr bwMode="auto">
          <a:xfrm flipH="1">
            <a:off x="2511425" y="4378833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64" name="LINE60564"/>
          <p:cNvSpPr/>
          <p:nvPr/>
        </p:nvSpPr>
        <p:spPr bwMode="auto">
          <a:xfrm flipH="1">
            <a:off x="2511425" y="471467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65" name="LINE60565"/>
          <p:cNvSpPr/>
          <p:nvPr/>
        </p:nvSpPr>
        <p:spPr bwMode="auto">
          <a:xfrm flipH="1">
            <a:off x="4797425" y="4378833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66" name="LINE60566"/>
          <p:cNvSpPr/>
          <p:nvPr/>
        </p:nvSpPr>
        <p:spPr bwMode="auto">
          <a:xfrm flipH="1">
            <a:off x="4797425" y="471467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67" name="LINE60567"/>
          <p:cNvSpPr/>
          <p:nvPr/>
        </p:nvSpPr>
        <p:spPr bwMode="auto">
          <a:xfrm flipH="1">
            <a:off x="5610225" y="4378833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68" name="LINE60568"/>
          <p:cNvSpPr/>
          <p:nvPr/>
        </p:nvSpPr>
        <p:spPr bwMode="auto">
          <a:xfrm flipH="1">
            <a:off x="5610225" y="471467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69" name="LINE60569"/>
          <p:cNvSpPr/>
          <p:nvPr/>
        </p:nvSpPr>
        <p:spPr bwMode="auto">
          <a:xfrm flipH="1">
            <a:off x="6372225" y="4378833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70" name="LINE60570"/>
          <p:cNvSpPr/>
          <p:nvPr/>
        </p:nvSpPr>
        <p:spPr bwMode="auto">
          <a:xfrm flipH="1">
            <a:off x="6372225" y="471467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71" name="LINE60571"/>
          <p:cNvSpPr/>
          <p:nvPr/>
        </p:nvSpPr>
        <p:spPr bwMode="auto">
          <a:xfrm flipH="1">
            <a:off x="10353675" y="4378833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72" name="LINE60572"/>
          <p:cNvSpPr/>
          <p:nvPr/>
        </p:nvSpPr>
        <p:spPr bwMode="auto">
          <a:xfrm flipH="1">
            <a:off x="10353675" y="4714672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73" name="LINE60573"/>
          <p:cNvSpPr/>
          <p:nvPr/>
        </p:nvSpPr>
        <p:spPr bwMode="auto">
          <a:xfrm>
            <a:off x="692150" y="4724197"/>
            <a:ext cx="96520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74" name="LINE60574"/>
          <p:cNvSpPr/>
          <p:nvPr/>
        </p:nvSpPr>
        <p:spPr bwMode="auto">
          <a:xfrm>
            <a:off x="692150" y="4388358"/>
            <a:ext cx="96520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75" name="LINE60575"/>
          <p:cNvSpPr/>
          <p:nvPr/>
        </p:nvSpPr>
        <p:spPr bwMode="auto">
          <a:xfrm>
            <a:off x="692150" y="4556277"/>
            <a:ext cx="96520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76" name="LINE60576"/>
          <p:cNvSpPr/>
          <p:nvPr/>
        </p:nvSpPr>
        <p:spPr bwMode="auto">
          <a:xfrm>
            <a:off x="692150" y="4892116"/>
            <a:ext cx="96710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77" name="RECTANGLE60577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60578" name="Picture 60578" descr="Picture 60578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60579" name="LINE60579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80" name="RECTANGLE60580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60583" name="RECTANGLE60583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84" name="RECTANGLE60584"/>
          <p:cNvSpPr/>
          <p:nvPr/>
        </p:nvSpPr>
        <p:spPr bwMode="auto">
          <a:xfrm>
            <a:off x="3851275" y="251460"/>
            <a:ext cx="2832938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SYNTHESE ADOPTION</a:t>
            </a:r>
            <a:endParaRPr/>
          </a:p>
        </p:txBody>
      </p:sp>
      <p:sp>
        <p:nvSpPr>
          <p:cNvPr id="60587" name="RECTANGLE60587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88" name="RECTANGLE60588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60591" name="RECTANGLE60591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92" name="RECTANGLE60592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93" name="RECTANGLE60593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60596" name="RECTANGLE60596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97" name="RECTANGLE60597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598" name="RECTANGLE60598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60601" name="RECTANGLE60601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60604" name="LINE60604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05" name="RECTANGLE60605"/>
          <p:cNvSpPr/>
          <p:nvPr/>
        </p:nvSpPr>
        <p:spPr bwMode="auto">
          <a:xfrm>
            <a:off x="263398" y="7098995"/>
            <a:ext cx="447527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avec les abonnements et les services additionnels</a:t>
            </a:r>
            <a:endParaRPr/>
          </a:p>
        </p:txBody>
      </p:sp>
      <p:sp>
        <p:nvSpPr>
          <p:cNvPr id="60608" name="RECTANGLE60608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60611" name="LINE60611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60612" name="Picture 60612" descr="Picture 60612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406044" y="1162050"/>
            <a:ext cx="4762500" cy="1905000"/>
          </a:xfrm>
          <a:prstGeom prst="rect">
            <a:avLst/>
          </a:prstGeom>
          <a:noFill/>
        </p:spPr>
      </p:pic>
      <p:pic>
        <p:nvPicPr>
          <p:cNvPr id="60613" name="Picture 60613" descr="Picture 60613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5523433" y="1162050"/>
            <a:ext cx="4762500" cy="1905000"/>
          </a:xfrm>
          <a:prstGeom prst="rect">
            <a:avLst/>
          </a:prstGeom>
          <a:noFill/>
        </p:spPr>
      </p:pic>
      <p:sp>
        <p:nvSpPr>
          <p:cNvPr id="60614" name="RECTANGLE60614"/>
          <p:cNvSpPr/>
          <p:nvPr/>
        </p:nvSpPr>
        <p:spPr bwMode="auto">
          <a:xfrm>
            <a:off x="247650" y="3105150"/>
            <a:ext cx="1255878" cy="32948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15" name="RECTANGLE60615"/>
          <p:cNvSpPr/>
          <p:nvPr/>
        </p:nvSpPr>
        <p:spPr bwMode="auto">
          <a:xfrm>
            <a:off x="671297" y="3227845"/>
            <a:ext cx="4464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Activité</a:t>
            </a:r>
            <a:endParaRPr/>
          </a:p>
        </p:txBody>
      </p:sp>
      <p:sp>
        <p:nvSpPr>
          <p:cNvPr id="60618" name="RECTANGLE60618"/>
          <p:cNvSpPr/>
          <p:nvPr/>
        </p:nvSpPr>
        <p:spPr bwMode="auto">
          <a:xfrm>
            <a:off x="1503528" y="3105150"/>
            <a:ext cx="736600" cy="32948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19" name="RECTANGLE60619"/>
          <p:cNvSpPr/>
          <p:nvPr/>
        </p:nvSpPr>
        <p:spPr bwMode="auto">
          <a:xfrm>
            <a:off x="1610335" y="3166110"/>
            <a:ext cx="5608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Adoption </a:t>
            </a:r>
            <a:endParaRPr/>
          </a:p>
        </p:txBody>
      </p:sp>
      <p:sp>
        <p:nvSpPr>
          <p:cNvPr id="60622" name="RECTANGLE60622"/>
          <p:cNvSpPr/>
          <p:nvPr/>
        </p:nvSpPr>
        <p:spPr bwMode="auto">
          <a:xfrm>
            <a:off x="1609928" y="3289579"/>
            <a:ext cx="4151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Online </a:t>
            </a:r>
            <a:endParaRPr/>
          </a:p>
        </p:txBody>
      </p:sp>
      <p:sp>
        <p:nvSpPr>
          <p:cNvPr id="60625" name="RECTANGLE60625"/>
          <p:cNvSpPr/>
          <p:nvPr/>
        </p:nvSpPr>
        <p:spPr bwMode="auto">
          <a:xfrm>
            <a:off x="2012366" y="3289579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P1</a:t>
            </a:r>
            <a:endParaRPr/>
          </a:p>
        </p:txBody>
      </p:sp>
      <p:sp>
        <p:nvSpPr>
          <p:cNvPr id="60628" name="RECTANGLE60628"/>
          <p:cNvSpPr/>
          <p:nvPr/>
        </p:nvSpPr>
        <p:spPr bwMode="auto">
          <a:xfrm>
            <a:off x="2240128" y="3105150"/>
            <a:ext cx="736600" cy="32948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29" name="RECTANGLE60629"/>
          <p:cNvSpPr/>
          <p:nvPr/>
        </p:nvSpPr>
        <p:spPr bwMode="auto">
          <a:xfrm>
            <a:off x="2346935" y="3166110"/>
            <a:ext cx="5608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Adoption </a:t>
            </a:r>
            <a:endParaRPr/>
          </a:p>
        </p:txBody>
      </p:sp>
      <p:sp>
        <p:nvSpPr>
          <p:cNvPr id="60632" name="RECTANGLE60632"/>
          <p:cNvSpPr/>
          <p:nvPr/>
        </p:nvSpPr>
        <p:spPr bwMode="auto">
          <a:xfrm>
            <a:off x="2346528" y="3289579"/>
            <a:ext cx="4151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Online </a:t>
            </a:r>
            <a:endParaRPr/>
          </a:p>
        </p:txBody>
      </p:sp>
      <p:sp>
        <p:nvSpPr>
          <p:cNvPr id="60635" name="RECTANGLE60635"/>
          <p:cNvSpPr/>
          <p:nvPr/>
        </p:nvSpPr>
        <p:spPr bwMode="auto">
          <a:xfrm>
            <a:off x="2748966" y="3289579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P2</a:t>
            </a:r>
            <a:endParaRPr/>
          </a:p>
        </p:txBody>
      </p:sp>
      <p:sp>
        <p:nvSpPr>
          <p:cNvPr id="60638" name="RECTANGLE60638"/>
          <p:cNvSpPr/>
          <p:nvPr/>
        </p:nvSpPr>
        <p:spPr bwMode="auto">
          <a:xfrm>
            <a:off x="2976728" y="3105150"/>
            <a:ext cx="698500" cy="32948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39" name="RECTANGLE60639"/>
          <p:cNvSpPr/>
          <p:nvPr/>
        </p:nvSpPr>
        <p:spPr bwMode="auto">
          <a:xfrm>
            <a:off x="3071089" y="3227845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60642" name="RECTANGLE60642"/>
          <p:cNvSpPr/>
          <p:nvPr/>
        </p:nvSpPr>
        <p:spPr bwMode="auto">
          <a:xfrm>
            <a:off x="3675228" y="3105150"/>
            <a:ext cx="800100" cy="32948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43" name="RECTANGLE60643"/>
          <p:cNvSpPr/>
          <p:nvPr/>
        </p:nvSpPr>
        <p:spPr bwMode="auto">
          <a:xfrm>
            <a:off x="3713328" y="3143250"/>
            <a:ext cx="742950" cy="27233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44" name="RECTANGLE60644"/>
          <p:cNvSpPr/>
          <p:nvPr/>
        </p:nvSpPr>
        <p:spPr bwMode="auto">
          <a:xfrm>
            <a:off x="3729075" y="3166110"/>
            <a:ext cx="77805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Transactions </a:t>
            </a:r>
            <a:endParaRPr/>
          </a:p>
        </p:txBody>
      </p:sp>
      <p:sp>
        <p:nvSpPr>
          <p:cNvPr id="60647" name="RECTANGLE60647"/>
          <p:cNvSpPr/>
          <p:nvPr/>
        </p:nvSpPr>
        <p:spPr bwMode="auto">
          <a:xfrm>
            <a:off x="3813378" y="3289579"/>
            <a:ext cx="561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Online P1</a:t>
            </a:r>
            <a:endParaRPr/>
          </a:p>
        </p:txBody>
      </p:sp>
      <p:sp>
        <p:nvSpPr>
          <p:cNvPr id="60650" name="RECTANGLE60650"/>
          <p:cNvSpPr/>
          <p:nvPr/>
        </p:nvSpPr>
        <p:spPr bwMode="auto">
          <a:xfrm>
            <a:off x="4475328" y="3105150"/>
            <a:ext cx="800100" cy="32948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51" name="RECTANGLE60651"/>
          <p:cNvSpPr/>
          <p:nvPr/>
        </p:nvSpPr>
        <p:spPr bwMode="auto">
          <a:xfrm>
            <a:off x="4513428" y="3143250"/>
            <a:ext cx="742950" cy="27233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52" name="RECTANGLE60652"/>
          <p:cNvSpPr/>
          <p:nvPr/>
        </p:nvSpPr>
        <p:spPr bwMode="auto">
          <a:xfrm>
            <a:off x="4529175" y="3166110"/>
            <a:ext cx="77805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Transactions </a:t>
            </a:r>
            <a:endParaRPr/>
          </a:p>
        </p:txBody>
      </p:sp>
      <p:sp>
        <p:nvSpPr>
          <p:cNvPr id="60655" name="RECTANGLE60655"/>
          <p:cNvSpPr/>
          <p:nvPr/>
        </p:nvSpPr>
        <p:spPr bwMode="auto">
          <a:xfrm>
            <a:off x="4613478" y="3289579"/>
            <a:ext cx="561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Online P2</a:t>
            </a:r>
            <a:endParaRPr/>
          </a:p>
        </p:txBody>
      </p:sp>
      <p:sp>
        <p:nvSpPr>
          <p:cNvPr id="60658" name="RECTANGLE60658"/>
          <p:cNvSpPr/>
          <p:nvPr/>
        </p:nvSpPr>
        <p:spPr bwMode="auto">
          <a:xfrm>
            <a:off x="5275428" y="3105150"/>
            <a:ext cx="698500" cy="32948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59" name="RECTANGLE60659"/>
          <p:cNvSpPr/>
          <p:nvPr/>
        </p:nvSpPr>
        <p:spPr bwMode="auto">
          <a:xfrm>
            <a:off x="5313528" y="3204985"/>
            <a:ext cx="6413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60" name="RECTANGLE60660"/>
          <p:cNvSpPr/>
          <p:nvPr/>
        </p:nvSpPr>
        <p:spPr bwMode="auto">
          <a:xfrm>
            <a:off x="5369789" y="3227845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60663" name="RECTANGLE60663"/>
          <p:cNvSpPr/>
          <p:nvPr/>
        </p:nvSpPr>
        <p:spPr bwMode="auto">
          <a:xfrm>
            <a:off x="5973928" y="3105150"/>
            <a:ext cx="736600" cy="32948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64" name="RECTANGLE60664"/>
          <p:cNvSpPr/>
          <p:nvPr/>
        </p:nvSpPr>
        <p:spPr bwMode="auto">
          <a:xfrm>
            <a:off x="6012028" y="3143250"/>
            <a:ext cx="679450" cy="27233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65" name="RECTANGLE60665"/>
          <p:cNvSpPr/>
          <p:nvPr/>
        </p:nvSpPr>
        <p:spPr bwMode="auto">
          <a:xfrm>
            <a:off x="6080735" y="3166110"/>
            <a:ext cx="5608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Adoption </a:t>
            </a:r>
            <a:endParaRPr/>
          </a:p>
        </p:txBody>
      </p:sp>
      <p:sp>
        <p:nvSpPr>
          <p:cNvPr id="60668" name="RECTANGLE60668"/>
          <p:cNvSpPr/>
          <p:nvPr/>
        </p:nvSpPr>
        <p:spPr bwMode="auto">
          <a:xfrm>
            <a:off x="6073623" y="3289579"/>
            <a:ext cx="42854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Offline </a:t>
            </a:r>
            <a:endParaRPr/>
          </a:p>
        </p:txBody>
      </p:sp>
      <p:sp>
        <p:nvSpPr>
          <p:cNvPr id="60671" name="RECTANGLE60671"/>
          <p:cNvSpPr/>
          <p:nvPr/>
        </p:nvSpPr>
        <p:spPr bwMode="auto">
          <a:xfrm>
            <a:off x="6489471" y="3289579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P1</a:t>
            </a:r>
            <a:endParaRPr/>
          </a:p>
        </p:txBody>
      </p:sp>
      <p:sp>
        <p:nvSpPr>
          <p:cNvPr id="60674" name="RECTANGLE60674"/>
          <p:cNvSpPr/>
          <p:nvPr/>
        </p:nvSpPr>
        <p:spPr bwMode="auto">
          <a:xfrm>
            <a:off x="6710528" y="3105150"/>
            <a:ext cx="736600" cy="32948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75" name="RECTANGLE60675"/>
          <p:cNvSpPr/>
          <p:nvPr/>
        </p:nvSpPr>
        <p:spPr bwMode="auto">
          <a:xfrm>
            <a:off x="6748628" y="3143250"/>
            <a:ext cx="679450" cy="27233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76" name="RECTANGLE60676"/>
          <p:cNvSpPr/>
          <p:nvPr/>
        </p:nvSpPr>
        <p:spPr bwMode="auto">
          <a:xfrm>
            <a:off x="6817334" y="3166110"/>
            <a:ext cx="5608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Adoption </a:t>
            </a:r>
            <a:endParaRPr/>
          </a:p>
        </p:txBody>
      </p:sp>
      <p:sp>
        <p:nvSpPr>
          <p:cNvPr id="60679" name="RECTANGLE60679"/>
          <p:cNvSpPr/>
          <p:nvPr/>
        </p:nvSpPr>
        <p:spPr bwMode="auto">
          <a:xfrm>
            <a:off x="6810222" y="3289579"/>
            <a:ext cx="42854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Offline </a:t>
            </a:r>
            <a:endParaRPr/>
          </a:p>
        </p:txBody>
      </p:sp>
      <p:sp>
        <p:nvSpPr>
          <p:cNvPr id="60682" name="RECTANGLE60682"/>
          <p:cNvSpPr/>
          <p:nvPr/>
        </p:nvSpPr>
        <p:spPr bwMode="auto">
          <a:xfrm>
            <a:off x="7226071" y="3289579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P2</a:t>
            </a:r>
            <a:endParaRPr/>
          </a:p>
        </p:txBody>
      </p:sp>
      <p:sp>
        <p:nvSpPr>
          <p:cNvPr id="60685" name="RECTANGLE60685"/>
          <p:cNvSpPr/>
          <p:nvPr/>
        </p:nvSpPr>
        <p:spPr bwMode="auto">
          <a:xfrm>
            <a:off x="7447128" y="3105150"/>
            <a:ext cx="698500" cy="32948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86" name="RECTANGLE60686"/>
          <p:cNvSpPr/>
          <p:nvPr/>
        </p:nvSpPr>
        <p:spPr bwMode="auto">
          <a:xfrm>
            <a:off x="7485228" y="3204985"/>
            <a:ext cx="64135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87" name="RECTANGLE60687"/>
          <p:cNvSpPr/>
          <p:nvPr/>
        </p:nvSpPr>
        <p:spPr bwMode="auto">
          <a:xfrm>
            <a:off x="7541489" y="3227845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60690" name="RECTANGLE60690"/>
          <p:cNvSpPr/>
          <p:nvPr/>
        </p:nvSpPr>
        <p:spPr bwMode="auto">
          <a:xfrm>
            <a:off x="8145628" y="3105150"/>
            <a:ext cx="800100" cy="32948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91" name="RECTANGLE60691"/>
          <p:cNvSpPr/>
          <p:nvPr/>
        </p:nvSpPr>
        <p:spPr bwMode="auto">
          <a:xfrm>
            <a:off x="8183728" y="3143250"/>
            <a:ext cx="742950" cy="27233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92" name="RECTANGLE60692"/>
          <p:cNvSpPr/>
          <p:nvPr/>
        </p:nvSpPr>
        <p:spPr bwMode="auto">
          <a:xfrm>
            <a:off x="8199475" y="3166110"/>
            <a:ext cx="77805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Transactions </a:t>
            </a:r>
            <a:endParaRPr/>
          </a:p>
        </p:txBody>
      </p:sp>
      <p:sp>
        <p:nvSpPr>
          <p:cNvPr id="60695" name="RECTANGLE60695"/>
          <p:cNvSpPr/>
          <p:nvPr/>
        </p:nvSpPr>
        <p:spPr bwMode="auto">
          <a:xfrm>
            <a:off x="8277072" y="3289579"/>
            <a:ext cx="57505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Offline P1</a:t>
            </a:r>
            <a:endParaRPr/>
          </a:p>
        </p:txBody>
      </p:sp>
      <p:sp>
        <p:nvSpPr>
          <p:cNvPr id="60698" name="RECTANGLE60698"/>
          <p:cNvSpPr/>
          <p:nvPr/>
        </p:nvSpPr>
        <p:spPr bwMode="auto">
          <a:xfrm>
            <a:off x="8945728" y="3105150"/>
            <a:ext cx="800100" cy="32948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699" name="RECTANGLE60699"/>
          <p:cNvSpPr/>
          <p:nvPr/>
        </p:nvSpPr>
        <p:spPr bwMode="auto">
          <a:xfrm>
            <a:off x="8983828" y="3143250"/>
            <a:ext cx="742950" cy="27233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700" name="RECTANGLE60700"/>
          <p:cNvSpPr/>
          <p:nvPr/>
        </p:nvSpPr>
        <p:spPr bwMode="auto">
          <a:xfrm>
            <a:off x="8999575" y="3166110"/>
            <a:ext cx="77805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Transactions </a:t>
            </a:r>
            <a:endParaRPr/>
          </a:p>
        </p:txBody>
      </p:sp>
      <p:sp>
        <p:nvSpPr>
          <p:cNvPr id="60703" name="RECTANGLE60703"/>
          <p:cNvSpPr/>
          <p:nvPr/>
        </p:nvSpPr>
        <p:spPr bwMode="auto">
          <a:xfrm>
            <a:off x="9077172" y="3289579"/>
            <a:ext cx="57505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Offline P2</a:t>
            </a:r>
            <a:endParaRPr/>
          </a:p>
        </p:txBody>
      </p:sp>
      <p:sp>
        <p:nvSpPr>
          <p:cNvPr id="60706" name="RECTANGLE60706"/>
          <p:cNvSpPr/>
          <p:nvPr/>
        </p:nvSpPr>
        <p:spPr bwMode="auto">
          <a:xfrm>
            <a:off x="9745828" y="3105150"/>
            <a:ext cx="698500" cy="32948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707" name="RECTANGLE60707"/>
          <p:cNvSpPr/>
          <p:nvPr/>
        </p:nvSpPr>
        <p:spPr bwMode="auto">
          <a:xfrm>
            <a:off x="9783928" y="3204985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708" name="RECTANGLE60708"/>
          <p:cNvSpPr/>
          <p:nvPr/>
        </p:nvSpPr>
        <p:spPr bwMode="auto">
          <a:xfrm>
            <a:off x="9830664" y="3227845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60711" name="RECTANGLE60711"/>
          <p:cNvSpPr/>
          <p:nvPr/>
        </p:nvSpPr>
        <p:spPr bwMode="auto">
          <a:xfrm>
            <a:off x="326898" y="3476549"/>
            <a:ext cx="15321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</a:t>
            </a:r>
            <a:endParaRPr/>
          </a:p>
        </p:txBody>
      </p:sp>
      <p:sp>
        <p:nvSpPr>
          <p:cNvPr id="60714" name="RECTANGLE60714"/>
          <p:cNvSpPr/>
          <p:nvPr/>
        </p:nvSpPr>
        <p:spPr bwMode="auto">
          <a:xfrm>
            <a:off x="1762709" y="3476549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87,44%</a:t>
            </a:r>
            <a:endParaRPr/>
          </a:p>
        </p:txBody>
      </p:sp>
      <p:sp>
        <p:nvSpPr>
          <p:cNvPr id="60717" name="RECTANGLE60717"/>
          <p:cNvSpPr/>
          <p:nvPr/>
        </p:nvSpPr>
        <p:spPr bwMode="auto">
          <a:xfrm>
            <a:off x="2499309" y="3476549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86,25%</a:t>
            </a:r>
            <a:endParaRPr/>
          </a:p>
        </p:txBody>
      </p:sp>
      <p:sp>
        <p:nvSpPr>
          <p:cNvPr id="60720" name="RECTANGLE60720"/>
          <p:cNvSpPr/>
          <p:nvPr/>
        </p:nvSpPr>
        <p:spPr bwMode="auto">
          <a:xfrm>
            <a:off x="3428238" y="347654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60723" name="RECTANGLE60723"/>
          <p:cNvSpPr/>
          <p:nvPr/>
        </p:nvSpPr>
        <p:spPr bwMode="auto">
          <a:xfrm>
            <a:off x="4208628" y="347654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341</a:t>
            </a:r>
            <a:endParaRPr/>
          </a:p>
        </p:txBody>
      </p:sp>
      <p:sp>
        <p:nvSpPr>
          <p:cNvPr id="60726" name="RECTANGLE60726"/>
          <p:cNvSpPr/>
          <p:nvPr/>
        </p:nvSpPr>
        <p:spPr bwMode="auto">
          <a:xfrm>
            <a:off x="5008728" y="347654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345</a:t>
            </a:r>
            <a:endParaRPr/>
          </a:p>
        </p:txBody>
      </p:sp>
      <p:sp>
        <p:nvSpPr>
          <p:cNvPr id="60729" name="RECTANGLE60729"/>
          <p:cNvSpPr/>
          <p:nvPr/>
        </p:nvSpPr>
        <p:spPr bwMode="auto">
          <a:xfrm>
            <a:off x="5680812" y="3476549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-1%</a:t>
            </a:r>
            <a:endParaRPr/>
          </a:p>
        </p:txBody>
      </p:sp>
      <p:sp>
        <p:nvSpPr>
          <p:cNvPr id="60732" name="RECTANGLE60732"/>
          <p:cNvSpPr/>
          <p:nvPr/>
        </p:nvSpPr>
        <p:spPr bwMode="auto">
          <a:xfrm>
            <a:off x="6233109" y="3476549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12,56%</a:t>
            </a:r>
            <a:endParaRPr/>
          </a:p>
        </p:txBody>
      </p:sp>
      <p:sp>
        <p:nvSpPr>
          <p:cNvPr id="60735" name="RECTANGLE60735"/>
          <p:cNvSpPr/>
          <p:nvPr/>
        </p:nvSpPr>
        <p:spPr bwMode="auto">
          <a:xfrm>
            <a:off x="6969709" y="3476549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13,75%</a:t>
            </a:r>
            <a:endParaRPr/>
          </a:p>
        </p:txBody>
      </p:sp>
      <p:sp>
        <p:nvSpPr>
          <p:cNvPr id="60738" name="RECTANGLE60738"/>
          <p:cNvSpPr/>
          <p:nvPr/>
        </p:nvSpPr>
        <p:spPr bwMode="auto">
          <a:xfrm>
            <a:off x="7852511" y="3476549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-9%</a:t>
            </a:r>
            <a:endParaRPr/>
          </a:p>
        </p:txBody>
      </p:sp>
      <p:sp>
        <p:nvSpPr>
          <p:cNvPr id="60741" name="RECTANGLE60741"/>
          <p:cNvSpPr/>
          <p:nvPr/>
        </p:nvSpPr>
        <p:spPr bwMode="auto">
          <a:xfrm>
            <a:off x="8743544" y="347654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49</a:t>
            </a:r>
            <a:endParaRPr/>
          </a:p>
        </p:txBody>
      </p:sp>
      <p:sp>
        <p:nvSpPr>
          <p:cNvPr id="60744" name="RECTANGLE60744"/>
          <p:cNvSpPr/>
          <p:nvPr/>
        </p:nvSpPr>
        <p:spPr bwMode="auto">
          <a:xfrm>
            <a:off x="9543644" y="347654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55</a:t>
            </a:r>
            <a:endParaRPr/>
          </a:p>
        </p:txBody>
      </p:sp>
      <p:sp>
        <p:nvSpPr>
          <p:cNvPr id="60747" name="RECTANGLE60747"/>
          <p:cNvSpPr/>
          <p:nvPr/>
        </p:nvSpPr>
        <p:spPr bwMode="auto">
          <a:xfrm>
            <a:off x="10086696" y="3476549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-11%</a:t>
            </a:r>
            <a:endParaRPr/>
          </a:p>
        </p:txBody>
      </p:sp>
      <p:sp>
        <p:nvSpPr>
          <p:cNvPr id="60750" name="RECTANGLE60750"/>
          <p:cNvSpPr/>
          <p:nvPr/>
        </p:nvSpPr>
        <p:spPr bwMode="auto">
          <a:xfrm>
            <a:off x="326898" y="3625418"/>
            <a:ext cx="17475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Fer</a:t>
            </a:r>
            <a:endParaRPr/>
          </a:p>
        </p:txBody>
      </p:sp>
      <p:sp>
        <p:nvSpPr>
          <p:cNvPr id="60753" name="RECTANGLE60753"/>
          <p:cNvSpPr/>
          <p:nvPr/>
        </p:nvSpPr>
        <p:spPr bwMode="auto">
          <a:xfrm>
            <a:off x="1762709" y="3625418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81,04%</a:t>
            </a:r>
            <a:endParaRPr/>
          </a:p>
        </p:txBody>
      </p:sp>
      <p:sp>
        <p:nvSpPr>
          <p:cNvPr id="60756" name="RECTANGLE60756"/>
          <p:cNvSpPr/>
          <p:nvPr/>
        </p:nvSpPr>
        <p:spPr bwMode="auto">
          <a:xfrm>
            <a:off x="2499309" y="3625418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83,10%</a:t>
            </a:r>
            <a:endParaRPr/>
          </a:p>
        </p:txBody>
      </p:sp>
      <p:sp>
        <p:nvSpPr>
          <p:cNvPr id="60759" name="RECTANGLE60759"/>
          <p:cNvSpPr/>
          <p:nvPr/>
        </p:nvSpPr>
        <p:spPr bwMode="auto">
          <a:xfrm>
            <a:off x="3382112" y="3625418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-2%</a:t>
            </a:r>
            <a:endParaRPr/>
          </a:p>
        </p:txBody>
      </p:sp>
      <p:sp>
        <p:nvSpPr>
          <p:cNvPr id="60762" name="RECTANGLE60762"/>
          <p:cNvSpPr/>
          <p:nvPr/>
        </p:nvSpPr>
        <p:spPr bwMode="auto">
          <a:xfrm>
            <a:off x="4108450" y="3625418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1 338</a:t>
            </a:r>
            <a:endParaRPr/>
          </a:p>
        </p:txBody>
      </p:sp>
      <p:sp>
        <p:nvSpPr>
          <p:cNvPr id="60765" name="RECTANGLE60765"/>
          <p:cNvSpPr/>
          <p:nvPr/>
        </p:nvSpPr>
        <p:spPr bwMode="auto">
          <a:xfrm>
            <a:off x="4908550" y="3625418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1 264</a:t>
            </a:r>
            <a:endParaRPr/>
          </a:p>
        </p:txBody>
      </p:sp>
      <p:sp>
        <p:nvSpPr>
          <p:cNvPr id="60768" name="RECTANGLE60768"/>
          <p:cNvSpPr/>
          <p:nvPr/>
        </p:nvSpPr>
        <p:spPr bwMode="auto">
          <a:xfrm>
            <a:off x="5726938" y="362541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60771" name="RECTANGLE60771"/>
          <p:cNvSpPr/>
          <p:nvPr/>
        </p:nvSpPr>
        <p:spPr bwMode="auto">
          <a:xfrm>
            <a:off x="6233109" y="3625418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18,96%</a:t>
            </a:r>
            <a:endParaRPr/>
          </a:p>
        </p:txBody>
      </p:sp>
      <p:sp>
        <p:nvSpPr>
          <p:cNvPr id="60774" name="RECTANGLE60774"/>
          <p:cNvSpPr/>
          <p:nvPr/>
        </p:nvSpPr>
        <p:spPr bwMode="auto">
          <a:xfrm>
            <a:off x="6969709" y="3625418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16,90%</a:t>
            </a:r>
            <a:endParaRPr/>
          </a:p>
        </p:txBody>
      </p:sp>
      <p:sp>
        <p:nvSpPr>
          <p:cNvPr id="60777" name="RECTANGLE60777"/>
          <p:cNvSpPr/>
          <p:nvPr/>
        </p:nvSpPr>
        <p:spPr bwMode="auto">
          <a:xfrm>
            <a:off x="7834122" y="3625418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12%</a:t>
            </a:r>
            <a:endParaRPr/>
          </a:p>
        </p:txBody>
      </p:sp>
      <p:sp>
        <p:nvSpPr>
          <p:cNvPr id="60780" name="RECTANGLE60780"/>
          <p:cNvSpPr/>
          <p:nvPr/>
        </p:nvSpPr>
        <p:spPr bwMode="auto">
          <a:xfrm>
            <a:off x="8679028" y="362541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313</a:t>
            </a:r>
            <a:endParaRPr/>
          </a:p>
        </p:txBody>
      </p:sp>
      <p:sp>
        <p:nvSpPr>
          <p:cNvPr id="60783" name="RECTANGLE60783"/>
          <p:cNvSpPr/>
          <p:nvPr/>
        </p:nvSpPr>
        <p:spPr bwMode="auto">
          <a:xfrm>
            <a:off x="9479128" y="362541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257</a:t>
            </a:r>
            <a:endParaRPr/>
          </a:p>
        </p:txBody>
      </p:sp>
      <p:sp>
        <p:nvSpPr>
          <p:cNvPr id="60786" name="RECTANGLE60786"/>
          <p:cNvSpPr/>
          <p:nvPr/>
        </p:nvSpPr>
        <p:spPr bwMode="auto">
          <a:xfrm>
            <a:off x="10132822" y="3625418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22%</a:t>
            </a:r>
            <a:endParaRPr/>
          </a:p>
        </p:txBody>
      </p:sp>
      <p:sp>
        <p:nvSpPr>
          <p:cNvPr id="60789" name="RECTANGLE60789"/>
          <p:cNvSpPr/>
          <p:nvPr/>
        </p:nvSpPr>
        <p:spPr bwMode="auto">
          <a:xfrm>
            <a:off x="326898" y="3774287"/>
            <a:ext cx="3317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Hôtels</a:t>
            </a:r>
            <a:endParaRPr/>
          </a:p>
        </p:txBody>
      </p:sp>
      <p:sp>
        <p:nvSpPr>
          <p:cNvPr id="60792" name="RECTANGLE60792"/>
          <p:cNvSpPr/>
          <p:nvPr/>
        </p:nvSpPr>
        <p:spPr bwMode="auto">
          <a:xfrm>
            <a:off x="1762709" y="3774287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87,36%</a:t>
            </a:r>
            <a:endParaRPr/>
          </a:p>
        </p:txBody>
      </p:sp>
      <p:sp>
        <p:nvSpPr>
          <p:cNvPr id="60795" name="RECTANGLE60795"/>
          <p:cNvSpPr/>
          <p:nvPr/>
        </p:nvSpPr>
        <p:spPr bwMode="auto">
          <a:xfrm>
            <a:off x="2499309" y="3774287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89,33%</a:t>
            </a:r>
            <a:endParaRPr/>
          </a:p>
        </p:txBody>
      </p:sp>
      <p:sp>
        <p:nvSpPr>
          <p:cNvPr id="60798" name="RECTANGLE60798"/>
          <p:cNvSpPr/>
          <p:nvPr/>
        </p:nvSpPr>
        <p:spPr bwMode="auto">
          <a:xfrm>
            <a:off x="3382112" y="3774287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-2%</a:t>
            </a:r>
            <a:endParaRPr/>
          </a:p>
        </p:txBody>
      </p:sp>
      <p:sp>
        <p:nvSpPr>
          <p:cNvPr id="60801" name="RECTANGLE60801"/>
          <p:cNvSpPr/>
          <p:nvPr/>
        </p:nvSpPr>
        <p:spPr bwMode="auto">
          <a:xfrm>
            <a:off x="4208628" y="3774287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242</a:t>
            </a:r>
            <a:endParaRPr/>
          </a:p>
        </p:txBody>
      </p:sp>
      <p:sp>
        <p:nvSpPr>
          <p:cNvPr id="60804" name="RECTANGLE60804"/>
          <p:cNvSpPr/>
          <p:nvPr/>
        </p:nvSpPr>
        <p:spPr bwMode="auto">
          <a:xfrm>
            <a:off x="5008728" y="3774287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318</a:t>
            </a:r>
            <a:endParaRPr/>
          </a:p>
        </p:txBody>
      </p:sp>
      <p:sp>
        <p:nvSpPr>
          <p:cNvPr id="60807" name="RECTANGLE60807"/>
          <p:cNvSpPr/>
          <p:nvPr/>
        </p:nvSpPr>
        <p:spPr bwMode="auto">
          <a:xfrm>
            <a:off x="5616296" y="3774287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-24%</a:t>
            </a:r>
            <a:endParaRPr/>
          </a:p>
        </p:txBody>
      </p:sp>
      <p:sp>
        <p:nvSpPr>
          <p:cNvPr id="60810" name="RECTANGLE60810"/>
          <p:cNvSpPr/>
          <p:nvPr/>
        </p:nvSpPr>
        <p:spPr bwMode="auto">
          <a:xfrm>
            <a:off x="6233109" y="3774287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12,64%</a:t>
            </a:r>
            <a:endParaRPr/>
          </a:p>
        </p:txBody>
      </p:sp>
      <p:sp>
        <p:nvSpPr>
          <p:cNvPr id="60813" name="RECTANGLE60813"/>
          <p:cNvSpPr/>
          <p:nvPr/>
        </p:nvSpPr>
        <p:spPr bwMode="auto">
          <a:xfrm>
            <a:off x="6969709" y="3774287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10,67%</a:t>
            </a:r>
            <a:endParaRPr/>
          </a:p>
        </p:txBody>
      </p:sp>
      <p:sp>
        <p:nvSpPr>
          <p:cNvPr id="60816" name="RECTANGLE60816"/>
          <p:cNvSpPr/>
          <p:nvPr/>
        </p:nvSpPr>
        <p:spPr bwMode="auto">
          <a:xfrm>
            <a:off x="7834122" y="3774287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18%</a:t>
            </a:r>
            <a:endParaRPr/>
          </a:p>
        </p:txBody>
      </p:sp>
      <p:sp>
        <p:nvSpPr>
          <p:cNvPr id="60819" name="RECTANGLE60819"/>
          <p:cNvSpPr/>
          <p:nvPr/>
        </p:nvSpPr>
        <p:spPr bwMode="auto">
          <a:xfrm>
            <a:off x="8743544" y="3774287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</a:t>
            </a:r>
            <a:endParaRPr/>
          </a:p>
        </p:txBody>
      </p:sp>
      <p:sp>
        <p:nvSpPr>
          <p:cNvPr id="60822" name="RECTANGLE60822"/>
          <p:cNvSpPr/>
          <p:nvPr/>
        </p:nvSpPr>
        <p:spPr bwMode="auto">
          <a:xfrm>
            <a:off x="9543644" y="3774287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38</a:t>
            </a:r>
            <a:endParaRPr/>
          </a:p>
        </p:txBody>
      </p:sp>
      <p:sp>
        <p:nvSpPr>
          <p:cNvPr id="60825" name="RECTANGLE60825"/>
          <p:cNvSpPr/>
          <p:nvPr/>
        </p:nvSpPr>
        <p:spPr bwMode="auto">
          <a:xfrm>
            <a:off x="10151211" y="3774287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-8%</a:t>
            </a:r>
            <a:endParaRPr/>
          </a:p>
        </p:txBody>
      </p:sp>
      <p:sp>
        <p:nvSpPr>
          <p:cNvPr id="60828" name="RECTANGLE60828"/>
          <p:cNvSpPr/>
          <p:nvPr/>
        </p:nvSpPr>
        <p:spPr bwMode="auto">
          <a:xfrm>
            <a:off x="247650" y="3900297"/>
            <a:ext cx="1255878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829" name="RECTANGLE60829"/>
          <p:cNvSpPr/>
          <p:nvPr/>
        </p:nvSpPr>
        <p:spPr bwMode="auto">
          <a:xfrm>
            <a:off x="1142848" y="3942207"/>
            <a:ext cx="30022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</a:t>
            </a:r>
            <a:endParaRPr/>
          </a:p>
        </p:txBody>
      </p:sp>
      <p:sp>
        <p:nvSpPr>
          <p:cNvPr id="60832" name="RECTANGLE60832"/>
          <p:cNvSpPr/>
          <p:nvPr/>
        </p:nvSpPr>
        <p:spPr bwMode="auto">
          <a:xfrm>
            <a:off x="1503528" y="3900297"/>
            <a:ext cx="7366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833" name="RECTANGLE60833"/>
          <p:cNvSpPr/>
          <p:nvPr/>
        </p:nvSpPr>
        <p:spPr bwMode="auto">
          <a:xfrm>
            <a:off x="1712620" y="3942207"/>
            <a:ext cx="4670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82,87%</a:t>
            </a:r>
            <a:endParaRPr/>
          </a:p>
        </p:txBody>
      </p:sp>
      <p:sp>
        <p:nvSpPr>
          <p:cNvPr id="60836" name="RECTANGLE60836"/>
          <p:cNvSpPr/>
          <p:nvPr/>
        </p:nvSpPr>
        <p:spPr bwMode="auto">
          <a:xfrm>
            <a:off x="2240128" y="3900297"/>
            <a:ext cx="7366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837" name="RECTANGLE60837"/>
          <p:cNvSpPr/>
          <p:nvPr/>
        </p:nvSpPr>
        <p:spPr bwMode="auto">
          <a:xfrm>
            <a:off x="2449220" y="3942207"/>
            <a:ext cx="4670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84,63%</a:t>
            </a:r>
            <a:endParaRPr/>
          </a:p>
        </p:txBody>
      </p:sp>
      <p:sp>
        <p:nvSpPr>
          <p:cNvPr id="60840" name="RECTANGLE60840"/>
          <p:cNvSpPr/>
          <p:nvPr/>
        </p:nvSpPr>
        <p:spPr bwMode="auto">
          <a:xfrm>
            <a:off x="2976728" y="3900297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841" name="RECTANGLE60841"/>
          <p:cNvSpPr/>
          <p:nvPr/>
        </p:nvSpPr>
        <p:spPr bwMode="auto">
          <a:xfrm>
            <a:off x="3352140" y="3942207"/>
            <a:ext cx="262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-2%</a:t>
            </a:r>
            <a:endParaRPr/>
          </a:p>
        </p:txBody>
      </p:sp>
      <p:sp>
        <p:nvSpPr>
          <p:cNvPr id="60844" name="RECTANGLE60844"/>
          <p:cNvSpPr/>
          <p:nvPr/>
        </p:nvSpPr>
        <p:spPr bwMode="auto">
          <a:xfrm>
            <a:off x="3675228" y="3900297"/>
            <a:ext cx="8001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845" name="RECTANGLE60845"/>
          <p:cNvSpPr/>
          <p:nvPr/>
        </p:nvSpPr>
        <p:spPr bwMode="auto">
          <a:xfrm>
            <a:off x="4078986" y="3942207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1 921</a:t>
            </a:r>
            <a:endParaRPr/>
          </a:p>
        </p:txBody>
      </p:sp>
      <p:sp>
        <p:nvSpPr>
          <p:cNvPr id="60848" name="RECTANGLE60848"/>
          <p:cNvSpPr/>
          <p:nvPr/>
        </p:nvSpPr>
        <p:spPr bwMode="auto">
          <a:xfrm>
            <a:off x="4475328" y="3900297"/>
            <a:ext cx="8001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849" name="RECTANGLE60849"/>
          <p:cNvSpPr/>
          <p:nvPr/>
        </p:nvSpPr>
        <p:spPr bwMode="auto">
          <a:xfrm>
            <a:off x="4879086" y="3942207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1 927</a:t>
            </a:r>
            <a:endParaRPr/>
          </a:p>
        </p:txBody>
      </p:sp>
      <p:sp>
        <p:nvSpPr>
          <p:cNvPr id="60852" name="RECTANGLE60852"/>
          <p:cNvSpPr/>
          <p:nvPr/>
        </p:nvSpPr>
        <p:spPr bwMode="auto">
          <a:xfrm>
            <a:off x="5275428" y="3900297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853" name="RECTANGLE60853"/>
          <p:cNvSpPr/>
          <p:nvPr/>
        </p:nvSpPr>
        <p:spPr bwMode="auto">
          <a:xfrm>
            <a:off x="5699506" y="3942207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60856" name="RECTANGLE60856"/>
          <p:cNvSpPr/>
          <p:nvPr/>
        </p:nvSpPr>
        <p:spPr bwMode="auto">
          <a:xfrm>
            <a:off x="5973928" y="3900297"/>
            <a:ext cx="7366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857" name="RECTANGLE60857"/>
          <p:cNvSpPr/>
          <p:nvPr/>
        </p:nvSpPr>
        <p:spPr bwMode="auto">
          <a:xfrm>
            <a:off x="6183020" y="3942207"/>
            <a:ext cx="4670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17,13%</a:t>
            </a:r>
            <a:endParaRPr/>
          </a:p>
        </p:txBody>
      </p:sp>
      <p:sp>
        <p:nvSpPr>
          <p:cNvPr id="60860" name="RECTANGLE60860"/>
          <p:cNvSpPr/>
          <p:nvPr/>
        </p:nvSpPr>
        <p:spPr bwMode="auto">
          <a:xfrm>
            <a:off x="6710528" y="3900297"/>
            <a:ext cx="7366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861" name="RECTANGLE60861"/>
          <p:cNvSpPr/>
          <p:nvPr/>
        </p:nvSpPr>
        <p:spPr bwMode="auto">
          <a:xfrm>
            <a:off x="6919620" y="3942207"/>
            <a:ext cx="4670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15,37%</a:t>
            </a:r>
            <a:endParaRPr/>
          </a:p>
        </p:txBody>
      </p:sp>
      <p:sp>
        <p:nvSpPr>
          <p:cNvPr id="60864" name="RECTANGLE60864"/>
          <p:cNvSpPr/>
          <p:nvPr/>
        </p:nvSpPr>
        <p:spPr bwMode="auto">
          <a:xfrm>
            <a:off x="7447128" y="3900297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865" name="RECTANGLE60865"/>
          <p:cNvSpPr/>
          <p:nvPr/>
        </p:nvSpPr>
        <p:spPr bwMode="auto">
          <a:xfrm>
            <a:off x="7799070" y="3942207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11%</a:t>
            </a:r>
            <a:endParaRPr/>
          </a:p>
        </p:txBody>
      </p:sp>
      <p:sp>
        <p:nvSpPr>
          <p:cNvPr id="60868" name="RECTANGLE60868"/>
          <p:cNvSpPr/>
          <p:nvPr/>
        </p:nvSpPr>
        <p:spPr bwMode="auto">
          <a:xfrm>
            <a:off x="8145628" y="3900297"/>
            <a:ext cx="8001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869" name="RECTANGLE60869"/>
          <p:cNvSpPr/>
          <p:nvPr/>
        </p:nvSpPr>
        <p:spPr bwMode="auto">
          <a:xfrm>
            <a:off x="8656168" y="3942207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397</a:t>
            </a:r>
            <a:endParaRPr/>
          </a:p>
        </p:txBody>
      </p:sp>
      <p:sp>
        <p:nvSpPr>
          <p:cNvPr id="60872" name="RECTANGLE60872"/>
          <p:cNvSpPr/>
          <p:nvPr/>
        </p:nvSpPr>
        <p:spPr bwMode="auto">
          <a:xfrm>
            <a:off x="8945728" y="3900297"/>
            <a:ext cx="8001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873" name="RECTANGLE60873"/>
          <p:cNvSpPr/>
          <p:nvPr/>
        </p:nvSpPr>
        <p:spPr bwMode="auto">
          <a:xfrm>
            <a:off x="9456268" y="3942207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350</a:t>
            </a:r>
            <a:endParaRPr/>
          </a:p>
        </p:txBody>
      </p:sp>
      <p:sp>
        <p:nvSpPr>
          <p:cNvPr id="60876" name="RECTANGLE60876"/>
          <p:cNvSpPr/>
          <p:nvPr/>
        </p:nvSpPr>
        <p:spPr bwMode="auto">
          <a:xfrm>
            <a:off x="9745828" y="3900297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877" name="RECTANGLE60877"/>
          <p:cNvSpPr/>
          <p:nvPr/>
        </p:nvSpPr>
        <p:spPr bwMode="auto">
          <a:xfrm>
            <a:off x="10078720" y="3942207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13%</a:t>
            </a:r>
            <a:endParaRPr/>
          </a:p>
        </p:txBody>
      </p:sp>
      <p:sp>
        <p:nvSpPr>
          <p:cNvPr id="60880" name="RECTANGLE60880"/>
          <p:cNvSpPr/>
          <p:nvPr/>
        </p:nvSpPr>
        <p:spPr bwMode="auto">
          <a:xfrm>
            <a:off x="326898" y="4110126"/>
            <a:ext cx="46969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+ Fer</a:t>
            </a:r>
            <a:endParaRPr/>
          </a:p>
        </p:txBody>
      </p:sp>
      <p:sp>
        <p:nvSpPr>
          <p:cNvPr id="60883" name="RECTANGLE60883"/>
          <p:cNvSpPr/>
          <p:nvPr/>
        </p:nvSpPr>
        <p:spPr bwMode="auto">
          <a:xfrm>
            <a:off x="1762709" y="4110126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82,26%</a:t>
            </a:r>
            <a:endParaRPr/>
          </a:p>
        </p:txBody>
      </p:sp>
      <p:sp>
        <p:nvSpPr>
          <p:cNvPr id="60886" name="RECTANGLE60886"/>
          <p:cNvSpPr/>
          <p:nvPr/>
        </p:nvSpPr>
        <p:spPr bwMode="auto">
          <a:xfrm>
            <a:off x="2499309" y="4110126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83,76%</a:t>
            </a:r>
            <a:endParaRPr/>
          </a:p>
        </p:txBody>
      </p:sp>
      <p:sp>
        <p:nvSpPr>
          <p:cNvPr id="60889" name="RECTANGLE60889"/>
          <p:cNvSpPr/>
          <p:nvPr/>
        </p:nvSpPr>
        <p:spPr bwMode="auto">
          <a:xfrm>
            <a:off x="3382112" y="4110126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-2%</a:t>
            </a:r>
            <a:endParaRPr/>
          </a:p>
        </p:txBody>
      </p:sp>
      <p:sp>
        <p:nvSpPr>
          <p:cNvPr id="60892" name="RECTANGLE60892"/>
          <p:cNvSpPr/>
          <p:nvPr/>
        </p:nvSpPr>
        <p:spPr bwMode="auto">
          <a:xfrm>
            <a:off x="4108450" y="411012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1 679</a:t>
            </a:r>
            <a:endParaRPr/>
          </a:p>
        </p:txBody>
      </p:sp>
      <p:sp>
        <p:nvSpPr>
          <p:cNvPr id="60895" name="RECTANGLE60895"/>
          <p:cNvSpPr/>
          <p:nvPr/>
        </p:nvSpPr>
        <p:spPr bwMode="auto">
          <a:xfrm>
            <a:off x="4908550" y="411012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1 609</a:t>
            </a:r>
            <a:endParaRPr/>
          </a:p>
        </p:txBody>
      </p:sp>
      <p:sp>
        <p:nvSpPr>
          <p:cNvPr id="60898" name="RECTANGLE60898"/>
          <p:cNvSpPr/>
          <p:nvPr/>
        </p:nvSpPr>
        <p:spPr bwMode="auto">
          <a:xfrm>
            <a:off x="5726938" y="411012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60901" name="RECTANGLE60901"/>
          <p:cNvSpPr/>
          <p:nvPr/>
        </p:nvSpPr>
        <p:spPr bwMode="auto">
          <a:xfrm>
            <a:off x="6233109" y="4110126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17,74%</a:t>
            </a:r>
            <a:endParaRPr/>
          </a:p>
        </p:txBody>
      </p:sp>
      <p:sp>
        <p:nvSpPr>
          <p:cNvPr id="60904" name="RECTANGLE60904"/>
          <p:cNvSpPr/>
          <p:nvPr/>
        </p:nvSpPr>
        <p:spPr bwMode="auto">
          <a:xfrm>
            <a:off x="6969709" y="4110126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16,24%</a:t>
            </a:r>
            <a:endParaRPr/>
          </a:p>
        </p:txBody>
      </p:sp>
      <p:sp>
        <p:nvSpPr>
          <p:cNvPr id="60907" name="RECTANGLE60907"/>
          <p:cNvSpPr/>
          <p:nvPr/>
        </p:nvSpPr>
        <p:spPr bwMode="auto">
          <a:xfrm>
            <a:off x="7898638" y="411012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9%</a:t>
            </a:r>
            <a:endParaRPr/>
          </a:p>
        </p:txBody>
      </p:sp>
      <p:sp>
        <p:nvSpPr>
          <p:cNvPr id="60910" name="RECTANGLE60910"/>
          <p:cNvSpPr/>
          <p:nvPr/>
        </p:nvSpPr>
        <p:spPr bwMode="auto">
          <a:xfrm>
            <a:off x="8679028" y="411012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362</a:t>
            </a:r>
            <a:endParaRPr/>
          </a:p>
        </p:txBody>
      </p:sp>
      <p:sp>
        <p:nvSpPr>
          <p:cNvPr id="60913" name="RECTANGLE60913"/>
          <p:cNvSpPr/>
          <p:nvPr/>
        </p:nvSpPr>
        <p:spPr bwMode="auto">
          <a:xfrm>
            <a:off x="9479128" y="411012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312</a:t>
            </a:r>
            <a:endParaRPr/>
          </a:p>
        </p:txBody>
      </p:sp>
      <p:sp>
        <p:nvSpPr>
          <p:cNvPr id="60916" name="RECTANGLE60916"/>
          <p:cNvSpPr/>
          <p:nvPr/>
        </p:nvSpPr>
        <p:spPr bwMode="auto">
          <a:xfrm>
            <a:off x="10132822" y="4110126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16%</a:t>
            </a:r>
            <a:endParaRPr/>
          </a:p>
        </p:txBody>
      </p:sp>
      <p:sp>
        <p:nvSpPr>
          <p:cNvPr id="60919" name="RECTANGLE60919"/>
          <p:cNvSpPr/>
          <p:nvPr/>
        </p:nvSpPr>
        <p:spPr bwMode="auto">
          <a:xfrm>
            <a:off x="326898" y="4258996"/>
            <a:ext cx="2559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Frais</a:t>
            </a:r>
            <a:endParaRPr/>
          </a:p>
        </p:txBody>
      </p:sp>
      <p:sp>
        <p:nvSpPr>
          <p:cNvPr id="60922" name="RECTANGLE60922"/>
          <p:cNvSpPr/>
          <p:nvPr/>
        </p:nvSpPr>
        <p:spPr bwMode="auto">
          <a:xfrm>
            <a:off x="1762709" y="4258996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86,98%</a:t>
            </a:r>
            <a:endParaRPr/>
          </a:p>
        </p:txBody>
      </p:sp>
      <p:sp>
        <p:nvSpPr>
          <p:cNvPr id="60925" name="RECTANGLE60925"/>
          <p:cNvSpPr/>
          <p:nvPr/>
        </p:nvSpPr>
        <p:spPr bwMode="auto">
          <a:xfrm>
            <a:off x="2499309" y="4258996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87,57%</a:t>
            </a:r>
            <a:endParaRPr/>
          </a:p>
        </p:txBody>
      </p:sp>
      <p:sp>
        <p:nvSpPr>
          <p:cNvPr id="60928" name="RECTANGLE60928"/>
          <p:cNvSpPr/>
          <p:nvPr/>
        </p:nvSpPr>
        <p:spPr bwMode="auto">
          <a:xfrm>
            <a:off x="3382112" y="4258996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-1%</a:t>
            </a:r>
            <a:endParaRPr/>
          </a:p>
        </p:txBody>
      </p:sp>
      <p:sp>
        <p:nvSpPr>
          <p:cNvPr id="60931" name="RECTANGLE60931"/>
          <p:cNvSpPr/>
          <p:nvPr/>
        </p:nvSpPr>
        <p:spPr bwMode="auto">
          <a:xfrm>
            <a:off x="4108450" y="425899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1 917</a:t>
            </a:r>
            <a:endParaRPr/>
          </a:p>
        </p:txBody>
      </p:sp>
      <p:sp>
        <p:nvSpPr>
          <p:cNvPr id="60934" name="RECTANGLE60934"/>
          <p:cNvSpPr/>
          <p:nvPr/>
        </p:nvSpPr>
        <p:spPr bwMode="auto">
          <a:xfrm>
            <a:off x="4908550" y="425899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2 008</a:t>
            </a:r>
            <a:endParaRPr/>
          </a:p>
        </p:txBody>
      </p:sp>
      <p:sp>
        <p:nvSpPr>
          <p:cNvPr id="60937" name="RECTANGLE60937"/>
          <p:cNvSpPr/>
          <p:nvPr/>
        </p:nvSpPr>
        <p:spPr bwMode="auto">
          <a:xfrm>
            <a:off x="5680812" y="4258996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-5%</a:t>
            </a:r>
            <a:endParaRPr/>
          </a:p>
        </p:txBody>
      </p:sp>
      <p:sp>
        <p:nvSpPr>
          <p:cNvPr id="60940" name="RECTANGLE60940"/>
          <p:cNvSpPr/>
          <p:nvPr/>
        </p:nvSpPr>
        <p:spPr bwMode="auto">
          <a:xfrm>
            <a:off x="6233109" y="4258996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13,02%</a:t>
            </a:r>
            <a:endParaRPr/>
          </a:p>
        </p:txBody>
      </p:sp>
      <p:sp>
        <p:nvSpPr>
          <p:cNvPr id="60943" name="RECTANGLE60943"/>
          <p:cNvSpPr/>
          <p:nvPr/>
        </p:nvSpPr>
        <p:spPr bwMode="auto">
          <a:xfrm>
            <a:off x="6969709" y="4258996"/>
            <a:ext cx="4169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12,43%</a:t>
            </a:r>
            <a:endParaRPr/>
          </a:p>
        </p:txBody>
      </p:sp>
      <p:sp>
        <p:nvSpPr>
          <p:cNvPr id="60946" name="RECTANGLE60946"/>
          <p:cNvSpPr/>
          <p:nvPr/>
        </p:nvSpPr>
        <p:spPr bwMode="auto">
          <a:xfrm>
            <a:off x="7898638" y="425899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60949" name="RECTANGLE60949"/>
          <p:cNvSpPr/>
          <p:nvPr/>
        </p:nvSpPr>
        <p:spPr bwMode="auto">
          <a:xfrm>
            <a:off x="8679028" y="425899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287</a:t>
            </a:r>
            <a:endParaRPr/>
          </a:p>
        </p:txBody>
      </p:sp>
      <p:sp>
        <p:nvSpPr>
          <p:cNvPr id="60952" name="RECTANGLE60952"/>
          <p:cNvSpPr/>
          <p:nvPr/>
        </p:nvSpPr>
        <p:spPr bwMode="auto">
          <a:xfrm>
            <a:off x="9479128" y="425899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285</a:t>
            </a:r>
            <a:endParaRPr/>
          </a:p>
        </p:txBody>
      </p:sp>
      <p:sp>
        <p:nvSpPr>
          <p:cNvPr id="60955" name="RECTANGLE60955"/>
          <p:cNvSpPr/>
          <p:nvPr/>
        </p:nvSpPr>
        <p:spPr bwMode="auto">
          <a:xfrm>
            <a:off x="10197338" y="425899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60958" name="RECTANGLE60958"/>
          <p:cNvSpPr/>
          <p:nvPr/>
        </p:nvSpPr>
        <p:spPr bwMode="auto">
          <a:xfrm>
            <a:off x="247650" y="4385005"/>
            <a:ext cx="1255878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959" name="RECTANGLE60959"/>
          <p:cNvSpPr/>
          <p:nvPr/>
        </p:nvSpPr>
        <p:spPr bwMode="auto">
          <a:xfrm>
            <a:off x="665632" y="4426915"/>
            <a:ext cx="77744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Général</a:t>
            </a:r>
            <a:endParaRPr/>
          </a:p>
        </p:txBody>
      </p:sp>
      <p:sp>
        <p:nvSpPr>
          <p:cNvPr id="60962" name="RECTANGLE60962"/>
          <p:cNvSpPr/>
          <p:nvPr/>
        </p:nvSpPr>
        <p:spPr bwMode="auto">
          <a:xfrm>
            <a:off x="1503528" y="4385005"/>
            <a:ext cx="7366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963" name="RECTANGLE60963"/>
          <p:cNvSpPr/>
          <p:nvPr/>
        </p:nvSpPr>
        <p:spPr bwMode="auto">
          <a:xfrm>
            <a:off x="1712620" y="4426915"/>
            <a:ext cx="4670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84,87%</a:t>
            </a:r>
            <a:endParaRPr/>
          </a:p>
        </p:txBody>
      </p:sp>
      <p:sp>
        <p:nvSpPr>
          <p:cNvPr id="60966" name="RECTANGLE60966"/>
          <p:cNvSpPr/>
          <p:nvPr/>
        </p:nvSpPr>
        <p:spPr bwMode="auto">
          <a:xfrm>
            <a:off x="2240128" y="4385005"/>
            <a:ext cx="7366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967" name="RECTANGLE60967"/>
          <p:cNvSpPr/>
          <p:nvPr/>
        </p:nvSpPr>
        <p:spPr bwMode="auto">
          <a:xfrm>
            <a:off x="2449220" y="4426915"/>
            <a:ext cx="4670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86,11%</a:t>
            </a:r>
            <a:endParaRPr/>
          </a:p>
        </p:txBody>
      </p:sp>
      <p:sp>
        <p:nvSpPr>
          <p:cNvPr id="60970" name="RECTANGLE60970"/>
          <p:cNvSpPr/>
          <p:nvPr/>
        </p:nvSpPr>
        <p:spPr bwMode="auto">
          <a:xfrm>
            <a:off x="2976728" y="4385005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971" name="RECTANGLE60971"/>
          <p:cNvSpPr/>
          <p:nvPr/>
        </p:nvSpPr>
        <p:spPr bwMode="auto">
          <a:xfrm>
            <a:off x="3352140" y="4426915"/>
            <a:ext cx="262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-1%</a:t>
            </a:r>
            <a:endParaRPr/>
          </a:p>
        </p:txBody>
      </p:sp>
      <p:sp>
        <p:nvSpPr>
          <p:cNvPr id="60974" name="RECTANGLE60974"/>
          <p:cNvSpPr/>
          <p:nvPr/>
        </p:nvSpPr>
        <p:spPr bwMode="auto">
          <a:xfrm>
            <a:off x="3675228" y="4385005"/>
            <a:ext cx="8001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975" name="RECTANGLE60975"/>
          <p:cNvSpPr/>
          <p:nvPr/>
        </p:nvSpPr>
        <p:spPr bwMode="auto">
          <a:xfrm>
            <a:off x="4078986" y="4426915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3 838</a:t>
            </a:r>
            <a:endParaRPr/>
          </a:p>
        </p:txBody>
      </p:sp>
      <p:sp>
        <p:nvSpPr>
          <p:cNvPr id="60978" name="RECTANGLE60978"/>
          <p:cNvSpPr/>
          <p:nvPr/>
        </p:nvSpPr>
        <p:spPr bwMode="auto">
          <a:xfrm>
            <a:off x="4475328" y="4385005"/>
            <a:ext cx="8001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979" name="RECTANGLE60979"/>
          <p:cNvSpPr/>
          <p:nvPr/>
        </p:nvSpPr>
        <p:spPr bwMode="auto">
          <a:xfrm>
            <a:off x="4879086" y="4426915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3 935</a:t>
            </a:r>
            <a:endParaRPr/>
          </a:p>
        </p:txBody>
      </p:sp>
      <p:sp>
        <p:nvSpPr>
          <p:cNvPr id="60982" name="RECTANGLE60982"/>
          <p:cNvSpPr/>
          <p:nvPr/>
        </p:nvSpPr>
        <p:spPr bwMode="auto">
          <a:xfrm>
            <a:off x="5275428" y="4385005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983" name="RECTANGLE60983"/>
          <p:cNvSpPr/>
          <p:nvPr/>
        </p:nvSpPr>
        <p:spPr bwMode="auto">
          <a:xfrm>
            <a:off x="5650840" y="4426915"/>
            <a:ext cx="262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-2%</a:t>
            </a:r>
            <a:endParaRPr/>
          </a:p>
        </p:txBody>
      </p:sp>
      <p:sp>
        <p:nvSpPr>
          <p:cNvPr id="60986" name="RECTANGLE60986"/>
          <p:cNvSpPr/>
          <p:nvPr/>
        </p:nvSpPr>
        <p:spPr bwMode="auto">
          <a:xfrm>
            <a:off x="5973928" y="4385005"/>
            <a:ext cx="7366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987" name="RECTANGLE60987"/>
          <p:cNvSpPr/>
          <p:nvPr/>
        </p:nvSpPr>
        <p:spPr bwMode="auto">
          <a:xfrm>
            <a:off x="6183020" y="4426915"/>
            <a:ext cx="4670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15,13%</a:t>
            </a:r>
            <a:endParaRPr/>
          </a:p>
        </p:txBody>
      </p:sp>
      <p:sp>
        <p:nvSpPr>
          <p:cNvPr id="60990" name="RECTANGLE60990"/>
          <p:cNvSpPr/>
          <p:nvPr/>
        </p:nvSpPr>
        <p:spPr bwMode="auto">
          <a:xfrm>
            <a:off x="6710528" y="4385005"/>
            <a:ext cx="7366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991" name="RECTANGLE60991"/>
          <p:cNvSpPr/>
          <p:nvPr/>
        </p:nvSpPr>
        <p:spPr bwMode="auto">
          <a:xfrm>
            <a:off x="6919620" y="4426915"/>
            <a:ext cx="4670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13,89%</a:t>
            </a:r>
            <a:endParaRPr/>
          </a:p>
        </p:txBody>
      </p:sp>
      <p:sp>
        <p:nvSpPr>
          <p:cNvPr id="60994" name="RECTANGLE60994"/>
          <p:cNvSpPr/>
          <p:nvPr/>
        </p:nvSpPr>
        <p:spPr bwMode="auto">
          <a:xfrm>
            <a:off x="7447128" y="4385005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995" name="RECTANGLE60995"/>
          <p:cNvSpPr/>
          <p:nvPr/>
        </p:nvSpPr>
        <p:spPr bwMode="auto">
          <a:xfrm>
            <a:off x="7871206" y="4426915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9%</a:t>
            </a:r>
            <a:endParaRPr/>
          </a:p>
        </p:txBody>
      </p:sp>
      <p:sp>
        <p:nvSpPr>
          <p:cNvPr id="60998" name="RECTANGLE60998"/>
          <p:cNvSpPr/>
          <p:nvPr/>
        </p:nvSpPr>
        <p:spPr bwMode="auto">
          <a:xfrm>
            <a:off x="8145628" y="4385005"/>
            <a:ext cx="8001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0999" name="RECTANGLE60999"/>
          <p:cNvSpPr/>
          <p:nvPr/>
        </p:nvSpPr>
        <p:spPr bwMode="auto">
          <a:xfrm>
            <a:off x="8656168" y="4426915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684</a:t>
            </a:r>
            <a:endParaRPr/>
          </a:p>
        </p:txBody>
      </p:sp>
      <p:sp>
        <p:nvSpPr>
          <p:cNvPr id="61002" name="RECTANGLE61002"/>
          <p:cNvSpPr/>
          <p:nvPr/>
        </p:nvSpPr>
        <p:spPr bwMode="auto">
          <a:xfrm>
            <a:off x="8945728" y="4385005"/>
            <a:ext cx="8001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03" name="RECTANGLE61003"/>
          <p:cNvSpPr/>
          <p:nvPr/>
        </p:nvSpPr>
        <p:spPr bwMode="auto">
          <a:xfrm>
            <a:off x="9456268" y="4426915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635</a:t>
            </a:r>
            <a:endParaRPr/>
          </a:p>
        </p:txBody>
      </p:sp>
      <p:sp>
        <p:nvSpPr>
          <p:cNvPr id="61006" name="RECTANGLE61006"/>
          <p:cNvSpPr/>
          <p:nvPr/>
        </p:nvSpPr>
        <p:spPr bwMode="auto">
          <a:xfrm>
            <a:off x="9745828" y="4385005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07" name="RECTANGLE61007"/>
          <p:cNvSpPr/>
          <p:nvPr/>
        </p:nvSpPr>
        <p:spPr bwMode="auto">
          <a:xfrm>
            <a:off x="10150856" y="4426915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8%</a:t>
            </a:r>
            <a:endParaRPr/>
          </a:p>
        </p:txBody>
      </p:sp>
      <p:sp>
        <p:nvSpPr>
          <p:cNvPr id="61010" name="LINE61010"/>
          <p:cNvSpPr/>
          <p:nvPr/>
        </p:nvSpPr>
        <p:spPr bwMode="auto">
          <a:xfrm flipH="1">
            <a:off x="5983453" y="3105150"/>
            <a:ext cx="0" cy="3485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11" name="LINE61011"/>
          <p:cNvSpPr/>
          <p:nvPr/>
        </p:nvSpPr>
        <p:spPr bwMode="auto">
          <a:xfrm flipH="1">
            <a:off x="5983453" y="39002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12" name="LINE61012"/>
          <p:cNvSpPr/>
          <p:nvPr/>
        </p:nvSpPr>
        <p:spPr bwMode="auto">
          <a:xfrm flipH="1">
            <a:off x="5983453" y="4385005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13" name="LINE61013"/>
          <p:cNvSpPr/>
          <p:nvPr/>
        </p:nvSpPr>
        <p:spPr bwMode="auto">
          <a:xfrm flipH="1">
            <a:off x="1513053" y="3105150"/>
            <a:ext cx="0" cy="3485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14" name="LINE61014"/>
          <p:cNvSpPr/>
          <p:nvPr/>
        </p:nvSpPr>
        <p:spPr bwMode="auto">
          <a:xfrm flipH="1">
            <a:off x="1513053" y="39002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15" name="LINE61015"/>
          <p:cNvSpPr/>
          <p:nvPr/>
        </p:nvSpPr>
        <p:spPr bwMode="auto">
          <a:xfrm flipH="1">
            <a:off x="1513053" y="4385005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16" name="LINE61016"/>
          <p:cNvSpPr/>
          <p:nvPr/>
        </p:nvSpPr>
        <p:spPr bwMode="auto">
          <a:xfrm flipH="1">
            <a:off x="2986253" y="3105150"/>
            <a:ext cx="0" cy="3485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17" name="LINE61017"/>
          <p:cNvSpPr/>
          <p:nvPr/>
        </p:nvSpPr>
        <p:spPr bwMode="auto">
          <a:xfrm flipH="1">
            <a:off x="2986253" y="39002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18" name="LINE61018"/>
          <p:cNvSpPr/>
          <p:nvPr/>
        </p:nvSpPr>
        <p:spPr bwMode="auto">
          <a:xfrm flipH="1">
            <a:off x="2986253" y="4385005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19" name="LINE61019"/>
          <p:cNvSpPr/>
          <p:nvPr/>
        </p:nvSpPr>
        <p:spPr bwMode="auto">
          <a:xfrm flipH="1">
            <a:off x="9755353" y="3105150"/>
            <a:ext cx="0" cy="3485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20" name="LINE61020"/>
          <p:cNvSpPr/>
          <p:nvPr/>
        </p:nvSpPr>
        <p:spPr bwMode="auto">
          <a:xfrm flipH="1">
            <a:off x="9755353" y="39002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21" name="LINE61021"/>
          <p:cNvSpPr/>
          <p:nvPr/>
        </p:nvSpPr>
        <p:spPr bwMode="auto">
          <a:xfrm flipH="1">
            <a:off x="9755353" y="4385005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22" name="LINE61022"/>
          <p:cNvSpPr/>
          <p:nvPr/>
        </p:nvSpPr>
        <p:spPr bwMode="auto">
          <a:xfrm flipH="1">
            <a:off x="5284953" y="3105150"/>
            <a:ext cx="0" cy="3485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23" name="LINE61023"/>
          <p:cNvSpPr/>
          <p:nvPr/>
        </p:nvSpPr>
        <p:spPr bwMode="auto">
          <a:xfrm flipH="1">
            <a:off x="5284953" y="39002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24" name="LINE61024"/>
          <p:cNvSpPr/>
          <p:nvPr/>
        </p:nvSpPr>
        <p:spPr bwMode="auto">
          <a:xfrm flipH="1">
            <a:off x="5284953" y="4385005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25" name="LINE61025"/>
          <p:cNvSpPr/>
          <p:nvPr/>
        </p:nvSpPr>
        <p:spPr bwMode="auto">
          <a:xfrm flipH="1">
            <a:off x="7456653" y="3105150"/>
            <a:ext cx="0" cy="3485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26" name="LINE61026"/>
          <p:cNvSpPr/>
          <p:nvPr/>
        </p:nvSpPr>
        <p:spPr bwMode="auto">
          <a:xfrm flipH="1">
            <a:off x="7456653" y="39002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27" name="LINE61027"/>
          <p:cNvSpPr/>
          <p:nvPr/>
        </p:nvSpPr>
        <p:spPr bwMode="auto">
          <a:xfrm flipH="1">
            <a:off x="7456653" y="4385005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28" name="LINE61028"/>
          <p:cNvSpPr/>
          <p:nvPr/>
        </p:nvSpPr>
        <p:spPr bwMode="auto">
          <a:xfrm flipH="1">
            <a:off x="4484853" y="3105150"/>
            <a:ext cx="0" cy="3485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29" name="LINE61029"/>
          <p:cNvSpPr/>
          <p:nvPr/>
        </p:nvSpPr>
        <p:spPr bwMode="auto">
          <a:xfrm flipH="1">
            <a:off x="4484853" y="39002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30" name="LINE61030"/>
          <p:cNvSpPr/>
          <p:nvPr/>
        </p:nvSpPr>
        <p:spPr bwMode="auto">
          <a:xfrm flipH="1">
            <a:off x="4484853" y="4385005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31" name="LINE61031"/>
          <p:cNvSpPr/>
          <p:nvPr/>
        </p:nvSpPr>
        <p:spPr bwMode="auto">
          <a:xfrm flipH="1">
            <a:off x="6720053" y="3105150"/>
            <a:ext cx="0" cy="3485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32" name="LINE61032"/>
          <p:cNvSpPr/>
          <p:nvPr/>
        </p:nvSpPr>
        <p:spPr bwMode="auto">
          <a:xfrm flipH="1">
            <a:off x="6720053" y="39002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33" name="LINE61033"/>
          <p:cNvSpPr/>
          <p:nvPr/>
        </p:nvSpPr>
        <p:spPr bwMode="auto">
          <a:xfrm flipH="1">
            <a:off x="6720053" y="4385005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34" name="LINE61034"/>
          <p:cNvSpPr/>
          <p:nvPr/>
        </p:nvSpPr>
        <p:spPr bwMode="auto">
          <a:xfrm flipH="1">
            <a:off x="8155153" y="3105150"/>
            <a:ext cx="0" cy="3485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35" name="LINE61035"/>
          <p:cNvSpPr/>
          <p:nvPr/>
        </p:nvSpPr>
        <p:spPr bwMode="auto">
          <a:xfrm flipH="1">
            <a:off x="8155153" y="39002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36" name="LINE61036"/>
          <p:cNvSpPr/>
          <p:nvPr/>
        </p:nvSpPr>
        <p:spPr bwMode="auto">
          <a:xfrm flipH="1">
            <a:off x="8155153" y="4385005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37" name="LINE61037"/>
          <p:cNvSpPr/>
          <p:nvPr/>
        </p:nvSpPr>
        <p:spPr bwMode="auto">
          <a:xfrm flipH="1">
            <a:off x="2249653" y="3105150"/>
            <a:ext cx="0" cy="3485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38" name="LINE61038"/>
          <p:cNvSpPr/>
          <p:nvPr/>
        </p:nvSpPr>
        <p:spPr bwMode="auto">
          <a:xfrm flipH="1">
            <a:off x="2249653" y="39002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39" name="LINE61039"/>
          <p:cNvSpPr/>
          <p:nvPr/>
        </p:nvSpPr>
        <p:spPr bwMode="auto">
          <a:xfrm flipH="1">
            <a:off x="2249653" y="4385005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40" name="LINE61040"/>
          <p:cNvSpPr/>
          <p:nvPr/>
        </p:nvSpPr>
        <p:spPr bwMode="auto">
          <a:xfrm flipH="1">
            <a:off x="3684753" y="3105150"/>
            <a:ext cx="0" cy="3485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41" name="LINE61041"/>
          <p:cNvSpPr/>
          <p:nvPr/>
        </p:nvSpPr>
        <p:spPr bwMode="auto">
          <a:xfrm flipH="1">
            <a:off x="3684753" y="39002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42" name="LINE61042"/>
          <p:cNvSpPr/>
          <p:nvPr/>
        </p:nvSpPr>
        <p:spPr bwMode="auto">
          <a:xfrm flipH="1">
            <a:off x="3684753" y="4385005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43" name="LINE61043"/>
          <p:cNvSpPr/>
          <p:nvPr/>
        </p:nvSpPr>
        <p:spPr bwMode="auto">
          <a:xfrm flipH="1">
            <a:off x="257175" y="3105150"/>
            <a:ext cx="0" cy="3485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44" name="LINE61044"/>
          <p:cNvSpPr/>
          <p:nvPr/>
        </p:nvSpPr>
        <p:spPr bwMode="auto">
          <a:xfrm flipH="1">
            <a:off x="257175" y="39002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45" name="LINE61045"/>
          <p:cNvSpPr/>
          <p:nvPr/>
        </p:nvSpPr>
        <p:spPr bwMode="auto">
          <a:xfrm flipH="1">
            <a:off x="257175" y="4385005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46" name="LINE61046"/>
          <p:cNvSpPr/>
          <p:nvPr/>
        </p:nvSpPr>
        <p:spPr bwMode="auto">
          <a:xfrm flipH="1">
            <a:off x="8955253" y="3105150"/>
            <a:ext cx="0" cy="3485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47" name="LINE61047"/>
          <p:cNvSpPr/>
          <p:nvPr/>
        </p:nvSpPr>
        <p:spPr bwMode="auto">
          <a:xfrm flipH="1">
            <a:off x="8955253" y="39002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48" name="LINE61048"/>
          <p:cNvSpPr/>
          <p:nvPr/>
        </p:nvSpPr>
        <p:spPr bwMode="auto">
          <a:xfrm flipH="1">
            <a:off x="8955253" y="4385005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49" name="LINE61049"/>
          <p:cNvSpPr/>
          <p:nvPr/>
        </p:nvSpPr>
        <p:spPr bwMode="auto">
          <a:xfrm flipH="1">
            <a:off x="10434803" y="3105150"/>
            <a:ext cx="0" cy="3485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50" name="LINE61050"/>
          <p:cNvSpPr/>
          <p:nvPr/>
        </p:nvSpPr>
        <p:spPr bwMode="auto">
          <a:xfrm flipH="1">
            <a:off x="10434803" y="390029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51" name="LINE61051"/>
          <p:cNvSpPr/>
          <p:nvPr/>
        </p:nvSpPr>
        <p:spPr bwMode="auto">
          <a:xfrm flipH="1">
            <a:off x="10434803" y="4385005"/>
            <a:ext cx="0" cy="18696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52" name="LINE61052"/>
          <p:cNvSpPr/>
          <p:nvPr/>
        </p:nvSpPr>
        <p:spPr bwMode="auto">
          <a:xfrm>
            <a:off x="266700" y="3444164"/>
            <a:ext cx="1015857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53" name="LINE61053"/>
          <p:cNvSpPr/>
          <p:nvPr/>
        </p:nvSpPr>
        <p:spPr bwMode="auto">
          <a:xfrm>
            <a:off x="266700" y="4077741"/>
            <a:ext cx="1015857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54" name="LINE61054"/>
          <p:cNvSpPr/>
          <p:nvPr/>
        </p:nvSpPr>
        <p:spPr bwMode="auto">
          <a:xfrm>
            <a:off x="266700" y="4394530"/>
            <a:ext cx="1015857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55" name="LINE61055"/>
          <p:cNvSpPr/>
          <p:nvPr/>
        </p:nvSpPr>
        <p:spPr bwMode="auto">
          <a:xfrm>
            <a:off x="247650" y="3114675"/>
            <a:ext cx="1019667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56" name="LINE61056"/>
          <p:cNvSpPr/>
          <p:nvPr/>
        </p:nvSpPr>
        <p:spPr bwMode="auto">
          <a:xfrm>
            <a:off x="266700" y="3909822"/>
            <a:ext cx="1015857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057" name="LINE61057"/>
          <p:cNvSpPr/>
          <p:nvPr/>
        </p:nvSpPr>
        <p:spPr bwMode="auto">
          <a:xfrm>
            <a:off x="247650" y="4562449"/>
            <a:ext cx="1019667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61058" name="Picture 61058" descr="Picture 61058"/>
          <p:cNvPicPr/>
          <p:nvPr/>
        </p:nvPicPr>
        <p:blipFill>
          <a:blip r:embed="rId5">
            <a:lum/>
          </a:blip>
          <a:stretch>
            <a:fillRect/>
          </a:stretch>
        </p:blipFill>
        <p:spPr bwMode="auto">
          <a:xfrm>
            <a:off x="1059739" y="4610074"/>
            <a:ext cx="8572500" cy="238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59" name="RECTANGLE61059"/>
          <p:cNvSpPr/>
          <p:nvPr/>
        </p:nvSpPr>
        <p:spPr bwMode="auto">
          <a:xfrm>
            <a:off x="252222" y="1817357"/>
            <a:ext cx="3351022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Bilan carbone Air par courrier et classe</a:t>
            </a:r>
            <a:endParaRPr/>
          </a:p>
        </p:txBody>
      </p:sp>
      <p:sp>
        <p:nvSpPr>
          <p:cNvPr id="61062" name="RECTANGLE61062"/>
          <p:cNvSpPr/>
          <p:nvPr/>
        </p:nvSpPr>
        <p:spPr bwMode="auto">
          <a:xfrm>
            <a:off x="314198" y="2035581"/>
            <a:ext cx="36169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Édition</a:t>
            </a:r>
            <a:endParaRPr/>
          </a:p>
        </p:txBody>
      </p:sp>
      <p:sp>
        <p:nvSpPr>
          <p:cNvPr id="61065" name="RECTANGLE61065"/>
          <p:cNvSpPr/>
          <p:nvPr/>
        </p:nvSpPr>
        <p:spPr bwMode="auto">
          <a:xfrm>
            <a:off x="982218" y="2035581"/>
            <a:ext cx="113609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14/01/2025 15:41:55</a:t>
            </a:r>
            <a:endParaRPr/>
          </a:p>
        </p:txBody>
      </p:sp>
      <p:sp>
        <p:nvSpPr>
          <p:cNvPr id="61068" name="RECTANGLE61068"/>
          <p:cNvSpPr/>
          <p:nvPr/>
        </p:nvSpPr>
        <p:spPr bwMode="auto">
          <a:xfrm>
            <a:off x="314198" y="2197151"/>
            <a:ext cx="38526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Société</a:t>
            </a:r>
            <a:endParaRPr/>
          </a:p>
        </p:txBody>
      </p:sp>
      <p:sp>
        <p:nvSpPr>
          <p:cNvPr id="61071" name="RECTANGLE61071"/>
          <p:cNvSpPr/>
          <p:nvPr/>
        </p:nvSpPr>
        <p:spPr bwMode="auto">
          <a:xfrm>
            <a:off x="982218" y="2197151"/>
            <a:ext cx="87000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GLOBEO TRAVEL</a:t>
            </a:r>
            <a:endParaRPr/>
          </a:p>
        </p:txBody>
      </p:sp>
      <p:sp>
        <p:nvSpPr>
          <p:cNvPr id="61074" name="RECTANGLE61074"/>
          <p:cNvSpPr/>
          <p:nvPr/>
        </p:nvSpPr>
        <p:spPr bwMode="auto">
          <a:xfrm>
            <a:off x="314198" y="2358720"/>
            <a:ext cx="38333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Agence</a:t>
            </a:r>
            <a:endParaRPr/>
          </a:p>
        </p:txBody>
      </p:sp>
      <p:sp>
        <p:nvSpPr>
          <p:cNvPr id="61077" name="RECTANGLE61077"/>
          <p:cNvSpPr/>
          <p:nvPr/>
        </p:nvSpPr>
        <p:spPr bwMode="auto">
          <a:xfrm>
            <a:off x="982218" y="2358720"/>
            <a:ext cx="9818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Toutes les agences</a:t>
            </a:r>
            <a:endParaRPr/>
          </a:p>
        </p:txBody>
      </p:sp>
      <p:sp>
        <p:nvSpPr>
          <p:cNvPr id="61080" name="RECTANGLE61080"/>
          <p:cNvSpPr/>
          <p:nvPr/>
        </p:nvSpPr>
        <p:spPr bwMode="auto">
          <a:xfrm>
            <a:off x="314198" y="2520290"/>
            <a:ext cx="3039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Client</a:t>
            </a:r>
            <a:endParaRPr/>
          </a:p>
        </p:txBody>
      </p:sp>
      <p:sp>
        <p:nvSpPr>
          <p:cNvPr id="61083" name="RECTANGLE61083"/>
          <p:cNvSpPr/>
          <p:nvPr/>
        </p:nvSpPr>
        <p:spPr bwMode="auto">
          <a:xfrm>
            <a:off x="982218" y="2520290"/>
            <a:ext cx="483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1086" name="RECTANGLE61086"/>
          <p:cNvSpPr/>
          <p:nvPr/>
        </p:nvSpPr>
        <p:spPr bwMode="auto">
          <a:xfrm>
            <a:off x="314198" y="2681859"/>
            <a:ext cx="3908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Période</a:t>
            </a:r>
            <a:endParaRPr/>
          </a:p>
        </p:txBody>
      </p:sp>
      <p:sp>
        <p:nvSpPr>
          <p:cNvPr id="61089" name="RECTANGLE61089"/>
          <p:cNvSpPr/>
          <p:nvPr/>
        </p:nvSpPr>
        <p:spPr bwMode="auto">
          <a:xfrm>
            <a:off x="982218" y="2681859"/>
            <a:ext cx="134691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01/01/2024 - 31/12/2024</a:t>
            </a:r>
            <a:endParaRPr/>
          </a:p>
        </p:txBody>
      </p:sp>
      <p:sp>
        <p:nvSpPr>
          <p:cNvPr id="61092" name="RECTANGLE61092"/>
          <p:cNvSpPr/>
          <p:nvPr/>
        </p:nvSpPr>
        <p:spPr bwMode="auto">
          <a:xfrm>
            <a:off x="314198" y="2843428"/>
            <a:ext cx="51948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Type date</a:t>
            </a:r>
            <a:endParaRPr/>
          </a:p>
        </p:txBody>
      </p:sp>
      <p:sp>
        <p:nvSpPr>
          <p:cNvPr id="61095" name="RECTANGLE61095"/>
          <p:cNvSpPr/>
          <p:nvPr/>
        </p:nvSpPr>
        <p:spPr bwMode="auto">
          <a:xfrm>
            <a:off x="994918" y="2843428"/>
            <a:ext cx="58694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Facturation</a:t>
            </a:r>
            <a:endParaRPr/>
          </a:p>
        </p:txBody>
      </p:sp>
      <p:sp>
        <p:nvSpPr>
          <p:cNvPr id="61098" name="RECTANGLE61098"/>
          <p:cNvSpPr/>
          <p:nvPr/>
        </p:nvSpPr>
        <p:spPr bwMode="auto">
          <a:xfrm>
            <a:off x="314198" y="3004998"/>
            <a:ext cx="45008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Distance</a:t>
            </a:r>
            <a:endParaRPr/>
          </a:p>
        </p:txBody>
      </p:sp>
      <p:sp>
        <p:nvSpPr>
          <p:cNvPr id="61101" name="RECTANGLE61101"/>
          <p:cNvSpPr/>
          <p:nvPr/>
        </p:nvSpPr>
        <p:spPr bwMode="auto">
          <a:xfrm>
            <a:off x="994918" y="3004998"/>
            <a:ext cx="1817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Km</a:t>
            </a:r>
            <a:endParaRPr/>
          </a:p>
        </p:txBody>
      </p:sp>
      <p:sp>
        <p:nvSpPr>
          <p:cNvPr id="61104" name="RECTANGLE61104"/>
          <p:cNvSpPr/>
          <p:nvPr/>
        </p:nvSpPr>
        <p:spPr bwMode="auto">
          <a:xfrm>
            <a:off x="314198" y="3166567"/>
            <a:ext cx="22809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CO2</a:t>
            </a:r>
            <a:endParaRPr/>
          </a:p>
        </p:txBody>
      </p:sp>
      <p:sp>
        <p:nvSpPr>
          <p:cNvPr id="61107" name="RECTANGLE61107"/>
          <p:cNvSpPr/>
          <p:nvPr/>
        </p:nvSpPr>
        <p:spPr bwMode="auto">
          <a:xfrm>
            <a:off x="994918" y="3166567"/>
            <a:ext cx="3257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Tonne</a:t>
            </a:r>
            <a:endParaRPr/>
          </a:p>
        </p:txBody>
      </p:sp>
      <p:sp>
        <p:nvSpPr>
          <p:cNvPr id="61110" name="RECTANGLE61110"/>
          <p:cNvSpPr/>
          <p:nvPr/>
        </p:nvSpPr>
        <p:spPr bwMode="auto">
          <a:xfrm>
            <a:off x="228600" y="3425927"/>
            <a:ext cx="1828800" cy="171094"/>
          </a:xfrm>
          <a:prstGeom prst="rect">
            <a:avLst/>
          </a:prstGeom>
          <a:solidFill>
            <a:srgbClr val="455A64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111" name="RECTANGLE61111"/>
          <p:cNvSpPr/>
          <p:nvPr/>
        </p:nvSpPr>
        <p:spPr bwMode="auto">
          <a:xfrm>
            <a:off x="916267" y="3464662"/>
            <a:ext cx="4817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Courrier</a:t>
            </a:r>
            <a:endParaRPr/>
          </a:p>
        </p:txBody>
      </p:sp>
      <p:sp>
        <p:nvSpPr>
          <p:cNvPr id="61114" name="RECTANGLE61114"/>
          <p:cNvSpPr/>
          <p:nvPr/>
        </p:nvSpPr>
        <p:spPr bwMode="auto">
          <a:xfrm>
            <a:off x="2057400" y="3425927"/>
            <a:ext cx="1828800" cy="171094"/>
          </a:xfrm>
          <a:prstGeom prst="rect">
            <a:avLst/>
          </a:prstGeom>
          <a:solidFill>
            <a:srgbClr val="455A64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115" name="RECTANGLE61115"/>
          <p:cNvSpPr/>
          <p:nvPr/>
        </p:nvSpPr>
        <p:spPr bwMode="auto">
          <a:xfrm>
            <a:off x="2797696" y="3464662"/>
            <a:ext cx="3765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Classe</a:t>
            </a:r>
            <a:endParaRPr/>
          </a:p>
        </p:txBody>
      </p:sp>
      <p:sp>
        <p:nvSpPr>
          <p:cNvPr id="61118" name="RECTANGLE61118"/>
          <p:cNvSpPr/>
          <p:nvPr/>
        </p:nvSpPr>
        <p:spPr bwMode="auto">
          <a:xfrm>
            <a:off x="3886200" y="3425927"/>
            <a:ext cx="914400" cy="171094"/>
          </a:xfrm>
          <a:prstGeom prst="rect">
            <a:avLst/>
          </a:prstGeom>
          <a:solidFill>
            <a:srgbClr val="455A64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119" name="RECTANGLE61119"/>
          <p:cNvSpPr/>
          <p:nvPr/>
        </p:nvSpPr>
        <p:spPr bwMode="auto">
          <a:xfrm>
            <a:off x="4080954" y="3464662"/>
            <a:ext cx="55321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Nb billets</a:t>
            </a:r>
            <a:endParaRPr/>
          </a:p>
        </p:txBody>
      </p:sp>
      <p:sp>
        <p:nvSpPr>
          <p:cNvPr id="61122" name="RECTANGLE61122"/>
          <p:cNvSpPr/>
          <p:nvPr/>
        </p:nvSpPr>
        <p:spPr bwMode="auto">
          <a:xfrm>
            <a:off x="4800600" y="3425927"/>
            <a:ext cx="914400" cy="171094"/>
          </a:xfrm>
          <a:prstGeom prst="rect">
            <a:avLst/>
          </a:prstGeom>
          <a:solidFill>
            <a:srgbClr val="455A64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123" name="RECTANGLE61123"/>
          <p:cNvSpPr/>
          <p:nvPr/>
        </p:nvSpPr>
        <p:spPr bwMode="auto">
          <a:xfrm>
            <a:off x="5019230" y="3464662"/>
            <a:ext cx="50546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Distance</a:t>
            </a:r>
            <a:endParaRPr/>
          </a:p>
        </p:txBody>
      </p:sp>
      <p:sp>
        <p:nvSpPr>
          <p:cNvPr id="61126" name="RECTANGLE61126"/>
          <p:cNvSpPr/>
          <p:nvPr/>
        </p:nvSpPr>
        <p:spPr bwMode="auto">
          <a:xfrm>
            <a:off x="5715000" y="3425927"/>
            <a:ext cx="914400" cy="171094"/>
          </a:xfrm>
          <a:prstGeom prst="rect">
            <a:avLst/>
          </a:prstGeom>
          <a:solidFill>
            <a:srgbClr val="455A64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127" name="RECTANGLE61127"/>
          <p:cNvSpPr/>
          <p:nvPr/>
        </p:nvSpPr>
        <p:spPr bwMode="auto">
          <a:xfrm>
            <a:off x="5757469" y="3464662"/>
            <a:ext cx="8482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Émissions CO2</a:t>
            </a:r>
            <a:endParaRPr/>
          </a:p>
        </p:txBody>
      </p:sp>
      <p:sp>
        <p:nvSpPr>
          <p:cNvPr id="61130" name="RECTANGLE61130"/>
          <p:cNvSpPr/>
          <p:nvPr/>
        </p:nvSpPr>
        <p:spPr bwMode="auto">
          <a:xfrm>
            <a:off x="228600" y="3597021"/>
            <a:ext cx="1828800" cy="1178966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131" name="RECTANGLE61131"/>
          <p:cNvSpPr/>
          <p:nvPr/>
        </p:nvSpPr>
        <p:spPr bwMode="auto">
          <a:xfrm>
            <a:off x="260223" y="3635756"/>
            <a:ext cx="1183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AIR - LONG COURRIER</a:t>
            </a:r>
            <a:endParaRPr/>
          </a:p>
        </p:txBody>
      </p:sp>
      <p:sp>
        <p:nvSpPr>
          <p:cNvPr id="61134" name="RECTANGLE61134"/>
          <p:cNvSpPr/>
          <p:nvPr/>
        </p:nvSpPr>
        <p:spPr bwMode="auto">
          <a:xfrm>
            <a:off x="2057400" y="3597021"/>
            <a:ext cx="1828800" cy="196494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135" name="RECTANGLE61135"/>
          <p:cNvSpPr/>
          <p:nvPr/>
        </p:nvSpPr>
        <p:spPr bwMode="auto">
          <a:xfrm>
            <a:off x="2089023" y="3635756"/>
            <a:ext cx="87985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Cabine Economic</a:t>
            </a:r>
            <a:endParaRPr/>
          </a:p>
        </p:txBody>
      </p:sp>
      <p:sp>
        <p:nvSpPr>
          <p:cNvPr id="61138" name="RECTANGLE61138"/>
          <p:cNvSpPr/>
          <p:nvPr/>
        </p:nvSpPr>
        <p:spPr bwMode="auto">
          <a:xfrm>
            <a:off x="4578350" y="364845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125</a:t>
            </a:r>
            <a:endParaRPr/>
          </a:p>
        </p:txBody>
      </p:sp>
      <p:sp>
        <p:nvSpPr>
          <p:cNvPr id="61141" name="RECTANGLE61141"/>
          <p:cNvSpPr/>
          <p:nvPr/>
        </p:nvSpPr>
        <p:spPr bwMode="auto">
          <a:xfrm>
            <a:off x="5163363" y="3648456"/>
            <a:ext cx="53563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1 346 092</a:t>
            </a:r>
            <a:endParaRPr/>
          </a:p>
        </p:txBody>
      </p:sp>
      <p:sp>
        <p:nvSpPr>
          <p:cNvPr id="61144" name="RECTANGLE61144"/>
          <p:cNvSpPr/>
          <p:nvPr/>
        </p:nvSpPr>
        <p:spPr bwMode="auto">
          <a:xfrm>
            <a:off x="6231712" y="3648456"/>
            <a:ext cx="3721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119,63</a:t>
            </a:r>
            <a:endParaRPr/>
          </a:p>
        </p:txBody>
      </p:sp>
      <p:sp>
        <p:nvSpPr>
          <p:cNvPr id="61147" name="RECTANGLE61147"/>
          <p:cNvSpPr/>
          <p:nvPr/>
        </p:nvSpPr>
        <p:spPr bwMode="auto">
          <a:xfrm>
            <a:off x="2057400" y="3793515"/>
            <a:ext cx="1828800" cy="196494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148" name="RECTANGLE61148"/>
          <p:cNvSpPr/>
          <p:nvPr/>
        </p:nvSpPr>
        <p:spPr bwMode="auto">
          <a:xfrm>
            <a:off x="2089023" y="3832251"/>
            <a:ext cx="6183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Cabine First</a:t>
            </a:r>
            <a:endParaRPr/>
          </a:p>
        </p:txBody>
      </p:sp>
      <p:sp>
        <p:nvSpPr>
          <p:cNvPr id="61151" name="RECTANGLE61151"/>
          <p:cNvSpPr/>
          <p:nvPr/>
        </p:nvSpPr>
        <p:spPr bwMode="auto">
          <a:xfrm>
            <a:off x="4707382" y="384495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61154" name="RECTANGLE61154"/>
          <p:cNvSpPr/>
          <p:nvPr/>
        </p:nvSpPr>
        <p:spPr bwMode="auto">
          <a:xfrm>
            <a:off x="5392572" y="3844951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2 857</a:t>
            </a:r>
            <a:endParaRPr/>
          </a:p>
        </p:txBody>
      </p:sp>
      <p:sp>
        <p:nvSpPr>
          <p:cNvPr id="61157" name="RECTANGLE61157"/>
          <p:cNvSpPr/>
          <p:nvPr/>
        </p:nvSpPr>
        <p:spPr bwMode="auto">
          <a:xfrm>
            <a:off x="6360744" y="3844951"/>
            <a:ext cx="24312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0,30</a:t>
            </a:r>
            <a:endParaRPr/>
          </a:p>
        </p:txBody>
      </p:sp>
      <p:sp>
        <p:nvSpPr>
          <p:cNvPr id="61160" name="RECTANGLE61160"/>
          <p:cNvSpPr/>
          <p:nvPr/>
        </p:nvSpPr>
        <p:spPr bwMode="auto">
          <a:xfrm>
            <a:off x="2057400" y="3990010"/>
            <a:ext cx="1828800" cy="196494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161" name="RECTANGLE61161"/>
          <p:cNvSpPr/>
          <p:nvPr/>
        </p:nvSpPr>
        <p:spPr bwMode="auto">
          <a:xfrm>
            <a:off x="2089023" y="4028745"/>
            <a:ext cx="85059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Cabine Premium</a:t>
            </a:r>
            <a:endParaRPr/>
          </a:p>
        </p:txBody>
      </p:sp>
      <p:sp>
        <p:nvSpPr>
          <p:cNvPr id="61164" name="RECTANGLE61164"/>
          <p:cNvSpPr/>
          <p:nvPr/>
        </p:nvSpPr>
        <p:spPr bwMode="auto">
          <a:xfrm>
            <a:off x="4642866" y="404144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61167" name="RECTANGLE61167"/>
          <p:cNvSpPr/>
          <p:nvPr/>
        </p:nvSpPr>
        <p:spPr bwMode="auto">
          <a:xfrm>
            <a:off x="5263540" y="4041445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132 745</a:t>
            </a:r>
            <a:endParaRPr/>
          </a:p>
        </p:txBody>
      </p:sp>
      <p:sp>
        <p:nvSpPr>
          <p:cNvPr id="61170" name="RECTANGLE61170"/>
          <p:cNvSpPr/>
          <p:nvPr/>
        </p:nvSpPr>
        <p:spPr bwMode="auto">
          <a:xfrm>
            <a:off x="6296228" y="4041445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12,21</a:t>
            </a:r>
            <a:endParaRPr/>
          </a:p>
        </p:txBody>
      </p:sp>
      <p:sp>
        <p:nvSpPr>
          <p:cNvPr id="61173" name="RECTANGLE61173"/>
          <p:cNvSpPr/>
          <p:nvPr/>
        </p:nvSpPr>
        <p:spPr bwMode="auto">
          <a:xfrm>
            <a:off x="2057400" y="4186504"/>
            <a:ext cx="1828800" cy="196494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174" name="RECTANGLE61174"/>
          <p:cNvSpPr/>
          <p:nvPr/>
        </p:nvSpPr>
        <p:spPr bwMode="auto">
          <a:xfrm>
            <a:off x="2089023" y="4225239"/>
            <a:ext cx="77449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Non Renseigné</a:t>
            </a:r>
            <a:endParaRPr/>
          </a:p>
        </p:txBody>
      </p:sp>
      <p:sp>
        <p:nvSpPr>
          <p:cNvPr id="61177" name="RECTANGLE61177"/>
          <p:cNvSpPr/>
          <p:nvPr/>
        </p:nvSpPr>
        <p:spPr bwMode="auto">
          <a:xfrm>
            <a:off x="4661256" y="4237939"/>
            <a:ext cx="1233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</a:t>
            </a:r>
            <a:endParaRPr/>
          </a:p>
        </p:txBody>
      </p:sp>
      <p:sp>
        <p:nvSpPr>
          <p:cNvPr id="61180" name="RECTANGLE61180"/>
          <p:cNvSpPr/>
          <p:nvPr/>
        </p:nvSpPr>
        <p:spPr bwMode="auto">
          <a:xfrm>
            <a:off x="5621782" y="423793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61183" name="RECTANGLE61183"/>
          <p:cNvSpPr/>
          <p:nvPr/>
        </p:nvSpPr>
        <p:spPr bwMode="auto">
          <a:xfrm>
            <a:off x="6360744" y="4237939"/>
            <a:ext cx="24312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0,00</a:t>
            </a:r>
            <a:endParaRPr/>
          </a:p>
        </p:txBody>
      </p:sp>
      <p:sp>
        <p:nvSpPr>
          <p:cNvPr id="61186" name="RECTANGLE61186"/>
          <p:cNvSpPr/>
          <p:nvPr/>
        </p:nvSpPr>
        <p:spPr bwMode="auto">
          <a:xfrm>
            <a:off x="2057400" y="4382999"/>
            <a:ext cx="1828800" cy="196494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187" name="RECTANGLE61187"/>
          <p:cNvSpPr/>
          <p:nvPr/>
        </p:nvSpPr>
        <p:spPr bwMode="auto">
          <a:xfrm>
            <a:off x="2089023" y="4421734"/>
            <a:ext cx="59618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Non affecté</a:t>
            </a:r>
            <a:endParaRPr/>
          </a:p>
        </p:txBody>
      </p:sp>
      <p:sp>
        <p:nvSpPr>
          <p:cNvPr id="61190" name="RECTANGLE61190"/>
          <p:cNvSpPr/>
          <p:nvPr/>
        </p:nvSpPr>
        <p:spPr bwMode="auto">
          <a:xfrm>
            <a:off x="4707382" y="443443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61193" name="RECTANGLE61193"/>
          <p:cNvSpPr/>
          <p:nvPr/>
        </p:nvSpPr>
        <p:spPr bwMode="auto">
          <a:xfrm>
            <a:off x="5328057" y="4434434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24 048</a:t>
            </a:r>
            <a:endParaRPr/>
          </a:p>
        </p:txBody>
      </p:sp>
      <p:sp>
        <p:nvSpPr>
          <p:cNvPr id="61196" name="RECTANGLE61196"/>
          <p:cNvSpPr/>
          <p:nvPr/>
        </p:nvSpPr>
        <p:spPr bwMode="auto">
          <a:xfrm>
            <a:off x="6360744" y="4434434"/>
            <a:ext cx="24312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2,18</a:t>
            </a:r>
            <a:endParaRPr/>
          </a:p>
        </p:txBody>
      </p:sp>
      <p:sp>
        <p:nvSpPr>
          <p:cNvPr id="61199" name="RECTANGLE61199"/>
          <p:cNvSpPr/>
          <p:nvPr/>
        </p:nvSpPr>
        <p:spPr bwMode="auto">
          <a:xfrm>
            <a:off x="2089023" y="4618228"/>
            <a:ext cx="155021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- LONG COURRIER TOTAL</a:t>
            </a:r>
            <a:endParaRPr/>
          </a:p>
        </p:txBody>
      </p:sp>
      <p:sp>
        <p:nvSpPr>
          <p:cNvPr id="61202" name="RECTANGLE61202"/>
          <p:cNvSpPr/>
          <p:nvPr/>
        </p:nvSpPr>
        <p:spPr bwMode="auto">
          <a:xfrm>
            <a:off x="4578350" y="4630928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140</a:t>
            </a:r>
            <a:endParaRPr/>
          </a:p>
        </p:txBody>
      </p:sp>
      <p:sp>
        <p:nvSpPr>
          <p:cNvPr id="61205" name="RECTANGLE61205"/>
          <p:cNvSpPr/>
          <p:nvPr/>
        </p:nvSpPr>
        <p:spPr bwMode="auto">
          <a:xfrm>
            <a:off x="5163363" y="4630928"/>
            <a:ext cx="53563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1 505 742</a:t>
            </a:r>
            <a:endParaRPr/>
          </a:p>
        </p:txBody>
      </p:sp>
      <p:sp>
        <p:nvSpPr>
          <p:cNvPr id="61208" name="RECTANGLE61208"/>
          <p:cNvSpPr/>
          <p:nvPr/>
        </p:nvSpPr>
        <p:spPr bwMode="auto">
          <a:xfrm>
            <a:off x="6231712" y="4630928"/>
            <a:ext cx="3721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134,33</a:t>
            </a:r>
            <a:endParaRPr/>
          </a:p>
        </p:txBody>
      </p:sp>
      <p:sp>
        <p:nvSpPr>
          <p:cNvPr id="61211" name="RECTANGLE61211"/>
          <p:cNvSpPr/>
          <p:nvPr/>
        </p:nvSpPr>
        <p:spPr bwMode="auto">
          <a:xfrm>
            <a:off x="228600" y="4775988"/>
            <a:ext cx="1828800" cy="785978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212" name="RECTANGLE61212"/>
          <p:cNvSpPr/>
          <p:nvPr/>
        </p:nvSpPr>
        <p:spPr bwMode="auto">
          <a:xfrm>
            <a:off x="260223" y="4814722"/>
            <a:ext cx="126055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AIR - MOYEN COURRIER</a:t>
            </a:r>
            <a:endParaRPr/>
          </a:p>
        </p:txBody>
      </p:sp>
      <p:sp>
        <p:nvSpPr>
          <p:cNvPr id="61215" name="RECTANGLE61215"/>
          <p:cNvSpPr/>
          <p:nvPr/>
        </p:nvSpPr>
        <p:spPr bwMode="auto">
          <a:xfrm>
            <a:off x="2057400" y="4775988"/>
            <a:ext cx="1828800" cy="196494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216" name="RECTANGLE61216"/>
          <p:cNvSpPr/>
          <p:nvPr/>
        </p:nvSpPr>
        <p:spPr bwMode="auto">
          <a:xfrm>
            <a:off x="2089023" y="4814722"/>
            <a:ext cx="87985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Cabine Economic</a:t>
            </a:r>
            <a:endParaRPr/>
          </a:p>
        </p:txBody>
      </p:sp>
      <p:sp>
        <p:nvSpPr>
          <p:cNvPr id="61219" name="RECTANGLE61219"/>
          <p:cNvSpPr/>
          <p:nvPr/>
        </p:nvSpPr>
        <p:spPr bwMode="auto">
          <a:xfrm>
            <a:off x="4578350" y="4827422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227</a:t>
            </a:r>
            <a:endParaRPr/>
          </a:p>
        </p:txBody>
      </p:sp>
      <p:sp>
        <p:nvSpPr>
          <p:cNvPr id="61222" name="RECTANGLE61222"/>
          <p:cNvSpPr/>
          <p:nvPr/>
        </p:nvSpPr>
        <p:spPr bwMode="auto">
          <a:xfrm>
            <a:off x="5263540" y="4827422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486 205</a:t>
            </a:r>
            <a:endParaRPr/>
          </a:p>
        </p:txBody>
      </p:sp>
      <p:sp>
        <p:nvSpPr>
          <p:cNvPr id="61225" name="RECTANGLE61225"/>
          <p:cNvSpPr/>
          <p:nvPr/>
        </p:nvSpPr>
        <p:spPr bwMode="auto">
          <a:xfrm>
            <a:off x="6296228" y="4827422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61,00</a:t>
            </a:r>
            <a:endParaRPr/>
          </a:p>
        </p:txBody>
      </p:sp>
      <p:sp>
        <p:nvSpPr>
          <p:cNvPr id="61228" name="RECTANGLE61228"/>
          <p:cNvSpPr/>
          <p:nvPr/>
        </p:nvSpPr>
        <p:spPr bwMode="auto">
          <a:xfrm>
            <a:off x="2057400" y="4972482"/>
            <a:ext cx="1828800" cy="196494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229" name="RECTANGLE61229"/>
          <p:cNvSpPr/>
          <p:nvPr/>
        </p:nvSpPr>
        <p:spPr bwMode="auto">
          <a:xfrm>
            <a:off x="2089023" y="5011217"/>
            <a:ext cx="77449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Non Renseigné</a:t>
            </a:r>
            <a:endParaRPr/>
          </a:p>
        </p:txBody>
      </p:sp>
      <p:sp>
        <p:nvSpPr>
          <p:cNvPr id="61232" name="RECTANGLE61232"/>
          <p:cNvSpPr/>
          <p:nvPr/>
        </p:nvSpPr>
        <p:spPr bwMode="auto">
          <a:xfrm>
            <a:off x="4661256" y="5023917"/>
            <a:ext cx="1233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</a:t>
            </a:r>
            <a:endParaRPr/>
          </a:p>
        </p:txBody>
      </p:sp>
      <p:sp>
        <p:nvSpPr>
          <p:cNvPr id="61235" name="RECTANGLE61235"/>
          <p:cNvSpPr/>
          <p:nvPr/>
        </p:nvSpPr>
        <p:spPr bwMode="auto">
          <a:xfrm>
            <a:off x="5621782" y="5023917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61238" name="RECTANGLE61238"/>
          <p:cNvSpPr/>
          <p:nvPr/>
        </p:nvSpPr>
        <p:spPr bwMode="auto">
          <a:xfrm>
            <a:off x="6360744" y="5023917"/>
            <a:ext cx="24312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0,00</a:t>
            </a:r>
            <a:endParaRPr/>
          </a:p>
        </p:txBody>
      </p:sp>
      <p:sp>
        <p:nvSpPr>
          <p:cNvPr id="61241" name="RECTANGLE61241"/>
          <p:cNvSpPr/>
          <p:nvPr/>
        </p:nvSpPr>
        <p:spPr bwMode="auto">
          <a:xfrm>
            <a:off x="2057400" y="5168976"/>
            <a:ext cx="1828800" cy="196494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242" name="RECTANGLE61242"/>
          <p:cNvSpPr/>
          <p:nvPr/>
        </p:nvSpPr>
        <p:spPr bwMode="auto">
          <a:xfrm>
            <a:off x="2089023" y="5207711"/>
            <a:ext cx="59618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Non affecté</a:t>
            </a:r>
            <a:endParaRPr/>
          </a:p>
        </p:txBody>
      </p:sp>
      <p:sp>
        <p:nvSpPr>
          <p:cNvPr id="61245" name="RECTANGLE61245"/>
          <p:cNvSpPr/>
          <p:nvPr/>
        </p:nvSpPr>
        <p:spPr bwMode="auto">
          <a:xfrm>
            <a:off x="4642866" y="5220411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61248" name="RECTANGLE61248"/>
          <p:cNvSpPr/>
          <p:nvPr/>
        </p:nvSpPr>
        <p:spPr bwMode="auto">
          <a:xfrm>
            <a:off x="5328057" y="5220411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41 676</a:t>
            </a:r>
            <a:endParaRPr/>
          </a:p>
        </p:txBody>
      </p:sp>
      <p:sp>
        <p:nvSpPr>
          <p:cNvPr id="61251" name="RECTANGLE61251"/>
          <p:cNvSpPr/>
          <p:nvPr/>
        </p:nvSpPr>
        <p:spPr bwMode="auto">
          <a:xfrm>
            <a:off x="6360744" y="5220411"/>
            <a:ext cx="24312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4,75</a:t>
            </a:r>
            <a:endParaRPr/>
          </a:p>
        </p:txBody>
      </p:sp>
      <p:sp>
        <p:nvSpPr>
          <p:cNvPr id="61254" name="RECTANGLE61254"/>
          <p:cNvSpPr/>
          <p:nvPr/>
        </p:nvSpPr>
        <p:spPr bwMode="auto">
          <a:xfrm>
            <a:off x="2089023" y="5404206"/>
            <a:ext cx="162722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- MOYEN COURRIER TOTAL</a:t>
            </a:r>
            <a:endParaRPr/>
          </a:p>
        </p:txBody>
      </p:sp>
      <p:sp>
        <p:nvSpPr>
          <p:cNvPr id="61257" name="RECTANGLE61257"/>
          <p:cNvSpPr/>
          <p:nvPr/>
        </p:nvSpPr>
        <p:spPr bwMode="auto">
          <a:xfrm>
            <a:off x="4578350" y="541690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236</a:t>
            </a:r>
            <a:endParaRPr/>
          </a:p>
        </p:txBody>
      </p:sp>
      <p:sp>
        <p:nvSpPr>
          <p:cNvPr id="61260" name="RECTANGLE61260"/>
          <p:cNvSpPr/>
          <p:nvPr/>
        </p:nvSpPr>
        <p:spPr bwMode="auto">
          <a:xfrm>
            <a:off x="5263540" y="5416906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527 881</a:t>
            </a:r>
            <a:endParaRPr/>
          </a:p>
        </p:txBody>
      </p:sp>
      <p:sp>
        <p:nvSpPr>
          <p:cNvPr id="61263" name="RECTANGLE61263"/>
          <p:cNvSpPr/>
          <p:nvPr/>
        </p:nvSpPr>
        <p:spPr bwMode="auto">
          <a:xfrm>
            <a:off x="6296228" y="5416906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65,75</a:t>
            </a:r>
            <a:endParaRPr/>
          </a:p>
        </p:txBody>
      </p:sp>
      <p:sp>
        <p:nvSpPr>
          <p:cNvPr id="61266" name="RECTANGLE61266"/>
          <p:cNvSpPr/>
          <p:nvPr/>
        </p:nvSpPr>
        <p:spPr bwMode="auto">
          <a:xfrm>
            <a:off x="228600" y="5561965"/>
            <a:ext cx="1828800" cy="392989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267" name="RECTANGLE61267"/>
          <p:cNvSpPr/>
          <p:nvPr/>
        </p:nvSpPr>
        <p:spPr bwMode="auto">
          <a:xfrm>
            <a:off x="260223" y="5600700"/>
            <a:ext cx="84531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AIR - NATIONAL</a:t>
            </a:r>
            <a:endParaRPr/>
          </a:p>
        </p:txBody>
      </p:sp>
      <p:sp>
        <p:nvSpPr>
          <p:cNvPr id="61270" name="RECTANGLE61270"/>
          <p:cNvSpPr/>
          <p:nvPr/>
        </p:nvSpPr>
        <p:spPr bwMode="auto">
          <a:xfrm>
            <a:off x="2057400" y="5561965"/>
            <a:ext cx="1828800" cy="196494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271" name="RECTANGLE61271"/>
          <p:cNvSpPr/>
          <p:nvPr/>
        </p:nvSpPr>
        <p:spPr bwMode="auto">
          <a:xfrm>
            <a:off x="2089023" y="5600700"/>
            <a:ext cx="87985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Cabine Economic</a:t>
            </a:r>
            <a:endParaRPr/>
          </a:p>
        </p:txBody>
      </p:sp>
      <p:sp>
        <p:nvSpPr>
          <p:cNvPr id="61274" name="RECTANGLE61274"/>
          <p:cNvSpPr/>
          <p:nvPr/>
        </p:nvSpPr>
        <p:spPr bwMode="auto">
          <a:xfrm>
            <a:off x="4642866" y="5613400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61277" name="RECTANGLE61277"/>
          <p:cNvSpPr/>
          <p:nvPr/>
        </p:nvSpPr>
        <p:spPr bwMode="auto">
          <a:xfrm>
            <a:off x="5328057" y="5613400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17 893</a:t>
            </a:r>
            <a:endParaRPr/>
          </a:p>
        </p:txBody>
      </p:sp>
      <p:sp>
        <p:nvSpPr>
          <p:cNvPr id="61280" name="RECTANGLE61280"/>
          <p:cNvSpPr/>
          <p:nvPr/>
        </p:nvSpPr>
        <p:spPr bwMode="auto">
          <a:xfrm>
            <a:off x="6360744" y="5613400"/>
            <a:ext cx="24312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2,57</a:t>
            </a:r>
            <a:endParaRPr/>
          </a:p>
        </p:txBody>
      </p:sp>
      <p:sp>
        <p:nvSpPr>
          <p:cNvPr id="61283" name="RECTANGLE61283"/>
          <p:cNvSpPr/>
          <p:nvPr/>
        </p:nvSpPr>
        <p:spPr bwMode="auto">
          <a:xfrm>
            <a:off x="2089023" y="5797194"/>
            <a:ext cx="121198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- NATIONAL TOTAL</a:t>
            </a:r>
            <a:endParaRPr/>
          </a:p>
        </p:txBody>
      </p:sp>
      <p:sp>
        <p:nvSpPr>
          <p:cNvPr id="61286" name="RECTANGLE61286"/>
          <p:cNvSpPr/>
          <p:nvPr/>
        </p:nvSpPr>
        <p:spPr bwMode="auto">
          <a:xfrm>
            <a:off x="4642866" y="5809894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61289" name="RECTANGLE61289"/>
          <p:cNvSpPr/>
          <p:nvPr/>
        </p:nvSpPr>
        <p:spPr bwMode="auto">
          <a:xfrm>
            <a:off x="5328057" y="5809894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17 893</a:t>
            </a:r>
            <a:endParaRPr/>
          </a:p>
        </p:txBody>
      </p:sp>
      <p:sp>
        <p:nvSpPr>
          <p:cNvPr id="61292" name="RECTANGLE61292"/>
          <p:cNvSpPr/>
          <p:nvPr/>
        </p:nvSpPr>
        <p:spPr bwMode="auto">
          <a:xfrm>
            <a:off x="6360744" y="5809894"/>
            <a:ext cx="24312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2,57</a:t>
            </a:r>
            <a:endParaRPr/>
          </a:p>
        </p:txBody>
      </p:sp>
      <p:sp>
        <p:nvSpPr>
          <p:cNvPr id="61295" name="RECTANGLE61295"/>
          <p:cNvSpPr/>
          <p:nvPr/>
        </p:nvSpPr>
        <p:spPr bwMode="auto">
          <a:xfrm>
            <a:off x="272923" y="6006389"/>
            <a:ext cx="2656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</a:t>
            </a:r>
            <a:endParaRPr/>
          </a:p>
        </p:txBody>
      </p:sp>
      <p:sp>
        <p:nvSpPr>
          <p:cNvPr id="61298" name="RECTANGLE61298"/>
          <p:cNvSpPr/>
          <p:nvPr/>
        </p:nvSpPr>
        <p:spPr bwMode="auto">
          <a:xfrm>
            <a:off x="4578350" y="5996864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390</a:t>
            </a:r>
            <a:endParaRPr/>
          </a:p>
        </p:txBody>
      </p:sp>
      <p:sp>
        <p:nvSpPr>
          <p:cNvPr id="61301" name="RECTANGLE61301"/>
          <p:cNvSpPr/>
          <p:nvPr/>
        </p:nvSpPr>
        <p:spPr bwMode="auto">
          <a:xfrm>
            <a:off x="5163363" y="5996864"/>
            <a:ext cx="53563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2 051 516</a:t>
            </a:r>
            <a:endParaRPr/>
          </a:p>
        </p:txBody>
      </p:sp>
      <p:sp>
        <p:nvSpPr>
          <p:cNvPr id="61304" name="RECTANGLE61304"/>
          <p:cNvSpPr/>
          <p:nvPr/>
        </p:nvSpPr>
        <p:spPr bwMode="auto">
          <a:xfrm>
            <a:off x="6231712" y="5996864"/>
            <a:ext cx="3721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202,64</a:t>
            </a:r>
            <a:endParaRPr/>
          </a:p>
        </p:txBody>
      </p:sp>
      <p:sp>
        <p:nvSpPr>
          <p:cNvPr id="61307" name="LINE61307"/>
          <p:cNvSpPr/>
          <p:nvPr/>
        </p:nvSpPr>
        <p:spPr bwMode="auto">
          <a:xfrm flipH="1">
            <a:off x="233363" y="3425927"/>
            <a:ext cx="0" cy="253379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08" name="LINE61308"/>
          <p:cNvSpPr/>
          <p:nvPr/>
        </p:nvSpPr>
        <p:spPr bwMode="auto">
          <a:xfrm flipH="1">
            <a:off x="233363" y="5959716"/>
            <a:ext cx="0" cy="201257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09" name="LINE61309"/>
          <p:cNvSpPr/>
          <p:nvPr/>
        </p:nvSpPr>
        <p:spPr bwMode="auto">
          <a:xfrm flipH="1">
            <a:off x="2062163" y="3425927"/>
            <a:ext cx="0" cy="253855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10" name="LINE61310"/>
          <p:cNvSpPr/>
          <p:nvPr/>
        </p:nvSpPr>
        <p:spPr bwMode="auto">
          <a:xfrm flipH="1">
            <a:off x="3890963" y="3425927"/>
            <a:ext cx="0" cy="1163091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11" name="LINE61311"/>
          <p:cNvSpPr/>
          <p:nvPr/>
        </p:nvSpPr>
        <p:spPr bwMode="auto">
          <a:xfrm flipH="1">
            <a:off x="3890963" y="4775988"/>
            <a:ext cx="0" cy="59900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12" name="LINE61312"/>
          <p:cNvSpPr/>
          <p:nvPr/>
        </p:nvSpPr>
        <p:spPr bwMode="auto">
          <a:xfrm flipH="1">
            <a:off x="3890963" y="5561965"/>
            <a:ext cx="0" cy="206019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13" name="LINE61313"/>
          <p:cNvSpPr/>
          <p:nvPr/>
        </p:nvSpPr>
        <p:spPr bwMode="auto">
          <a:xfrm flipH="1">
            <a:off x="4805363" y="3425927"/>
            <a:ext cx="0" cy="17585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14" name="LINE61314"/>
          <p:cNvSpPr/>
          <p:nvPr/>
        </p:nvSpPr>
        <p:spPr bwMode="auto">
          <a:xfrm flipH="1">
            <a:off x="4805363" y="3601784"/>
            <a:ext cx="0" cy="987234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15" name="LINE61315"/>
          <p:cNvSpPr/>
          <p:nvPr/>
        </p:nvSpPr>
        <p:spPr bwMode="auto">
          <a:xfrm flipH="1">
            <a:off x="4805363" y="4775988"/>
            <a:ext cx="0" cy="599008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16" name="LINE61316"/>
          <p:cNvSpPr/>
          <p:nvPr/>
        </p:nvSpPr>
        <p:spPr bwMode="auto">
          <a:xfrm flipH="1">
            <a:off x="4805363" y="5561965"/>
            <a:ext cx="0" cy="206019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17" name="LINE61317"/>
          <p:cNvSpPr/>
          <p:nvPr/>
        </p:nvSpPr>
        <p:spPr bwMode="auto">
          <a:xfrm flipH="1">
            <a:off x="5719763" y="3425927"/>
            <a:ext cx="0" cy="17585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18" name="LINE61318"/>
          <p:cNvSpPr/>
          <p:nvPr/>
        </p:nvSpPr>
        <p:spPr bwMode="auto">
          <a:xfrm flipH="1">
            <a:off x="5719763" y="3601784"/>
            <a:ext cx="0" cy="987234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19" name="LINE61319"/>
          <p:cNvSpPr/>
          <p:nvPr/>
        </p:nvSpPr>
        <p:spPr bwMode="auto">
          <a:xfrm flipH="1">
            <a:off x="5719763" y="4775988"/>
            <a:ext cx="0" cy="599008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20" name="LINE61320"/>
          <p:cNvSpPr/>
          <p:nvPr/>
        </p:nvSpPr>
        <p:spPr bwMode="auto">
          <a:xfrm flipH="1">
            <a:off x="5719763" y="5561965"/>
            <a:ext cx="0" cy="206019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21" name="LINE61321"/>
          <p:cNvSpPr/>
          <p:nvPr/>
        </p:nvSpPr>
        <p:spPr bwMode="auto">
          <a:xfrm flipH="1">
            <a:off x="6624638" y="3425927"/>
            <a:ext cx="0" cy="17585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22" name="LINE61322"/>
          <p:cNvSpPr/>
          <p:nvPr/>
        </p:nvSpPr>
        <p:spPr bwMode="auto">
          <a:xfrm flipH="1">
            <a:off x="6624638" y="3601784"/>
            <a:ext cx="0" cy="255919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23" name="LINE61323"/>
          <p:cNvSpPr/>
          <p:nvPr/>
        </p:nvSpPr>
        <p:spPr bwMode="auto">
          <a:xfrm>
            <a:off x="238125" y="5959716"/>
            <a:ext cx="3657600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24" name="LINE61324"/>
          <p:cNvSpPr/>
          <p:nvPr/>
        </p:nvSpPr>
        <p:spPr bwMode="auto">
          <a:xfrm>
            <a:off x="238125" y="5566728"/>
            <a:ext cx="365283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25" name="LINE61325"/>
          <p:cNvSpPr/>
          <p:nvPr/>
        </p:nvSpPr>
        <p:spPr bwMode="auto">
          <a:xfrm>
            <a:off x="3890963" y="5566728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26" name="LINE61326"/>
          <p:cNvSpPr/>
          <p:nvPr/>
        </p:nvSpPr>
        <p:spPr bwMode="auto">
          <a:xfrm>
            <a:off x="2057400" y="5173739"/>
            <a:ext cx="183356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27" name="LINE61327"/>
          <p:cNvSpPr/>
          <p:nvPr/>
        </p:nvSpPr>
        <p:spPr bwMode="auto">
          <a:xfrm>
            <a:off x="3890963" y="5173739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28" name="LINE61328"/>
          <p:cNvSpPr/>
          <p:nvPr/>
        </p:nvSpPr>
        <p:spPr bwMode="auto">
          <a:xfrm>
            <a:off x="238125" y="4780750"/>
            <a:ext cx="365283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29" name="LINE61329"/>
          <p:cNvSpPr/>
          <p:nvPr/>
        </p:nvSpPr>
        <p:spPr bwMode="auto">
          <a:xfrm>
            <a:off x="3890963" y="4780750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30" name="LINE61330"/>
          <p:cNvSpPr/>
          <p:nvPr/>
        </p:nvSpPr>
        <p:spPr bwMode="auto">
          <a:xfrm>
            <a:off x="2057400" y="4387761"/>
            <a:ext cx="183356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31" name="LINE61331"/>
          <p:cNvSpPr/>
          <p:nvPr/>
        </p:nvSpPr>
        <p:spPr bwMode="auto">
          <a:xfrm>
            <a:off x="3890963" y="4387761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32" name="LINE61332"/>
          <p:cNvSpPr/>
          <p:nvPr/>
        </p:nvSpPr>
        <p:spPr bwMode="auto">
          <a:xfrm>
            <a:off x="238125" y="3601784"/>
            <a:ext cx="6381750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33" name="LINE61333"/>
          <p:cNvSpPr/>
          <p:nvPr/>
        </p:nvSpPr>
        <p:spPr bwMode="auto">
          <a:xfrm>
            <a:off x="2057400" y="3994772"/>
            <a:ext cx="183356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34" name="LINE61334"/>
          <p:cNvSpPr/>
          <p:nvPr/>
        </p:nvSpPr>
        <p:spPr bwMode="auto">
          <a:xfrm>
            <a:off x="3890963" y="3994772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35" name="LINE61335"/>
          <p:cNvSpPr/>
          <p:nvPr/>
        </p:nvSpPr>
        <p:spPr bwMode="auto">
          <a:xfrm>
            <a:off x="228600" y="3430689"/>
            <a:ext cx="6400800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36" name="LINE61336"/>
          <p:cNvSpPr/>
          <p:nvPr/>
        </p:nvSpPr>
        <p:spPr bwMode="auto">
          <a:xfrm>
            <a:off x="2057400" y="5370233"/>
            <a:ext cx="183356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37" name="LINE61337"/>
          <p:cNvSpPr/>
          <p:nvPr/>
        </p:nvSpPr>
        <p:spPr bwMode="auto">
          <a:xfrm>
            <a:off x="3890963" y="5370233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38" name="LINE61338"/>
          <p:cNvSpPr/>
          <p:nvPr/>
        </p:nvSpPr>
        <p:spPr bwMode="auto">
          <a:xfrm>
            <a:off x="2057400" y="5763222"/>
            <a:ext cx="183356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39" name="LINE61339"/>
          <p:cNvSpPr/>
          <p:nvPr/>
        </p:nvSpPr>
        <p:spPr bwMode="auto">
          <a:xfrm>
            <a:off x="3890963" y="5763222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40" name="LINE61340"/>
          <p:cNvSpPr/>
          <p:nvPr/>
        </p:nvSpPr>
        <p:spPr bwMode="auto">
          <a:xfrm>
            <a:off x="2057400" y="4584255"/>
            <a:ext cx="183356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41" name="LINE61341"/>
          <p:cNvSpPr/>
          <p:nvPr/>
        </p:nvSpPr>
        <p:spPr bwMode="auto">
          <a:xfrm>
            <a:off x="3890963" y="4584255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42" name="LINE61342"/>
          <p:cNvSpPr/>
          <p:nvPr/>
        </p:nvSpPr>
        <p:spPr bwMode="auto">
          <a:xfrm>
            <a:off x="2057400" y="4977244"/>
            <a:ext cx="183356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43" name="LINE61343"/>
          <p:cNvSpPr/>
          <p:nvPr/>
        </p:nvSpPr>
        <p:spPr bwMode="auto">
          <a:xfrm>
            <a:off x="3890963" y="4977244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44" name="LINE61344"/>
          <p:cNvSpPr/>
          <p:nvPr/>
        </p:nvSpPr>
        <p:spPr bwMode="auto">
          <a:xfrm>
            <a:off x="2057400" y="3798278"/>
            <a:ext cx="183356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45" name="LINE61345"/>
          <p:cNvSpPr/>
          <p:nvPr/>
        </p:nvSpPr>
        <p:spPr bwMode="auto">
          <a:xfrm>
            <a:off x="3890963" y="3798278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46" name="LINE61346"/>
          <p:cNvSpPr/>
          <p:nvPr/>
        </p:nvSpPr>
        <p:spPr bwMode="auto">
          <a:xfrm>
            <a:off x="2057400" y="4191267"/>
            <a:ext cx="183356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47" name="LINE61347"/>
          <p:cNvSpPr/>
          <p:nvPr/>
        </p:nvSpPr>
        <p:spPr bwMode="auto">
          <a:xfrm>
            <a:off x="3890963" y="4191267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348" name="LINE61348"/>
          <p:cNvSpPr/>
          <p:nvPr/>
        </p:nvSpPr>
        <p:spPr bwMode="auto">
          <a:xfrm>
            <a:off x="228600" y="6156211"/>
            <a:ext cx="64008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49" name="RECTANGLE61349"/>
          <p:cNvSpPr/>
          <p:nvPr/>
        </p:nvSpPr>
        <p:spPr bwMode="auto">
          <a:xfrm>
            <a:off x="252222" y="1817357"/>
            <a:ext cx="3381045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Bilan carbone Fer par courrier et classe</a:t>
            </a:r>
            <a:endParaRPr/>
          </a:p>
        </p:txBody>
      </p:sp>
      <p:sp>
        <p:nvSpPr>
          <p:cNvPr id="61352" name="RECTANGLE61352"/>
          <p:cNvSpPr/>
          <p:nvPr/>
        </p:nvSpPr>
        <p:spPr bwMode="auto">
          <a:xfrm>
            <a:off x="314198" y="2035581"/>
            <a:ext cx="36169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Édition</a:t>
            </a:r>
            <a:endParaRPr/>
          </a:p>
        </p:txBody>
      </p:sp>
      <p:sp>
        <p:nvSpPr>
          <p:cNvPr id="61355" name="RECTANGLE61355"/>
          <p:cNvSpPr/>
          <p:nvPr/>
        </p:nvSpPr>
        <p:spPr bwMode="auto">
          <a:xfrm>
            <a:off x="982218" y="2035581"/>
            <a:ext cx="113609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14/01/2025 15:42:02</a:t>
            </a:r>
            <a:endParaRPr/>
          </a:p>
        </p:txBody>
      </p:sp>
      <p:sp>
        <p:nvSpPr>
          <p:cNvPr id="61358" name="RECTANGLE61358"/>
          <p:cNvSpPr/>
          <p:nvPr/>
        </p:nvSpPr>
        <p:spPr bwMode="auto">
          <a:xfrm>
            <a:off x="314198" y="2197151"/>
            <a:ext cx="38526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Société</a:t>
            </a:r>
            <a:endParaRPr/>
          </a:p>
        </p:txBody>
      </p:sp>
      <p:sp>
        <p:nvSpPr>
          <p:cNvPr id="61361" name="RECTANGLE61361"/>
          <p:cNvSpPr/>
          <p:nvPr/>
        </p:nvSpPr>
        <p:spPr bwMode="auto">
          <a:xfrm>
            <a:off x="982218" y="2197151"/>
            <a:ext cx="87000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GLOBEO TRAVEL</a:t>
            </a:r>
            <a:endParaRPr/>
          </a:p>
        </p:txBody>
      </p:sp>
      <p:sp>
        <p:nvSpPr>
          <p:cNvPr id="61364" name="RECTANGLE61364"/>
          <p:cNvSpPr/>
          <p:nvPr/>
        </p:nvSpPr>
        <p:spPr bwMode="auto">
          <a:xfrm>
            <a:off x="314198" y="2358720"/>
            <a:ext cx="38333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Agence</a:t>
            </a:r>
            <a:endParaRPr/>
          </a:p>
        </p:txBody>
      </p:sp>
      <p:sp>
        <p:nvSpPr>
          <p:cNvPr id="61367" name="RECTANGLE61367"/>
          <p:cNvSpPr/>
          <p:nvPr/>
        </p:nvSpPr>
        <p:spPr bwMode="auto">
          <a:xfrm>
            <a:off x="982218" y="2358720"/>
            <a:ext cx="9818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Toutes les agences</a:t>
            </a:r>
            <a:endParaRPr/>
          </a:p>
        </p:txBody>
      </p:sp>
      <p:sp>
        <p:nvSpPr>
          <p:cNvPr id="61370" name="RECTANGLE61370"/>
          <p:cNvSpPr/>
          <p:nvPr/>
        </p:nvSpPr>
        <p:spPr bwMode="auto">
          <a:xfrm>
            <a:off x="314198" y="2520290"/>
            <a:ext cx="3039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Client</a:t>
            </a:r>
            <a:endParaRPr/>
          </a:p>
        </p:txBody>
      </p:sp>
      <p:sp>
        <p:nvSpPr>
          <p:cNvPr id="61373" name="RECTANGLE61373"/>
          <p:cNvSpPr/>
          <p:nvPr/>
        </p:nvSpPr>
        <p:spPr bwMode="auto">
          <a:xfrm>
            <a:off x="982218" y="2520290"/>
            <a:ext cx="483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</p:txBody>
      </p:sp>
      <p:sp>
        <p:nvSpPr>
          <p:cNvPr id="61376" name="RECTANGLE61376"/>
          <p:cNvSpPr/>
          <p:nvPr/>
        </p:nvSpPr>
        <p:spPr bwMode="auto">
          <a:xfrm>
            <a:off x="314198" y="2681859"/>
            <a:ext cx="3908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Période</a:t>
            </a:r>
            <a:endParaRPr/>
          </a:p>
        </p:txBody>
      </p:sp>
      <p:sp>
        <p:nvSpPr>
          <p:cNvPr id="61379" name="RECTANGLE61379"/>
          <p:cNvSpPr/>
          <p:nvPr/>
        </p:nvSpPr>
        <p:spPr bwMode="auto">
          <a:xfrm>
            <a:off x="982218" y="2681859"/>
            <a:ext cx="134691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01/01/2024 - 31/12/2024</a:t>
            </a:r>
            <a:endParaRPr/>
          </a:p>
        </p:txBody>
      </p:sp>
      <p:sp>
        <p:nvSpPr>
          <p:cNvPr id="61382" name="RECTANGLE61382"/>
          <p:cNvSpPr/>
          <p:nvPr/>
        </p:nvSpPr>
        <p:spPr bwMode="auto">
          <a:xfrm>
            <a:off x="314198" y="2843428"/>
            <a:ext cx="51948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Type date</a:t>
            </a:r>
            <a:endParaRPr/>
          </a:p>
        </p:txBody>
      </p:sp>
      <p:sp>
        <p:nvSpPr>
          <p:cNvPr id="61385" name="RECTANGLE61385"/>
          <p:cNvSpPr/>
          <p:nvPr/>
        </p:nvSpPr>
        <p:spPr bwMode="auto">
          <a:xfrm>
            <a:off x="994918" y="2843428"/>
            <a:ext cx="58694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Facturation</a:t>
            </a:r>
            <a:endParaRPr/>
          </a:p>
        </p:txBody>
      </p:sp>
      <p:sp>
        <p:nvSpPr>
          <p:cNvPr id="61388" name="RECTANGLE61388"/>
          <p:cNvSpPr/>
          <p:nvPr/>
        </p:nvSpPr>
        <p:spPr bwMode="auto">
          <a:xfrm>
            <a:off x="314198" y="3004998"/>
            <a:ext cx="45008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Distance</a:t>
            </a:r>
            <a:endParaRPr/>
          </a:p>
        </p:txBody>
      </p:sp>
      <p:sp>
        <p:nvSpPr>
          <p:cNvPr id="61391" name="RECTANGLE61391"/>
          <p:cNvSpPr/>
          <p:nvPr/>
        </p:nvSpPr>
        <p:spPr bwMode="auto">
          <a:xfrm>
            <a:off x="994918" y="3004998"/>
            <a:ext cx="1817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Km</a:t>
            </a:r>
            <a:endParaRPr/>
          </a:p>
        </p:txBody>
      </p:sp>
      <p:sp>
        <p:nvSpPr>
          <p:cNvPr id="61394" name="RECTANGLE61394"/>
          <p:cNvSpPr/>
          <p:nvPr/>
        </p:nvSpPr>
        <p:spPr bwMode="auto">
          <a:xfrm>
            <a:off x="314198" y="3166567"/>
            <a:ext cx="22809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CO2</a:t>
            </a:r>
            <a:endParaRPr/>
          </a:p>
        </p:txBody>
      </p:sp>
      <p:sp>
        <p:nvSpPr>
          <p:cNvPr id="61397" name="RECTANGLE61397"/>
          <p:cNvSpPr/>
          <p:nvPr/>
        </p:nvSpPr>
        <p:spPr bwMode="auto">
          <a:xfrm>
            <a:off x="994918" y="3166567"/>
            <a:ext cx="3257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Tonne</a:t>
            </a:r>
            <a:endParaRPr/>
          </a:p>
        </p:txBody>
      </p:sp>
      <p:sp>
        <p:nvSpPr>
          <p:cNvPr id="61400" name="RECTANGLE61400"/>
          <p:cNvSpPr/>
          <p:nvPr/>
        </p:nvSpPr>
        <p:spPr bwMode="auto">
          <a:xfrm>
            <a:off x="228600" y="3425927"/>
            <a:ext cx="1828800" cy="171094"/>
          </a:xfrm>
          <a:prstGeom prst="rect">
            <a:avLst/>
          </a:prstGeom>
          <a:solidFill>
            <a:srgbClr val="455A64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401" name="RECTANGLE61401"/>
          <p:cNvSpPr/>
          <p:nvPr/>
        </p:nvSpPr>
        <p:spPr bwMode="auto">
          <a:xfrm>
            <a:off x="916267" y="3464662"/>
            <a:ext cx="4817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Courrier</a:t>
            </a:r>
            <a:endParaRPr/>
          </a:p>
        </p:txBody>
      </p:sp>
      <p:sp>
        <p:nvSpPr>
          <p:cNvPr id="61404" name="RECTANGLE61404"/>
          <p:cNvSpPr/>
          <p:nvPr/>
        </p:nvSpPr>
        <p:spPr bwMode="auto">
          <a:xfrm>
            <a:off x="2057400" y="3425927"/>
            <a:ext cx="1828800" cy="171094"/>
          </a:xfrm>
          <a:prstGeom prst="rect">
            <a:avLst/>
          </a:prstGeom>
          <a:solidFill>
            <a:srgbClr val="455A64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405" name="RECTANGLE61405"/>
          <p:cNvSpPr/>
          <p:nvPr/>
        </p:nvSpPr>
        <p:spPr bwMode="auto">
          <a:xfrm>
            <a:off x="2797696" y="3464662"/>
            <a:ext cx="3765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Classe</a:t>
            </a:r>
            <a:endParaRPr/>
          </a:p>
        </p:txBody>
      </p:sp>
      <p:sp>
        <p:nvSpPr>
          <p:cNvPr id="61408" name="RECTANGLE61408"/>
          <p:cNvSpPr/>
          <p:nvPr/>
        </p:nvSpPr>
        <p:spPr bwMode="auto">
          <a:xfrm>
            <a:off x="3886200" y="3425927"/>
            <a:ext cx="914400" cy="171094"/>
          </a:xfrm>
          <a:prstGeom prst="rect">
            <a:avLst/>
          </a:prstGeom>
          <a:solidFill>
            <a:srgbClr val="455A64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409" name="RECTANGLE61409"/>
          <p:cNvSpPr/>
          <p:nvPr/>
        </p:nvSpPr>
        <p:spPr bwMode="auto">
          <a:xfrm>
            <a:off x="4080954" y="3464662"/>
            <a:ext cx="55321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Nb billets</a:t>
            </a:r>
            <a:endParaRPr/>
          </a:p>
        </p:txBody>
      </p:sp>
      <p:sp>
        <p:nvSpPr>
          <p:cNvPr id="61412" name="RECTANGLE61412"/>
          <p:cNvSpPr/>
          <p:nvPr/>
        </p:nvSpPr>
        <p:spPr bwMode="auto">
          <a:xfrm>
            <a:off x="4800600" y="3425927"/>
            <a:ext cx="914400" cy="171094"/>
          </a:xfrm>
          <a:prstGeom prst="rect">
            <a:avLst/>
          </a:prstGeom>
          <a:solidFill>
            <a:srgbClr val="455A64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413" name="RECTANGLE61413"/>
          <p:cNvSpPr/>
          <p:nvPr/>
        </p:nvSpPr>
        <p:spPr bwMode="auto">
          <a:xfrm>
            <a:off x="5019230" y="3464662"/>
            <a:ext cx="50546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Distance</a:t>
            </a:r>
            <a:endParaRPr/>
          </a:p>
        </p:txBody>
      </p:sp>
      <p:sp>
        <p:nvSpPr>
          <p:cNvPr id="61416" name="RECTANGLE61416"/>
          <p:cNvSpPr/>
          <p:nvPr/>
        </p:nvSpPr>
        <p:spPr bwMode="auto">
          <a:xfrm>
            <a:off x="5715000" y="3425927"/>
            <a:ext cx="914400" cy="171094"/>
          </a:xfrm>
          <a:prstGeom prst="rect">
            <a:avLst/>
          </a:prstGeom>
          <a:solidFill>
            <a:srgbClr val="455A64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417" name="RECTANGLE61417"/>
          <p:cNvSpPr/>
          <p:nvPr/>
        </p:nvSpPr>
        <p:spPr bwMode="auto">
          <a:xfrm>
            <a:off x="5757469" y="3464662"/>
            <a:ext cx="8482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Émissions CO2</a:t>
            </a:r>
            <a:endParaRPr/>
          </a:p>
        </p:txBody>
      </p:sp>
      <p:sp>
        <p:nvSpPr>
          <p:cNvPr id="61420" name="RECTANGLE61420"/>
          <p:cNvSpPr/>
          <p:nvPr/>
        </p:nvSpPr>
        <p:spPr bwMode="auto">
          <a:xfrm>
            <a:off x="228600" y="3597021"/>
            <a:ext cx="1828800" cy="785978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421" name="RECTANGLE61421"/>
          <p:cNvSpPr/>
          <p:nvPr/>
        </p:nvSpPr>
        <p:spPr bwMode="auto">
          <a:xfrm>
            <a:off x="260223" y="3635756"/>
            <a:ext cx="5226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FER - CEE</a:t>
            </a:r>
            <a:endParaRPr/>
          </a:p>
        </p:txBody>
      </p:sp>
      <p:sp>
        <p:nvSpPr>
          <p:cNvPr id="61424" name="RECTANGLE61424"/>
          <p:cNvSpPr/>
          <p:nvPr/>
        </p:nvSpPr>
        <p:spPr bwMode="auto">
          <a:xfrm>
            <a:off x="2057400" y="3597021"/>
            <a:ext cx="1828800" cy="196494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425" name="RECTANGLE61425"/>
          <p:cNvSpPr/>
          <p:nvPr/>
        </p:nvSpPr>
        <p:spPr bwMode="auto">
          <a:xfrm>
            <a:off x="2089023" y="3635756"/>
            <a:ext cx="77449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Non Renseigné</a:t>
            </a:r>
            <a:endParaRPr/>
          </a:p>
        </p:txBody>
      </p:sp>
      <p:sp>
        <p:nvSpPr>
          <p:cNvPr id="61428" name="RECTANGLE61428"/>
          <p:cNvSpPr/>
          <p:nvPr/>
        </p:nvSpPr>
        <p:spPr bwMode="auto">
          <a:xfrm>
            <a:off x="4661256" y="3648456"/>
            <a:ext cx="1233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</a:t>
            </a:r>
            <a:endParaRPr/>
          </a:p>
        </p:txBody>
      </p:sp>
      <p:sp>
        <p:nvSpPr>
          <p:cNvPr id="61431" name="RECTANGLE61431"/>
          <p:cNvSpPr/>
          <p:nvPr/>
        </p:nvSpPr>
        <p:spPr bwMode="auto">
          <a:xfrm>
            <a:off x="5621782" y="364845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61434" name="RECTANGLE61434"/>
          <p:cNvSpPr/>
          <p:nvPr/>
        </p:nvSpPr>
        <p:spPr bwMode="auto">
          <a:xfrm>
            <a:off x="6231712" y="3648456"/>
            <a:ext cx="3721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0,0000</a:t>
            </a:r>
            <a:endParaRPr/>
          </a:p>
        </p:txBody>
      </p:sp>
      <p:sp>
        <p:nvSpPr>
          <p:cNvPr id="61437" name="RECTANGLE61437"/>
          <p:cNvSpPr/>
          <p:nvPr/>
        </p:nvSpPr>
        <p:spPr bwMode="auto">
          <a:xfrm>
            <a:off x="2057400" y="3793515"/>
            <a:ext cx="1828800" cy="196494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438" name="RECTANGLE61438"/>
          <p:cNvSpPr/>
          <p:nvPr/>
        </p:nvSpPr>
        <p:spPr bwMode="auto">
          <a:xfrm>
            <a:off x="2089023" y="3832251"/>
            <a:ext cx="5359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Train 1ere</a:t>
            </a:r>
            <a:endParaRPr/>
          </a:p>
        </p:txBody>
      </p:sp>
      <p:sp>
        <p:nvSpPr>
          <p:cNvPr id="61441" name="RECTANGLE61441"/>
          <p:cNvSpPr/>
          <p:nvPr/>
        </p:nvSpPr>
        <p:spPr bwMode="auto">
          <a:xfrm>
            <a:off x="4707382" y="384495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61444" name="RECTANGLE61444"/>
          <p:cNvSpPr/>
          <p:nvPr/>
        </p:nvSpPr>
        <p:spPr bwMode="auto">
          <a:xfrm>
            <a:off x="5492750" y="3844951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532</a:t>
            </a:r>
            <a:endParaRPr/>
          </a:p>
        </p:txBody>
      </p:sp>
      <p:sp>
        <p:nvSpPr>
          <p:cNvPr id="61447" name="RECTANGLE61447"/>
          <p:cNvSpPr/>
          <p:nvPr/>
        </p:nvSpPr>
        <p:spPr bwMode="auto">
          <a:xfrm>
            <a:off x="6231712" y="3844951"/>
            <a:ext cx="3721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0,0018</a:t>
            </a:r>
            <a:endParaRPr/>
          </a:p>
        </p:txBody>
      </p:sp>
      <p:sp>
        <p:nvSpPr>
          <p:cNvPr id="61450" name="RECTANGLE61450"/>
          <p:cNvSpPr/>
          <p:nvPr/>
        </p:nvSpPr>
        <p:spPr bwMode="auto">
          <a:xfrm>
            <a:off x="2057400" y="3990010"/>
            <a:ext cx="1828800" cy="196494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451" name="RECTANGLE61451"/>
          <p:cNvSpPr/>
          <p:nvPr/>
        </p:nvSpPr>
        <p:spPr bwMode="auto">
          <a:xfrm>
            <a:off x="2089023" y="4028745"/>
            <a:ext cx="4992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Train 2nd</a:t>
            </a:r>
            <a:endParaRPr/>
          </a:p>
        </p:txBody>
      </p:sp>
      <p:sp>
        <p:nvSpPr>
          <p:cNvPr id="61454" name="RECTANGLE61454"/>
          <p:cNvSpPr/>
          <p:nvPr/>
        </p:nvSpPr>
        <p:spPr bwMode="auto">
          <a:xfrm>
            <a:off x="4578350" y="404144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144</a:t>
            </a:r>
            <a:endParaRPr/>
          </a:p>
        </p:txBody>
      </p:sp>
      <p:sp>
        <p:nvSpPr>
          <p:cNvPr id="61457" name="RECTANGLE61457"/>
          <p:cNvSpPr/>
          <p:nvPr/>
        </p:nvSpPr>
        <p:spPr bwMode="auto">
          <a:xfrm>
            <a:off x="5328057" y="4041445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27 833</a:t>
            </a:r>
            <a:endParaRPr/>
          </a:p>
        </p:txBody>
      </p:sp>
      <p:sp>
        <p:nvSpPr>
          <p:cNvPr id="61460" name="RECTANGLE61460"/>
          <p:cNvSpPr/>
          <p:nvPr/>
        </p:nvSpPr>
        <p:spPr bwMode="auto">
          <a:xfrm>
            <a:off x="6231712" y="4041445"/>
            <a:ext cx="3721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0,1469</a:t>
            </a:r>
            <a:endParaRPr/>
          </a:p>
        </p:txBody>
      </p:sp>
      <p:sp>
        <p:nvSpPr>
          <p:cNvPr id="61463" name="RECTANGLE61463"/>
          <p:cNvSpPr/>
          <p:nvPr/>
        </p:nvSpPr>
        <p:spPr bwMode="auto">
          <a:xfrm>
            <a:off x="2089023" y="4225239"/>
            <a:ext cx="88930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FER - CEE TOTAL</a:t>
            </a:r>
            <a:endParaRPr/>
          </a:p>
        </p:txBody>
      </p:sp>
      <p:sp>
        <p:nvSpPr>
          <p:cNvPr id="61466" name="RECTANGLE61466"/>
          <p:cNvSpPr/>
          <p:nvPr/>
        </p:nvSpPr>
        <p:spPr bwMode="auto">
          <a:xfrm>
            <a:off x="4578350" y="423793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144</a:t>
            </a:r>
            <a:endParaRPr/>
          </a:p>
        </p:txBody>
      </p:sp>
      <p:sp>
        <p:nvSpPr>
          <p:cNvPr id="61469" name="RECTANGLE61469"/>
          <p:cNvSpPr/>
          <p:nvPr/>
        </p:nvSpPr>
        <p:spPr bwMode="auto">
          <a:xfrm>
            <a:off x="5328057" y="4237939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28 365</a:t>
            </a:r>
            <a:endParaRPr/>
          </a:p>
        </p:txBody>
      </p:sp>
      <p:sp>
        <p:nvSpPr>
          <p:cNvPr id="61472" name="RECTANGLE61472"/>
          <p:cNvSpPr/>
          <p:nvPr/>
        </p:nvSpPr>
        <p:spPr bwMode="auto">
          <a:xfrm>
            <a:off x="6231712" y="4237939"/>
            <a:ext cx="3721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0,1487</a:t>
            </a:r>
            <a:endParaRPr/>
          </a:p>
        </p:txBody>
      </p:sp>
      <p:sp>
        <p:nvSpPr>
          <p:cNvPr id="61475" name="RECTANGLE61475"/>
          <p:cNvSpPr/>
          <p:nvPr/>
        </p:nvSpPr>
        <p:spPr bwMode="auto">
          <a:xfrm>
            <a:off x="228600" y="4382999"/>
            <a:ext cx="1828800" cy="785978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476" name="RECTANGLE61476"/>
          <p:cNvSpPr/>
          <p:nvPr/>
        </p:nvSpPr>
        <p:spPr bwMode="auto">
          <a:xfrm>
            <a:off x="260223" y="4421734"/>
            <a:ext cx="73273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FER - FRANCE</a:t>
            </a:r>
            <a:endParaRPr/>
          </a:p>
        </p:txBody>
      </p:sp>
      <p:sp>
        <p:nvSpPr>
          <p:cNvPr id="61479" name="RECTANGLE61479"/>
          <p:cNvSpPr/>
          <p:nvPr/>
        </p:nvSpPr>
        <p:spPr bwMode="auto">
          <a:xfrm>
            <a:off x="2057400" y="4382999"/>
            <a:ext cx="1828800" cy="196494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480" name="RECTANGLE61480"/>
          <p:cNvSpPr/>
          <p:nvPr/>
        </p:nvSpPr>
        <p:spPr bwMode="auto">
          <a:xfrm>
            <a:off x="2089023" y="4421734"/>
            <a:ext cx="77449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Non Renseigné</a:t>
            </a:r>
            <a:endParaRPr/>
          </a:p>
        </p:txBody>
      </p:sp>
      <p:sp>
        <p:nvSpPr>
          <p:cNvPr id="61483" name="RECTANGLE61483"/>
          <p:cNvSpPr/>
          <p:nvPr/>
        </p:nvSpPr>
        <p:spPr bwMode="auto">
          <a:xfrm>
            <a:off x="4661256" y="4434434"/>
            <a:ext cx="1233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</a:t>
            </a:r>
            <a:endParaRPr/>
          </a:p>
        </p:txBody>
      </p:sp>
      <p:sp>
        <p:nvSpPr>
          <p:cNvPr id="61486" name="RECTANGLE61486"/>
          <p:cNvSpPr/>
          <p:nvPr/>
        </p:nvSpPr>
        <p:spPr bwMode="auto">
          <a:xfrm>
            <a:off x="5621782" y="443443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61489" name="RECTANGLE61489"/>
          <p:cNvSpPr/>
          <p:nvPr/>
        </p:nvSpPr>
        <p:spPr bwMode="auto">
          <a:xfrm>
            <a:off x="6231712" y="4434434"/>
            <a:ext cx="3721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0,0000</a:t>
            </a:r>
            <a:endParaRPr/>
          </a:p>
        </p:txBody>
      </p:sp>
      <p:sp>
        <p:nvSpPr>
          <p:cNvPr id="61492" name="RECTANGLE61492"/>
          <p:cNvSpPr/>
          <p:nvPr/>
        </p:nvSpPr>
        <p:spPr bwMode="auto">
          <a:xfrm>
            <a:off x="2057400" y="4579493"/>
            <a:ext cx="1828800" cy="196494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493" name="RECTANGLE61493"/>
          <p:cNvSpPr/>
          <p:nvPr/>
        </p:nvSpPr>
        <p:spPr bwMode="auto">
          <a:xfrm>
            <a:off x="2089023" y="4618228"/>
            <a:ext cx="5359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Train 1ere</a:t>
            </a:r>
            <a:endParaRPr/>
          </a:p>
        </p:txBody>
      </p:sp>
      <p:sp>
        <p:nvSpPr>
          <p:cNvPr id="61496" name="RECTANGLE61496"/>
          <p:cNvSpPr/>
          <p:nvPr/>
        </p:nvSpPr>
        <p:spPr bwMode="auto">
          <a:xfrm>
            <a:off x="4642866" y="463092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</a:t>
            </a:r>
            <a:endParaRPr/>
          </a:p>
        </p:txBody>
      </p:sp>
      <p:sp>
        <p:nvSpPr>
          <p:cNvPr id="61499" name="RECTANGLE61499"/>
          <p:cNvSpPr/>
          <p:nvPr/>
        </p:nvSpPr>
        <p:spPr bwMode="auto">
          <a:xfrm>
            <a:off x="5392572" y="4630928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5 729</a:t>
            </a:r>
            <a:endParaRPr/>
          </a:p>
        </p:txBody>
      </p:sp>
      <p:sp>
        <p:nvSpPr>
          <p:cNvPr id="61502" name="RECTANGLE61502"/>
          <p:cNvSpPr/>
          <p:nvPr/>
        </p:nvSpPr>
        <p:spPr bwMode="auto">
          <a:xfrm>
            <a:off x="6231712" y="4630928"/>
            <a:ext cx="3721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0,0215</a:t>
            </a:r>
            <a:endParaRPr/>
          </a:p>
        </p:txBody>
      </p:sp>
      <p:sp>
        <p:nvSpPr>
          <p:cNvPr id="61505" name="RECTANGLE61505"/>
          <p:cNvSpPr/>
          <p:nvPr/>
        </p:nvSpPr>
        <p:spPr bwMode="auto">
          <a:xfrm>
            <a:off x="2057400" y="4775988"/>
            <a:ext cx="1828800" cy="196494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506" name="RECTANGLE61506"/>
          <p:cNvSpPr/>
          <p:nvPr/>
        </p:nvSpPr>
        <p:spPr bwMode="auto">
          <a:xfrm>
            <a:off x="2089023" y="4814722"/>
            <a:ext cx="4992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Train 2nd</a:t>
            </a:r>
            <a:endParaRPr/>
          </a:p>
        </p:txBody>
      </p:sp>
      <p:sp>
        <p:nvSpPr>
          <p:cNvPr id="61509" name="RECTANGLE61509"/>
          <p:cNvSpPr/>
          <p:nvPr/>
        </p:nvSpPr>
        <p:spPr bwMode="auto">
          <a:xfrm>
            <a:off x="4478172" y="4827422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1 475</a:t>
            </a:r>
            <a:endParaRPr/>
          </a:p>
        </p:txBody>
      </p:sp>
      <p:sp>
        <p:nvSpPr>
          <p:cNvPr id="61512" name="RECTANGLE61512"/>
          <p:cNvSpPr/>
          <p:nvPr/>
        </p:nvSpPr>
        <p:spPr bwMode="auto">
          <a:xfrm>
            <a:off x="5263540" y="4827422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318 786</a:t>
            </a:r>
            <a:endParaRPr/>
          </a:p>
        </p:txBody>
      </p:sp>
      <p:sp>
        <p:nvSpPr>
          <p:cNvPr id="61515" name="RECTANGLE61515"/>
          <p:cNvSpPr/>
          <p:nvPr/>
        </p:nvSpPr>
        <p:spPr bwMode="auto">
          <a:xfrm>
            <a:off x="6231712" y="4827422"/>
            <a:ext cx="3721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1,5405</a:t>
            </a:r>
            <a:endParaRPr/>
          </a:p>
        </p:txBody>
      </p:sp>
      <p:sp>
        <p:nvSpPr>
          <p:cNvPr id="61518" name="RECTANGLE61518"/>
          <p:cNvSpPr/>
          <p:nvPr/>
        </p:nvSpPr>
        <p:spPr bwMode="auto">
          <a:xfrm>
            <a:off x="2089023" y="5011217"/>
            <a:ext cx="109941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FER - FRANCE TOTAL</a:t>
            </a:r>
            <a:endParaRPr/>
          </a:p>
        </p:txBody>
      </p:sp>
      <p:sp>
        <p:nvSpPr>
          <p:cNvPr id="61521" name="RECTANGLE61521"/>
          <p:cNvSpPr/>
          <p:nvPr/>
        </p:nvSpPr>
        <p:spPr bwMode="auto">
          <a:xfrm>
            <a:off x="4478172" y="5023917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1 492</a:t>
            </a:r>
            <a:endParaRPr/>
          </a:p>
        </p:txBody>
      </p:sp>
      <p:sp>
        <p:nvSpPr>
          <p:cNvPr id="61524" name="RECTANGLE61524"/>
          <p:cNvSpPr/>
          <p:nvPr/>
        </p:nvSpPr>
        <p:spPr bwMode="auto">
          <a:xfrm>
            <a:off x="5263540" y="5023917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324 515</a:t>
            </a:r>
            <a:endParaRPr/>
          </a:p>
        </p:txBody>
      </p:sp>
      <p:sp>
        <p:nvSpPr>
          <p:cNvPr id="61527" name="RECTANGLE61527"/>
          <p:cNvSpPr/>
          <p:nvPr/>
        </p:nvSpPr>
        <p:spPr bwMode="auto">
          <a:xfrm>
            <a:off x="6231712" y="5023917"/>
            <a:ext cx="3721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1,5620</a:t>
            </a:r>
            <a:endParaRPr/>
          </a:p>
        </p:txBody>
      </p:sp>
      <p:sp>
        <p:nvSpPr>
          <p:cNvPr id="61530" name="RECTANGLE61530"/>
          <p:cNvSpPr/>
          <p:nvPr/>
        </p:nvSpPr>
        <p:spPr bwMode="auto">
          <a:xfrm>
            <a:off x="228600" y="5168976"/>
            <a:ext cx="1828800" cy="785978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531" name="RECTANGLE61531"/>
          <p:cNvSpPr/>
          <p:nvPr/>
        </p:nvSpPr>
        <p:spPr bwMode="auto">
          <a:xfrm>
            <a:off x="260223" y="5207711"/>
            <a:ext cx="79227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FER - Hors CEE</a:t>
            </a:r>
            <a:endParaRPr/>
          </a:p>
        </p:txBody>
      </p:sp>
      <p:sp>
        <p:nvSpPr>
          <p:cNvPr id="61534" name="RECTANGLE61534"/>
          <p:cNvSpPr/>
          <p:nvPr/>
        </p:nvSpPr>
        <p:spPr bwMode="auto">
          <a:xfrm>
            <a:off x="2057400" y="5168976"/>
            <a:ext cx="1828800" cy="196494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535" name="RECTANGLE61535"/>
          <p:cNvSpPr/>
          <p:nvPr/>
        </p:nvSpPr>
        <p:spPr bwMode="auto">
          <a:xfrm>
            <a:off x="2089023" y="5207711"/>
            <a:ext cx="77449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Non Renseigné</a:t>
            </a:r>
            <a:endParaRPr/>
          </a:p>
        </p:txBody>
      </p:sp>
      <p:sp>
        <p:nvSpPr>
          <p:cNvPr id="61538" name="RECTANGLE61538"/>
          <p:cNvSpPr/>
          <p:nvPr/>
        </p:nvSpPr>
        <p:spPr bwMode="auto">
          <a:xfrm>
            <a:off x="4661256" y="5220411"/>
            <a:ext cx="1233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</a:t>
            </a:r>
            <a:endParaRPr/>
          </a:p>
        </p:txBody>
      </p:sp>
      <p:sp>
        <p:nvSpPr>
          <p:cNvPr id="61541" name="RECTANGLE61541"/>
          <p:cNvSpPr/>
          <p:nvPr/>
        </p:nvSpPr>
        <p:spPr bwMode="auto">
          <a:xfrm>
            <a:off x="5621782" y="522041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61544" name="RECTANGLE61544"/>
          <p:cNvSpPr/>
          <p:nvPr/>
        </p:nvSpPr>
        <p:spPr bwMode="auto">
          <a:xfrm>
            <a:off x="6231712" y="5220411"/>
            <a:ext cx="3721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0,0000</a:t>
            </a:r>
            <a:endParaRPr/>
          </a:p>
        </p:txBody>
      </p:sp>
      <p:sp>
        <p:nvSpPr>
          <p:cNvPr id="61547" name="RECTANGLE61547"/>
          <p:cNvSpPr/>
          <p:nvPr/>
        </p:nvSpPr>
        <p:spPr bwMode="auto">
          <a:xfrm>
            <a:off x="2057400" y="5365471"/>
            <a:ext cx="1828800" cy="196494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548" name="RECTANGLE61548"/>
          <p:cNvSpPr/>
          <p:nvPr/>
        </p:nvSpPr>
        <p:spPr bwMode="auto">
          <a:xfrm>
            <a:off x="2089023" y="5404206"/>
            <a:ext cx="5359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Train 1ere</a:t>
            </a:r>
            <a:endParaRPr/>
          </a:p>
        </p:txBody>
      </p:sp>
      <p:sp>
        <p:nvSpPr>
          <p:cNvPr id="61551" name="RECTANGLE61551"/>
          <p:cNvSpPr/>
          <p:nvPr/>
        </p:nvSpPr>
        <p:spPr bwMode="auto">
          <a:xfrm>
            <a:off x="4707382" y="541690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61554" name="RECTANGLE61554"/>
          <p:cNvSpPr/>
          <p:nvPr/>
        </p:nvSpPr>
        <p:spPr bwMode="auto">
          <a:xfrm>
            <a:off x="5492750" y="541690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619</a:t>
            </a:r>
            <a:endParaRPr/>
          </a:p>
        </p:txBody>
      </p:sp>
      <p:sp>
        <p:nvSpPr>
          <p:cNvPr id="61557" name="RECTANGLE61557"/>
          <p:cNvSpPr/>
          <p:nvPr/>
        </p:nvSpPr>
        <p:spPr bwMode="auto">
          <a:xfrm>
            <a:off x="6231712" y="5416906"/>
            <a:ext cx="3721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0,0021</a:t>
            </a:r>
            <a:endParaRPr/>
          </a:p>
        </p:txBody>
      </p:sp>
      <p:sp>
        <p:nvSpPr>
          <p:cNvPr id="61560" name="RECTANGLE61560"/>
          <p:cNvSpPr/>
          <p:nvPr/>
        </p:nvSpPr>
        <p:spPr bwMode="auto">
          <a:xfrm>
            <a:off x="2057400" y="5561965"/>
            <a:ext cx="1828800" cy="196494"/>
          </a:xfrm>
          <a:prstGeom prst="rect">
            <a:avLst/>
          </a:prstGeom>
          <a:solidFill>
            <a:srgbClr val="90A4AE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561" name="RECTANGLE61561"/>
          <p:cNvSpPr/>
          <p:nvPr/>
        </p:nvSpPr>
        <p:spPr bwMode="auto">
          <a:xfrm>
            <a:off x="2089023" y="5600700"/>
            <a:ext cx="4992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Train 2nd</a:t>
            </a:r>
            <a:endParaRPr/>
          </a:p>
        </p:txBody>
      </p:sp>
      <p:sp>
        <p:nvSpPr>
          <p:cNvPr id="61564" name="RECTANGLE61564"/>
          <p:cNvSpPr/>
          <p:nvPr/>
        </p:nvSpPr>
        <p:spPr bwMode="auto">
          <a:xfrm>
            <a:off x="4642866" y="5613400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61567" name="RECTANGLE61567"/>
          <p:cNvSpPr/>
          <p:nvPr/>
        </p:nvSpPr>
        <p:spPr bwMode="auto">
          <a:xfrm>
            <a:off x="5392572" y="5613400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2 744</a:t>
            </a:r>
            <a:endParaRPr/>
          </a:p>
        </p:txBody>
      </p:sp>
      <p:sp>
        <p:nvSpPr>
          <p:cNvPr id="61570" name="RECTANGLE61570"/>
          <p:cNvSpPr/>
          <p:nvPr/>
        </p:nvSpPr>
        <p:spPr bwMode="auto">
          <a:xfrm>
            <a:off x="6231712" y="5613400"/>
            <a:ext cx="3721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0,0092</a:t>
            </a:r>
            <a:endParaRPr/>
          </a:p>
        </p:txBody>
      </p:sp>
      <p:sp>
        <p:nvSpPr>
          <p:cNvPr id="61573" name="RECTANGLE61573"/>
          <p:cNvSpPr/>
          <p:nvPr/>
        </p:nvSpPr>
        <p:spPr bwMode="auto">
          <a:xfrm>
            <a:off x="2089023" y="5797194"/>
            <a:ext cx="115895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FER - Hors CEE TOTAL</a:t>
            </a:r>
            <a:endParaRPr/>
          </a:p>
        </p:txBody>
      </p:sp>
      <p:sp>
        <p:nvSpPr>
          <p:cNvPr id="61576" name="RECTANGLE61576"/>
          <p:cNvSpPr/>
          <p:nvPr/>
        </p:nvSpPr>
        <p:spPr bwMode="auto">
          <a:xfrm>
            <a:off x="4642866" y="5809894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</a:t>
            </a:r>
            <a:endParaRPr/>
          </a:p>
        </p:txBody>
      </p:sp>
      <p:sp>
        <p:nvSpPr>
          <p:cNvPr id="61579" name="RECTANGLE61579"/>
          <p:cNvSpPr/>
          <p:nvPr/>
        </p:nvSpPr>
        <p:spPr bwMode="auto">
          <a:xfrm>
            <a:off x="5392572" y="5809894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3 363</a:t>
            </a:r>
            <a:endParaRPr/>
          </a:p>
        </p:txBody>
      </p:sp>
      <p:sp>
        <p:nvSpPr>
          <p:cNvPr id="61582" name="RECTANGLE61582"/>
          <p:cNvSpPr/>
          <p:nvPr/>
        </p:nvSpPr>
        <p:spPr bwMode="auto">
          <a:xfrm>
            <a:off x="6231712" y="5809894"/>
            <a:ext cx="3721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0,0113</a:t>
            </a:r>
            <a:endParaRPr/>
          </a:p>
        </p:txBody>
      </p:sp>
      <p:sp>
        <p:nvSpPr>
          <p:cNvPr id="61585" name="RECTANGLE61585"/>
          <p:cNvSpPr/>
          <p:nvPr/>
        </p:nvSpPr>
        <p:spPr bwMode="auto">
          <a:xfrm>
            <a:off x="272923" y="6006389"/>
            <a:ext cx="2656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</a:t>
            </a:r>
            <a:endParaRPr/>
          </a:p>
        </p:txBody>
      </p:sp>
      <p:sp>
        <p:nvSpPr>
          <p:cNvPr id="61588" name="RECTANGLE61588"/>
          <p:cNvSpPr/>
          <p:nvPr/>
        </p:nvSpPr>
        <p:spPr bwMode="auto">
          <a:xfrm>
            <a:off x="4478172" y="5996864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1 651</a:t>
            </a:r>
            <a:endParaRPr/>
          </a:p>
        </p:txBody>
      </p:sp>
      <p:sp>
        <p:nvSpPr>
          <p:cNvPr id="61591" name="RECTANGLE61591"/>
          <p:cNvSpPr/>
          <p:nvPr/>
        </p:nvSpPr>
        <p:spPr bwMode="auto">
          <a:xfrm>
            <a:off x="5263540" y="5996864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356 243</a:t>
            </a:r>
            <a:endParaRPr/>
          </a:p>
        </p:txBody>
      </p:sp>
      <p:sp>
        <p:nvSpPr>
          <p:cNvPr id="61594" name="RECTANGLE61594"/>
          <p:cNvSpPr/>
          <p:nvPr/>
        </p:nvSpPr>
        <p:spPr bwMode="auto">
          <a:xfrm>
            <a:off x="6231712" y="5996864"/>
            <a:ext cx="3721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1,7221</a:t>
            </a:r>
            <a:endParaRPr/>
          </a:p>
        </p:txBody>
      </p:sp>
      <p:sp>
        <p:nvSpPr>
          <p:cNvPr id="61597" name="LINE61597"/>
          <p:cNvSpPr/>
          <p:nvPr/>
        </p:nvSpPr>
        <p:spPr bwMode="auto">
          <a:xfrm flipH="1">
            <a:off x="233363" y="3425927"/>
            <a:ext cx="0" cy="253379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598" name="LINE61598"/>
          <p:cNvSpPr/>
          <p:nvPr/>
        </p:nvSpPr>
        <p:spPr bwMode="auto">
          <a:xfrm flipH="1">
            <a:off x="233363" y="5959716"/>
            <a:ext cx="0" cy="201257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599" name="LINE61599"/>
          <p:cNvSpPr/>
          <p:nvPr/>
        </p:nvSpPr>
        <p:spPr bwMode="auto">
          <a:xfrm flipH="1">
            <a:off x="2062163" y="3425927"/>
            <a:ext cx="0" cy="253855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00" name="LINE61600"/>
          <p:cNvSpPr/>
          <p:nvPr/>
        </p:nvSpPr>
        <p:spPr bwMode="auto">
          <a:xfrm flipH="1">
            <a:off x="3890963" y="3425927"/>
            <a:ext cx="0" cy="77010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01" name="LINE61601"/>
          <p:cNvSpPr/>
          <p:nvPr/>
        </p:nvSpPr>
        <p:spPr bwMode="auto">
          <a:xfrm flipH="1">
            <a:off x="3890963" y="4382999"/>
            <a:ext cx="0" cy="59900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02" name="LINE61602"/>
          <p:cNvSpPr/>
          <p:nvPr/>
        </p:nvSpPr>
        <p:spPr bwMode="auto">
          <a:xfrm flipH="1">
            <a:off x="3890963" y="5168976"/>
            <a:ext cx="0" cy="59900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03" name="LINE61603"/>
          <p:cNvSpPr/>
          <p:nvPr/>
        </p:nvSpPr>
        <p:spPr bwMode="auto">
          <a:xfrm flipH="1">
            <a:off x="4805363" y="3425927"/>
            <a:ext cx="0" cy="17585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04" name="LINE61604"/>
          <p:cNvSpPr/>
          <p:nvPr/>
        </p:nvSpPr>
        <p:spPr bwMode="auto">
          <a:xfrm flipH="1">
            <a:off x="4805363" y="3601784"/>
            <a:ext cx="0" cy="594246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05" name="LINE61605"/>
          <p:cNvSpPr/>
          <p:nvPr/>
        </p:nvSpPr>
        <p:spPr bwMode="auto">
          <a:xfrm flipH="1">
            <a:off x="4805363" y="4382999"/>
            <a:ext cx="0" cy="599008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06" name="LINE61606"/>
          <p:cNvSpPr/>
          <p:nvPr/>
        </p:nvSpPr>
        <p:spPr bwMode="auto">
          <a:xfrm flipH="1">
            <a:off x="4805363" y="5168976"/>
            <a:ext cx="0" cy="599008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07" name="LINE61607"/>
          <p:cNvSpPr/>
          <p:nvPr/>
        </p:nvSpPr>
        <p:spPr bwMode="auto">
          <a:xfrm flipH="1">
            <a:off x="5719763" y="3425927"/>
            <a:ext cx="0" cy="17585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08" name="LINE61608"/>
          <p:cNvSpPr/>
          <p:nvPr/>
        </p:nvSpPr>
        <p:spPr bwMode="auto">
          <a:xfrm flipH="1">
            <a:off x="5719763" y="3601784"/>
            <a:ext cx="0" cy="594246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09" name="LINE61609"/>
          <p:cNvSpPr/>
          <p:nvPr/>
        </p:nvSpPr>
        <p:spPr bwMode="auto">
          <a:xfrm flipH="1">
            <a:off x="5719763" y="4382999"/>
            <a:ext cx="0" cy="599008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10" name="LINE61610"/>
          <p:cNvSpPr/>
          <p:nvPr/>
        </p:nvSpPr>
        <p:spPr bwMode="auto">
          <a:xfrm flipH="1">
            <a:off x="5719763" y="5168976"/>
            <a:ext cx="0" cy="599008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11" name="LINE61611"/>
          <p:cNvSpPr/>
          <p:nvPr/>
        </p:nvSpPr>
        <p:spPr bwMode="auto">
          <a:xfrm flipH="1">
            <a:off x="6624638" y="3425927"/>
            <a:ext cx="0" cy="17585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12" name="LINE61612"/>
          <p:cNvSpPr/>
          <p:nvPr/>
        </p:nvSpPr>
        <p:spPr bwMode="auto">
          <a:xfrm flipH="1">
            <a:off x="6624638" y="3601784"/>
            <a:ext cx="0" cy="255919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13" name="LINE61613"/>
          <p:cNvSpPr/>
          <p:nvPr/>
        </p:nvSpPr>
        <p:spPr bwMode="auto">
          <a:xfrm>
            <a:off x="238125" y="5959716"/>
            <a:ext cx="3657600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14" name="LINE61614"/>
          <p:cNvSpPr/>
          <p:nvPr/>
        </p:nvSpPr>
        <p:spPr bwMode="auto">
          <a:xfrm>
            <a:off x="238125" y="5173739"/>
            <a:ext cx="365283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15" name="LINE61615"/>
          <p:cNvSpPr/>
          <p:nvPr/>
        </p:nvSpPr>
        <p:spPr bwMode="auto">
          <a:xfrm>
            <a:off x="3890963" y="5173739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16" name="LINE61616"/>
          <p:cNvSpPr/>
          <p:nvPr/>
        </p:nvSpPr>
        <p:spPr bwMode="auto">
          <a:xfrm>
            <a:off x="2057400" y="5566728"/>
            <a:ext cx="183356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17" name="LINE61617"/>
          <p:cNvSpPr/>
          <p:nvPr/>
        </p:nvSpPr>
        <p:spPr bwMode="auto">
          <a:xfrm>
            <a:off x="3890963" y="5566728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18" name="LINE61618"/>
          <p:cNvSpPr/>
          <p:nvPr/>
        </p:nvSpPr>
        <p:spPr bwMode="auto">
          <a:xfrm>
            <a:off x="238125" y="4387761"/>
            <a:ext cx="365283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19" name="LINE61619"/>
          <p:cNvSpPr/>
          <p:nvPr/>
        </p:nvSpPr>
        <p:spPr bwMode="auto">
          <a:xfrm>
            <a:off x="3890963" y="4387761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20" name="LINE61620"/>
          <p:cNvSpPr/>
          <p:nvPr/>
        </p:nvSpPr>
        <p:spPr bwMode="auto">
          <a:xfrm>
            <a:off x="2057400" y="4780750"/>
            <a:ext cx="183356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21" name="LINE61621"/>
          <p:cNvSpPr/>
          <p:nvPr/>
        </p:nvSpPr>
        <p:spPr bwMode="auto">
          <a:xfrm>
            <a:off x="3890963" y="4780750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22" name="LINE61622"/>
          <p:cNvSpPr/>
          <p:nvPr/>
        </p:nvSpPr>
        <p:spPr bwMode="auto">
          <a:xfrm>
            <a:off x="238125" y="3601784"/>
            <a:ext cx="6381750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23" name="LINE61623"/>
          <p:cNvSpPr/>
          <p:nvPr/>
        </p:nvSpPr>
        <p:spPr bwMode="auto">
          <a:xfrm>
            <a:off x="2057400" y="3994772"/>
            <a:ext cx="183356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24" name="LINE61624"/>
          <p:cNvSpPr/>
          <p:nvPr/>
        </p:nvSpPr>
        <p:spPr bwMode="auto">
          <a:xfrm>
            <a:off x="3890963" y="3994772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25" name="LINE61625"/>
          <p:cNvSpPr/>
          <p:nvPr/>
        </p:nvSpPr>
        <p:spPr bwMode="auto">
          <a:xfrm>
            <a:off x="228600" y="3430689"/>
            <a:ext cx="6400800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26" name="LINE61626"/>
          <p:cNvSpPr/>
          <p:nvPr/>
        </p:nvSpPr>
        <p:spPr bwMode="auto">
          <a:xfrm>
            <a:off x="2057400" y="5370233"/>
            <a:ext cx="183356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27" name="LINE61627"/>
          <p:cNvSpPr/>
          <p:nvPr/>
        </p:nvSpPr>
        <p:spPr bwMode="auto">
          <a:xfrm>
            <a:off x="3890963" y="5370233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28" name="LINE61628"/>
          <p:cNvSpPr/>
          <p:nvPr/>
        </p:nvSpPr>
        <p:spPr bwMode="auto">
          <a:xfrm>
            <a:off x="2057400" y="5763222"/>
            <a:ext cx="183356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29" name="LINE61629"/>
          <p:cNvSpPr/>
          <p:nvPr/>
        </p:nvSpPr>
        <p:spPr bwMode="auto">
          <a:xfrm>
            <a:off x="3890963" y="5763222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30" name="LINE61630"/>
          <p:cNvSpPr/>
          <p:nvPr/>
        </p:nvSpPr>
        <p:spPr bwMode="auto">
          <a:xfrm>
            <a:off x="2057400" y="4584255"/>
            <a:ext cx="183356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31" name="LINE61631"/>
          <p:cNvSpPr/>
          <p:nvPr/>
        </p:nvSpPr>
        <p:spPr bwMode="auto">
          <a:xfrm>
            <a:off x="3890963" y="4584255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32" name="LINE61632"/>
          <p:cNvSpPr/>
          <p:nvPr/>
        </p:nvSpPr>
        <p:spPr bwMode="auto">
          <a:xfrm>
            <a:off x="2057400" y="4977244"/>
            <a:ext cx="183356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33" name="LINE61633"/>
          <p:cNvSpPr/>
          <p:nvPr/>
        </p:nvSpPr>
        <p:spPr bwMode="auto">
          <a:xfrm>
            <a:off x="3890963" y="4977244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34" name="LINE61634"/>
          <p:cNvSpPr/>
          <p:nvPr/>
        </p:nvSpPr>
        <p:spPr bwMode="auto">
          <a:xfrm>
            <a:off x="2057400" y="3798278"/>
            <a:ext cx="183356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35" name="LINE61635"/>
          <p:cNvSpPr/>
          <p:nvPr/>
        </p:nvSpPr>
        <p:spPr bwMode="auto">
          <a:xfrm>
            <a:off x="3890963" y="3798278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36" name="LINE61636"/>
          <p:cNvSpPr/>
          <p:nvPr/>
        </p:nvSpPr>
        <p:spPr bwMode="auto">
          <a:xfrm>
            <a:off x="2057400" y="4191267"/>
            <a:ext cx="183356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37" name="LINE61637"/>
          <p:cNvSpPr/>
          <p:nvPr/>
        </p:nvSpPr>
        <p:spPr bwMode="auto">
          <a:xfrm>
            <a:off x="3890963" y="4191267"/>
            <a:ext cx="27289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38" name="LINE61638"/>
          <p:cNvSpPr/>
          <p:nvPr/>
        </p:nvSpPr>
        <p:spPr bwMode="auto">
          <a:xfrm>
            <a:off x="228600" y="6156211"/>
            <a:ext cx="64008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39" name="RECTANGLE61639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61640" name="Picture 61640" descr="Picture 61640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61641" name="LINE61641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42" name="RECTANGLE61642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61645" name="RECTANGLE61645"/>
          <p:cNvSpPr/>
          <p:nvPr/>
        </p:nvSpPr>
        <p:spPr bwMode="auto">
          <a:xfrm>
            <a:off x="2057400" y="228600"/>
            <a:ext cx="657716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46" name="RECTANGLE61646"/>
          <p:cNvSpPr/>
          <p:nvPr/>
        </p:nvSpPr>
        <p:spPr bwMode="auto">
          <a:xfrm>
            <a:off x="4000894" y="251460"/>
            <a:ext cx="2716581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METHODOLOGIE CO2</a:t>
            </a:r>
            <a:endParaRPr/>
          </a:p>
        </p:txBody>
      </p:sp>
      <p:sp>
        <p:nvSpPr>
          <p:cNvPr id="61649" name="RECTANGLE61649"/>
          <p:cNvSpPr/>
          <p:nvPr/>
        </p:nvSpPr>
        <p:spPr bwMode="auto">
          <a:xfrm>
            <a:off x="8634565" y="228600"/>
            <a:ext cx="18288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50" name="RECTANGLE61650"/>
          <p:cNvSpPr/>
          <p:nvPr/>
        </p:nvSpPr>
        <p:spPr bwMode="auto">
          <a:xfrm>
            <a:off x="2057400" y="588594"/>
            <a:ext cx="657716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51" name="RECTANGLE61651"/>
          <p:cNvSpPr/>
          <p:nvPr/>
        </p:nvSpPr>
        <p:spPr bwMode="auto">
          <a:xfrm>
            <a:off x="2569185" y="678332"/>
            <a:ext cx="5576951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- INFORMATION GES DES PRESTATIONS TRANSPORTS -</a:t>
            </a:r>
            <a:endParaRPr/>
          </a:p>
        </p:txBody>
      </p:sp>
      <p:sp>
        <p:nvSpPr>
          <p:cNvPr id="61654" name="RECTANGLE61654"/>
          <p:cNvSpPr/>
          <p:nvPr/>
        </p:nvSpPr>
        <p:spPr bwMode="auto">
          <a:xfrm>
            <a:off x="8634565" y="588594"/>
            <a:ext cx="18288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55" name="RECTANGLE61655"/>
          <p:cNvSpPr/>
          <p:nvPr/>
        </p:nvSpPr>
        <p:spPr bwMode="auto">
          <a:xfrm>
            <a:off x="7250481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61658" name="LINE61658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59" name="RECTANGLE61659"/>
          <p:cNvSpPr/>
          <p:nvPr/>
        </p:nvSpPr>
        <p:spPr bwMode="auto">
          <a:xfrm>
            <a:off x="371348" y="1184910"/>
            <a:ext cx="99152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Voici le lien vers Le guide méthodologique de l’ADEME « Information GES des prestations de transport – Application de l’article L. 1431-3 du Code des Transports, version actualisée de </a:t>
            </a:r>
            <a:endParaRPr/>
          </a:p>
        </p:txBody>
      </p:sp>
      <p:sp>
        <p:nvSpPr>
          <p:cNvPr id="61662" name="LINE61662"/>
          <p:cNvSpPr/>
          <p:nvPr/>
        </p:nvSpPr>
        <p:spPr bwMode="auto">
          <a:xfrm>
            <a:off x="371348" y="1295984"/>
            <a:ext cx="9902546" cy="0"/>
          </a:xfrm>
          <a:prstGeom prst="line">
            <a:avLst/>
          </a:prstGeom>
          <a:noFill/>
          <a:ln w="5953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63" name="RECTANGLE61663"/>
          <p:cNvSpPr/>
          <p:nvPr/>
        </p:nvSpPr>
        <p:spPr bwMode="auto">
          <a:xfrm>
            <a:off x="371348" y="1308379"/>
            <a:ext cx="59121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septembre </a:t>
            </a:r>
            <a:endParaRPr/>
          </a:p>
        </p:txBody>
      </p:sp>
      <p:sp>
        <p:nvSpPr>
          <p:cNvPr id="61666" name="LINE61666"/>
          <p:cNvSpPr/>
          <p:nvPr/>
        </p:nvSpPr>
        <p:spPr bwMode="auto">
          <a:xfrm>
            <a:off x="371348" y="1419454"/>
            <a:ext cx="578510" cy="0"/>
          </a:xfrm>
          <a:prstGeom prst="line">
            <a:avLst/>
          </a:prstGeom>
          <a:noFill/>
          <a:ln w="5953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67" name="RECTANGLE61667"/>
          <p:cNvSpPr/>
          <p:nvPr/>
        </p:nvSpPr>
        <p:spPr bwMode="auto">
          <a:xfrm>
            <a:off x="949858" y="1308379"/>
            <a:ext cx="792226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2018 suite à l’article 67 de la loi n° 2015-992 ». https://www.ecologique-solidaire.gouv.fr/sites/default/files/Info%20GES_Guide%20m%C3%A9thodo.pdf</a:t>
            </a:r>
            <a:endParaRPr/>
          </a:p>
        </p:txBody>
      </p:sp>
      <p:sp>
        <p:nvSpPr>
          <p:cNvPr id="61670" name="LINE61670"/>
          <p:cNvSpPr/>
          <p:nvPr/>
        </p:nvSpPr>
        <p:spPr bwMode="auto">
          <a:xfrm>
            <a:off x="949858" y="1419454"/>
            <a:ext cx="7909560" cy="0"/>
          </a:xfrm>
          <a:prstGeom prst="line">
            <a:avLst/>
          </a:prstGeom>
          <a:noFill/>
          <a:ln w="5953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71" name="RECTANGLE61671"/>
          <p:cNvSpPr/>
          <p:nvPr/>
        </p:nvSpPr>
        <p:spPr bwMode="auto">
          <a:xfrm>
            <a:off x="355600" y="1586789"/>
            <a:ext cx="9928225" cy="179743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672" name="RECTANGLE61672"/>
          <p:cNvSpPr/>
          <p:nvPr/>
        </p:nvSpPr>
        <p:spPr bwMode="auto">
          <a:xfrm>
            <a:off x="486410" y="1612189"/>
            <a:ext cx="1154557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INTRODUCTION</a:t>
            </a:r>
            <a:endParaRPr/>
          </a:p>
        </p:txBody>
      </p:sp>
      <p:sp>
        <p:nvSpPr>
          <p:cNvPr id="61675" name="RECTANGLE61675"/>
          <p:cNvSpPr/>
          <p:nvPr/>
        </p:nvSpPr>
        <p:spPr bwMode="auto">
          <a:xfrm>
            <a:off x="358648" y="1941792"/>
            <a:ext cx="994063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En France, le secteur des transports qui constitue un enjeu majeur en matière de consommation des ressources d’originefossile (en particulier le pétrole), est le premier secteur émetteur de </a:t>
            </a:r>
            <a:endParaRPr/>
          </a:p>
        </p:txBody>
      </p:sp>
      <p:sp>
        <p:nvSpPr>
          <p:cNvPr id="61678" name="RECTANGLE61678"/>
          <p:cNvSpPr/>
          <p:nvPr/>
        </p:nvSpPr>
        <p:spPr bwMode="auto">
          <a:xfrm>
            <a:off x="358648" y="2065261"/>
            <a:ext cx="2259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gaz </a:t>
            </a:r>
            <a:endParaRPr/>
          </a:p>
        </p:txBody>
      </p:sp>
      <p:sp>
        <p:nvSpPr>
          <p:cNvPr id="61681" name="RECTANGLE61681"/>
          <p:cNvSpPr/>
          <p:nvPr/>
        </p:nvSpPr>
        <p:spPr bwMode="auto">
          <a:xfrm>
            <a:off x="571906" y="2065261"/>
            <a:ext cx="740542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à effet de serre. En effet, en 2015 en France Métropolitaine, 28,9 % des émissions de gaz à effet de serre sont dues aux activités de transports.</a:t>
            </a:r>
            <a:endParaRPr/>
          </a:p>
        </p:txBody>
      </p:sp>
      <p:sp>
        <p:nvSpPr>
          <p:cNvPr id="61684" name="RECTANGLE61684"/>
          <p:cNvSpPr/>
          <p:nvPr/>
        </p:nvSpPr>
        <p:spPr bwMode="auto">
          <a:xfrm>
            <a:off x="358648" y="2312200"/>
            <a:ext cx="994059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Dans le cadre des négociations internationales, un objectif à l’horizon 2050 de division par deux des émissions mondiales de gaz à effet de serre (tous secteurs confondus) par rapport au </a:t>
            </a:r>
            <a:endParaRPr/>
          </a:p>
        </p:txBody>
      </p:sp>
      <p:sp>
        <p:nvSpPr>
          <p:cNvPr id="61687" name="RECTANGLE61687"/>
          <p:cNvSpPr/>
          <p:nvPr/>
        </p:nvSpPr>
        <p:spPr bwMode="auto">
          <a:xfrm>
            <a:off x="358648" y="2435670"/>
            <a:ext cx="387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niveau </a:t>
            </a:r>
            <a:endParaRPr/>
          </a:p>
        </p:txBody>
      </p:sp>
      <p:sp>
        <p:nvSpPr>
          <p:cNvPr id="61690" name="RECTANGLE61690"/>
          <p:cNvSpPr/>
          <p:nvPr/>
        </p:nvSpPr>
        <p:spPr bwMode="auto">
          <a:xfrm>
            <a:off x="733920" y="2435670"/>
            <a:ext cx="95652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de 1990 a été fixé. Ceci suppose une réduction très importante des émissions des pays les plus développés. En particulier, la France s’est fixé comme objectif une réduction de 75 % de </a:t>
            </a:r>
            <a:endParaRPr/>
          </a:p>
        </p:txBody>
      </p:sp>
      <p:sp>
        <p:nvSpPr>
          <p:cNvPr id="61693" name="RECTANGLE61693"/>
          <p:cNvSpPr/>
          <p:nvPr/>
        </p:nvSpPr>
        <p:spPr bwMode="auto">
          <a:xfrm>
            <a:off x="358648" y="2559139"/>
            <a:ext cx="2144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ses </a:t>
            </a:r>
            <a:endParaRPr/>
          </a:p>
        </p:txBody>
      </p:sp>
      <p:sp>
        <p:nvSpPr>
          <p:cNvPr id="61696" name="RECTANGLE61696"/>
          <p:cNvSpPr/>
          <p:nvPr/>
        </p:nvSpPr>
        <p:spPr bwMode="auto">
          <a:xfrm>
            <a:off x="560426" y="2559139"/>
            <a:ext cx="2099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émissions en 2050 (par rapport à 1990).</a:t>
            </a:r>
            <a:endParaRPr/>
          </a:p>
        </p:txBody>
      </p:sp>
      <p:sp>
        <p:nvSpPr>
          <p:cNvPr id="61699" name="RECTANGLE61699"/>
          <p:cNvSpPr/>
          <p:nvPr/>
        </p:nvSpPr>
        <p:spPr bwMode="auto">
          <a:xfrm>
            <a:off x="358648" y="2806078"/>
            <a:ext cx="994059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Dans le cadre de la loi relative à la transition énergétique pour la croissance verte, la France s’est fixé un objectif de réduction de 40 % des émissions des gaz à effet de serre entre 1990 et </a:t>
            </a:r>
            <a:endParaRPr/>
          </a:p>
        </p:txBody>
      </p:sp>
      <p:sp>
        <p:nvSpPr>
          <p:cNvPr id="61702" name="RECTANGLE61702"/>
          <p:cNvSpPr/>
          <p:nvPr/>
        </p:nvSpPr>
        <p:spPr bwMode="auto">
          <a:xfrm>
            <a:off x="358648" y="2929547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2030.</a:t>
            </a:r>
            <a:endParaRPr/>
          </a:p>
        </p:txBody>
      </p:sp>
      <p:sp>
        <p:nvSpPr>
          <p:cNvPr id="61705" name="RECTANGLE61705"/>
          <p:cNvSpPr/>
          <p:nvPr/>
        </p:nvSpPr>
        <p:spPr bwMode="auto">
          <a:xfrm>
            <a:off x="358648" y="3176486"/>
            <a:ext cx="99407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L'objectif est d’aider les acteurs concernés à calculer et fournir l’information sur la quantité de gaz à effet de serre émise à l’occasion d’une prestation de transport, de les sensibiliser et </a:t>
            </a:r>
            <a:endParaRPr/>
          </a:p>
        </p:txBody>
      </p:sp>
      <p:sp>
        <p:nvSpPr>
          <p:cNvPr id="61708" name="RECTANGLE61708"/>
          <p:cNvSpPr/>
          <p:nvPr/>
        </p:nvSpPr>
        <p:spPr bwMode="auto">
          <a:xfrm>
            <a:off x="358648" y="3299955"/>
            <a:ext cx="54000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d'orienter </a:t>
            </a:r>
            <a:endParaRPr/>
          </a:p>
        </p:txBody>
      </p:sp>
      <p:sp>
        <p:nvSpPr>
          <p:cNvPr id="61711" name="RECTANGLE61711"/>
          <p:cNvSpPr/>
          <p:nvPr/>
        </p:nvSpPr>
        <p:spPr bwMode="auto">
          <a:xfrm>
            <a:off x="885952" y="3299955"/>
            <a:ext cx="24669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leurs choix vers des solutions moins émettrices.</a:t>
            </a:r>
            <a:endParaRPr/>
          </a:p>
        </p:txBody>
      </p:sp>
      <p:sp>
        <p:nvSpPr>
          <p:cNvPr id="61714" name="RECTANGLE61714"/>
          <p:cNvSpPr/>
          <p:nvPr/>
        </p:nvSpPr>
        <p:spPr bwMode="auto">
          <a:xfrm>
            <a:off x="358648" y="3546894"/>
            <a:ext cx="994074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Les prestations qui sont soumises à l’obligation d’une information GES sont les trajets qui ont leurs points de départ et d’arrivée sur le territoire français, y compris les trajets/vols </a:t>
            </a:r>
            <a:endParaRPr/>
          </a:p>
        </p:txBody>
      </p:sp>
      <p:sp>
        <p:nvSpPr>
          <p:cNvPr id="61717" name="RECTANGLE61717"/>
          <p:cNvSpPr/>
          <p:nvPr/>
        </p:nvSpPr>
        <p:spPr bwMode="auto">
          <a:xfrm>
            <a:off x="358648" y="3670364"/>
            <a:ext cx="7894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internationaux.</a:t>
            </a:r>
            <a:endParaRPr/>
          </a:p>
        </p:txBody>
      </p:sp>
      <p:sp>
        <p:nvSpPr>
          <p:cNvPr id="61720" name="RECTANGLE61720"/>
          <p:cNvSpPr/>
          <p:nvPr/>
        </p:nvSpPr>
        <p:spPr bwMode="auto">
          <a:xfrm>
            <a:off x="355600" y="3948773"/>
            <a:ext cx="9928225" cy="179743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721" name="RECTANGLE61721"/>
          <p:cNvSpPr/>
          <p:nvPr/>
        </p:nvSpPr>
        <p:spPr bwMode="auto">
          <a:xfrm>
            <a:off x="486410" y="3974173"/>
            <a:ext cx="308889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TEXTES LEGISLATIFS ET REGLEMENTAIRES</a:t>
            </a:r>
            <a:endParaRPr/>
          </a:p>
        </p:txBody>
      </p:sp>
      <p:sp>
        <p:nvSpPr>
          <p:cNvPr id="61724" name="RECTANGLE61724"/>
          <p:cNvSpPr/>
          <p:nvPr/>
        </p:nvSpPr>
        <p:spPr bwMode="auto">
          <a:xfrm>
            <a:off x="358648" y="4303776"/>
            <a:ext cx="752419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L’information GES des prestations de transport est une disposition de l’article L1431-3 du code des transports et s’appuie sur les textes suivants : </a:t>
            </a:r>
            <a:endParaRPr/>
          </a:p>
        </p:txBody>
      </p:sp>
      <p:sp>
        <p:nvSpPr>
          <p:cNvPr id="61727" name="RECTANGLE61727"/>
          <p:cNvSpPr/>
          <p:nvPr/>
        </p:nvSpPr>
        <p:spPr bwMode="auto">
          <a:xfrm>
            <a:off x="358648" y="4427245"/>
            <a:ext cx="705124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décret n° 2011-1336 du 24 octobre 2011 (information sur la quantité de dioxyde de carbone émise et les modalités de mise en oeuvre)</a:t>
            </a:r>
            <a:endParaRPr/>
          </a:p>
        </p:txBody>
      </p:sp>
      <p:sp>
        <p:nvSpPr>
          <p:cNvPr id="61730" name="RECTANGLE61730"/>
          <p:cNvSpPr/>
          <p:nvPr/>
        </p:nvSpPr>
        <p:spPr bwMode="auto">
          <a:xfrm>
            <a:off x="358648" y="4550715"/>
            <a:ext cx="994074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arrêté du 10 avril 2012 (fixe les facteurs d’émission des différentes sources d’énergie, les valeurs par défaut et la date à partir de laquelle l'information CO2 devient obligatoire, à savoir le 1er </a:t>
            </a:r>
            <a:endParaRPr/>
          </a:p>
        </p:txBody>
      </p:sp>
      <p:sp>
        <p:nvSpPr>
          <p:cNvPr id="61733" name="RECTANGLE61733"/>
          <p:cNvSpPr/>
          <p:nvPr/>
        </p:nvSpPr>
        <p:spPr bwMode="auto">
          <a:xfrm>
            <a:off x="358648" y="4674184"/>
            <a:ext cx="43139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octobre </a:t>
            </a:r>
            <a:endParaRPr/>
          </a:p>
        </p:txBody>
      </p:sp>
      <p:sp>
        <p:nvSpPr>
          <p:cNvPr id="61736" name="RECTANGLE61736"/>
          <p:cNvSpPr/>
          <p:nvPr/>
        </p:nvSpPr>
        <p:spPr bwMode="auto">
          <a:xfrm>
            <a:off x="777342" y="4674184"/>
            <a:ext cx="316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2013)</a:t>
            </a:r>
            <a:endParaRPr/>
          </a:p>
        </p:txBody>
      </p:sp>
      <p:sp>
        <p:nvSpPr>
          <p:cNvPr id="61739" name="RECTANGLE61739"/>
          <p:cNvSpPr/>
          <p:nvPr/>
        </p:nvSpPr>
        <p:spPr bwMode="auto">
          <a:xfrm>
            <a:off x="358648" y="4797654"/>
            <a:ext cx="776843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décret n° 2017-639 du 26 avril 2017 (application de l’article 67 de la loi relative à la transition énergétique pour la croissance verte (loi n° 2015-992)</a:t>
            </a:r>
            <a:endParaRPr/>
          </a:p>
        </p:txBody>
      </p:sp>
      <p:sp>
        <p:nvSpPr>
          <p:cNvPr id="61742" name="RECTANGLE61742"/>
          <p:cNvSpPr/>
          <p:nvPr/>
        </p:nvSpPr>
        <p:spPr bwMode="auto">
          <a:xfrm>
            <a:off x="358648" y="4921123"/>
            <a:ext cx="58826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arrêté du 26 avril 2017 (fixe en particulier les facteurs d’émission des gaz à effet de serre des sources d’énergie)</a:t>
            </a:r>
            <a:endParaRPr/>
          </a:p>
        </p:txBody>
      </p:sp>
      <p:sp>
        <p:nvSpPr>
          <p:cNvPr id="61745" name="RECTANGLE61745"/>
          <p:cNvSpPr/>
          <p:nvPr/>
        </p:nvSpPr>
        <p:spPr bwMode="auto">
          <a:xfrm>
            <a:off x="355600" y="5199532"/>
            <a:ext cx="9928225" cy="179743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746" name="RECTANGLE61746"/>
          <p:cNvSpPr/>
          <p:nvPr/>
        </p:nvSpPr>
        <p:spPr bwMode="auto">
          <a:xfrm>
            <a:off x="486410" y="5224932"/>
            <a:ext cx="197434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METHODOLOGIE GENERALE</a:t>
            </a:r>
            <a:endParaRPr/>
          </a:p>
        </p:txBody>
      </p:sp>
      <p:sp>
        <p:nvSpPr>
          <p:cNvPr id="61749" name="RECTANGLE61749"/>
          <p:cNvSpPr/>
          <p:nvPr/>
        </p:nvSpPr>
        <p:spPr bwMode="auto">
          <a:xfrm>
            <a:off x="371348" y="5554535"/>
            <a:ext cx="790519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Les articles D.1431-1 à D.1431-23 du code des transports exposent la méthode à utiliser pour calculer les émissions de GES des prestations de transport.</a:t>
            </a:r>
            <a:endParaRPr/>
          </a:p>
        </p:txBody>
      </p:sp>
      <p:sp>
        <p:nvSpPr>
          <p:cNvPr id="61752" name="RECTANGLE61752"/>
          <p:cNvSpPr/>
          <p:nvPr/>
        </p:nvSpPr>
        <p:spPr bwMode="auto">
          <a:xfrm>
            <a:off x="371348" y="5801474"/>
            <a:ext cx="198455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Cette méthode prévoit quatre étapes :</a:t>
            </a:r>
            <a:endParaRPr/>
          </a:p>
        </p:txBody>
      </p:sp>
      <p:sp>
        <p:nvSpPr>
          <p:cNvPr id="61755" name="RECTANGLE61755"/>
          <p:cNvSpPr/>
          <p:nvPr/>
        </p:nvSpPr>
        <p:spPr bwMode="auto">
          <a:xfrm>
            <a:off x="371348" y="5924944"/>
            <a:ext cx="547136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la décomposition de la prestation de transport en segments (cf. article D.1431-6 du code des transports)</a:t>
            </a:r>
            <a:endParaRPr/>
          </a:p>
        </p:txBody>
      </p:sp>
      <p:sp>
        <p:nvSpPr>
          <p:cNvPr id="61758" name="RECTANGLE61758"/>
          <p:cNvSpPr/>
          <p:nvPr/>
        </p:nvSpPr>
        <p:spPr bwMode="auto">
          <a:xfrm>
            <a:off x="371348" y="6048413"/>
            <a:ext cx="713668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le calcul de la quantité de source d’énergie consommée pour chaque segment (cf. articles D.1431-8 à D.1431-11 du code des transports)</a:t>
            </a:r>
            <a:endParaRPr/>
          </a:p>
        </p:txBody>
      </p:sp>
      <p:sp>
        <p:nvSpPr>
          <p:cNvPr id="61761" name="RECTANGLE61761"/>
          <p:cNvSpPr/>
          <p:nvPr/>
        </p:nvSpPr>
        <p:spPr bwMode="auto">
          <a:xfrm>
            <a:off x="371348" y="6171883"/>
            <a:ext cx="78654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la conversion de la quantité de source d’énergie en quantité de gaz à effet de serre pour chaque segment (cf. article D.1431-7 du code des transports).</a:t>
            </a:r>
            <a:endParaRPr/>
          </a:p>
        </p:txBody>
      </p:sp>
      <p:sp>
        <p:nvSpPr>
          <p:cNvPr id="61764" name="RECTANGLE61764"/>
          <p:cNvSpPr/>
          <p:nvPr/>
        </p:nvSpPr>
        <p:spPr bwMode="auto">
          <a:xfrm>
            <a:off x="371348" y="6295352"/>
            <a:ext cx="478221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Cette conversion s’effectue grâce aux facteurs d’émission annexés à l’arrêté du 10 avril 2012</a:t>
            </a:r>
            <a:endParaRPr/>
          </a:p>
        </p:txBody>
      </p:sp>
      <p:sp>
        <p:nvSpPr>
          <p:cNvPr id="61767" name="RECTANGLE61767"/>
          <p:cNvSpPr/>
          <p:nvPr/>
        </p:nvSpPr>
        <p:spPr bwMode="auto">
          <a:xfrm>
            <a:off x="371348" y="6418821"/>
            <a:ext cx="373308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l’addition des quantités de gaz à effet de serre des différents segments</a:t>
            </a:r>
            <a:endParaRPr/>
          </a:p>
        </p:txBody>
      </p:sp>
      <p:sp>
        <p:nvSpPr>
          <p:cNvPr id="61770" name="RECTANGLE61770"/>
          <p:cNvSpPr/>
          <p:nvPr/>
        </p:nvSpPr>
        <p:spPr bwMode="auto">
          <a:xfrm>
            <a:off x="371348" y="6665760"/>
            <a:ext cx="991534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L’information GES peut aussi être communiquée oralement au client, ce qui constitue un moyen de communication suffisant. Elle peut faire partie des documents commerciaux, bulletin </a:t>
            </a:r>
            <a:endParaRPr/>
          </a:p>
        </p:txBody>
      </p:sp>
      <p:sp>
        <p:nvSpPr>
          <p:cNvPr id="61773" name="RECTANGLE61773"/>
          <p:cNvSpPr/>
          <p:nvPr/>
        </p:nvSpPr>
        <p:spPr bwMode="auto">
          <a:xfrm>
            <a:off x="371348" y="6789230"/>
            <a:ext cx="66466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d'inscription </a:t>
            </a:r>
            <a:endParaRPr/>
          </a:p>
        </p:txBody>
      </p:sp>
      <p:sp>
        <p:nvSpPr>
          <p:cNvPr id="61776" name="RECTANGLE61776"/>
          <p:cNvSpPr/>
          <p:nvPr/>
        </p:nvSpPr>
        <p:spPr bwMode="auto">
          <a:xfrm>
            <a:off x="1023315" y="6789230"/>
            <a:ext cx="56845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ou facture.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79" name="RECTANGLE61779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61780" name="Picture 61780" descr="Picture 61780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61781" name="LINE61781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782" name="RECTANGLE61782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61785" name="RECTANGLE61785"/>
          <p:cNvSpPr/>
          <p:nvPr/>
        </p:nvSpPr>
        <p:spPr bwMode="auto">
          <a:xfrm>
            <a:off x="2057400" y="228600"/>
            <a:ext cx="657716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786" name="RECTANGLE61786"/>
          <p:cNvSpPr/>
          <p:nvPr/>
        </p:nvSpPr>
        <p:spPr bwMode="auto">
          <a:xfrm>
            <a:off x="4000894" y="251460"/>
            <a:ext cx="2716581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METHODOLOGIE CO2</a:t>
            </a:r>
            <a:endParaRPr/>
          </a:p>
        </p:txBody>
      </p:sp>
      <p:sp>
        <p:nvSpPr>
          <p:cNvPr id="61789" name="RECTANGLE61789"/>
          <p:cNvSpPr/>
          <p:nvPr/>
        </p:nvSpPr>
        <p:spPr bwMode="auto">
          <a:xfrm>
            <a:off x="8634565" y="228600"/>
            <a:ext cx="18288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790" name="RECTANGLE61790"/>
          <p:cNvSpPr/>
          <p:nvPr/>
        </p:nvSpPr>
        <p:spPr bwMode="auto">
          <a:xfrm>
            <a:off x="2057400" y="588594"/>
            <a:ext cx="657716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791" name="RECTANGLE61791"/>
          <p:cNvSpPr/>
          <p:nvPr/>
        </p:nvSpPr>
        <p:spPr bwMode="auto">
          <a:xfrm>
            <a:off x="2569185" y="678332"/>
            <a:ext cx="5576951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- INFORMATION GES DES PRESTATIONS TRANSPORTS -</a:t>
            </a:r>
            <a:endParaRPr/>
          </a:p>
        </p:txBody>
      </p:sp>
      <p:sp>
        <p:nvSpPr>
          <p:cNvPr id="61794" name="RECTANGLE61794"/>
          <p:cNvSpPr/>
          <p:nvPr/>
        </p:nvSpPr>
        <p:spPr bwMode="auto">
          <a:xfrm>
            <a:off x="8634565" y="588594"/>
            <a:ext cx="18288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795" name="RECTANGLE61795"/>
          <p:cNvSpPr/>
          <p:nvPr/>
        </p:nvSpPr>
        <p:spPr bwMode="auto">
          <a:xfrm>
            <a:off x="7250481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61798" name="LINE61798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799" name="RECTANGLE61799"/>
          <p:cNvSpPr/>
          <p:nvPr/>
        </p:nvSpPr>
        <p:spPr bwMode="auto">
          <a:xfrm>
            <a:off x="355600" y="1162050"/>
            <a:ext cx="9928225" cy="179743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800" name="RECTANGLE61800"/>
          <p:cNvSpPr/>
          <p:nvPr/>
        </p:nvSpPr>
        <p:spPr bwMode="auto">
          <a:xfrm>
            <a:off x="486410" y="1187450"/>
            <a:ext cx="333184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TRANSPORT DE VOYAGEURS EN MODE AERIEN</a:t>
            </a:r>
            <a:endParaRPr/>
          </a:p>
        </p:txBody>
      </p:sp>
      <p:sp>
        <p:nvSpPr>
          <p:cNvPr id="61803" name="RECTANGLE61803"/>
          <p:cNvSpPr/>
          <p:nvPr/>
        </p:nvSpPr>
        <p:spPr bwMode="auto">
          <a:xfrm>
            <a:off x="371348" y="1517053"/>
            <a:ext cx="92558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La méthode de calcul utilise les valeurs de niveau 1 du Guide (p118 – Fiche n°20 – Transport aérien de voyageurs, 20.3. Méthode de calcul avec utilisation des valeurs de niveau 1)</a:t>
            </a:r>
            <a:endParaRPr/>
          </a:p>
        </p:txBody>
      </p:sp>
      <p:sp>
        <p:nvSpPr>
          <p:cNvPr id="61806" name="RECTANGLE61806"/>
          <p:cNvSpPr/>
          <p:nvPr/>
        </p:nvSpPr>
        <p:spPr bwMode="auto">
          <a:xfrm>
            <a:off x="372110" y="1706563"/>
            <a:ext cx="286677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Formule de calcul de l'information GES :</a:t>
            </a:r>
            <a:endParaRPr/>
          </a:p>
        </p:txBody>
      </p:sp>
      <p:sp>
        <p:nvSpPr>
          <p:cNvPr id="61809" name="RECTANGLE61809"/>
          <p:cNvSpPr/>
          <p:nvPr/>
        </p:nvSpPr>
        <p:spPr bwMode="auto">
          <a:xfrm>
            <a:off x="587819" y="1927581"/>
            <a:ext cx="948410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= Taux de consommation de l'avion (1) x Distance parcourue en km (2) x Facteur d'émission de sources d'énergies (3) = … kg CO2e</a:t>
            </a:r>
            <a:endParaRPr/>
          </a:p>
        </p:txBody>
      </p:sp>
      <p:sp>
        <p:nvSpPr>
          <p:cNvPr id="61812" name="LINE61812"/>
          <p:cNvSpPr/>
          <p:nvPr/>
        </p:nvSpPr>
        <p:spPr bwMode="auto">
          <a:xfrm>
            <a:off x="355600" y="1897418"/>
            <a:ext cx="992822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813" name="LINE61813"/>
          <p:cNvSpPr/>
          <p:nvPr/>
        </p:nvSpPr>
        <p:spPr bwMode="auto">
          <a:xfrm flipH="1">
            <a:off x="10279063" y="1892656"/>
            <a:ext cx="0" cy="19879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814" name="LINE61814"/>
          <p:cNvSpPr/>
          <p:nvPr/>
        </p:nvSpPr>
        <p:spPr bwMode="auto">
          <a:xfrm>
            <a:off x="355600" y="2086686"/>
            <a:ext cx="992822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815" name="LINE61815"/>
          <p:cNvSpPr/>
          <p:nvPr/>
        </p:nvSpPr>
        <p:spPr bwMode="auto">
          <a:xfrm flipH="1">
            <a:off x="360363" y="1892656"/>
            <a:ext cx="0" cy="19879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816" name="RECTANGLE61816"/>
          <p:cNvSpPr/>
          <p:nvPr/>
        </p:nvSpPr>
        <p:spPr bwMode="auto">
          <a:xfrm>
            <a:off x="740410" y="2377199"/>
            <a:ext cx="286867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Taux de consommation de l'avion (1) :</a:t>
            </a:r>
            <a:endParaRPr/>
          </a:p>
        </p:txBody>
      </p:sp>
      <p:sp>
        <p:nvSpPr>
          <p:cNvPr id="61819" name="RECTANGLE61819"/>
          <p:cNvSpPr/>
          <p:nvPr/>
        </p:nvSpPr>
        <p:spPr bwMode="auto">
          <a:xfrm>
            <a:off x="371348" y="2592502"/>
            <a:ext cx="768705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 taux de consommation de l'avion est calculé en fonction du type d'appareil et de sa capacité en nombre de sièges, ainsi que la distance parcourue.</a:t>
            </a:r>
            <a:endParaRPr/>
          </a:p>
        </p:txBody>
      </p:sp>
      <p:sp>
        <p:nvSpPr>
          <p:cNvPr id="61822" name="RECTANGLE61822"/>
          <p:cNvSpPr/>
          <p:nvPr/>
        </p:nvSpPr>
        <p:spPr bwMode="auto">
          <a:xfrm>
            <a:off x="355600" y="2756611"/>
            <a:ext cx="9928174" cy="319964"/>
          </a:xfrm>
          <a:prstGeom prst="rect">
            <a:avLst/>
          </a:prstGeom>
          <a:solidFill>
            <a:srgbClr val="80808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823" name="RECTANGLE61823"/>
          <p:cNvSpPr/>
          <p:nvPr/>
        </p:nvSpPr>
        <p:spPr bwMode="auto">
          <a:xfrm>
            <a:off x="2700287" y="2808046"/>
            <a:ext cx="525759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Consommation de kérosène en litre par kilomètre et par passager, segmentée par tranche de distance</a:t>
            </a:r>
            <a:endParaRPr/>
          </a:p>
        </p:txBody>
      </p:sp>
      <p:sp>
        <p:nvSpPr>
          <p:cNvPr id="61826" name="RECTANGLE61826"/>
          <p:cNvSpPr/>
          <p:nvPr/>
        </p:nvSpPr>
        <p:spPr bwMode="auto">
          <a:xfrm>
            <a:off x="3321469" y="2931516"/>
            <a:ext cx="40152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et par catégorie d’appareil (capacité en nombre de sièges) (valeurs arrondies)</a:t>
            </a:r>
            <a:endParaRPr/>
          </a:p>
        </p:txBody>
      </p:sp>
      <p:sp>
        <p:nvSpPr>
          <p:cNvPr id="61829" name="RECTANGLE61829"/>
          <p:cNvSpPr/>
          <p:nvPr/>
        </p:nvSpPr>
        <p:spPr bwMode="auto">
          <a:xfrm>
            <a:off x="355600" y="3076575"/>
            <a:ext cx="1654696" cy="196494"/>
          </a:xfrm>
          <a:prstGeom prst="rect">
            <a:avLst/>
          </a:prstGeom>
          <a:solidFill>
            <a:srgbClr val="80808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830" name="RECTANGLE61830"/>
          <p:cNvSpPr/>
          <p:nvPr/>
        </p:nvSpPr>
        <p:spPr bwMode="auto">
          <a:xfrm>
            <a:off x="828700" y="3128010"/>
            <a:ext cx="73680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Distance (km)</a:t>
            </a:r>
            <a:endParaRPr/>
          </a:p>
        </p:txBody>
      </p:sp>
      <p:sp>
        <p:nvSpPr>
          <p:cNvPr id="61833" name="RECTANGLE61833"/>
          <p:cNvSpPr/>
          <p:nvPr/>
        </p:nvSpPr>
        <p:spPr bwMode="auto">
          <a:xfrm>
            <a:off x="2010296" y="3076575"/>
            <a:ext cx="1654696" cy="196494"/>
          </a:xfrm>
          <a:prstGeom prst="rect">
            <a:avLst/>
          </a:prstGeom>
          <a:solidFill>
            <a:srgbClr val="80808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834" name="RECTANGLE61834"/>
          <p:cNvSpPr/>
          <p:nvPr/>
        </p:nvSpPr>
        <p:spPr bwMode="auto">
          <a:xfrm>
            <a:off x="2360714" y="3128010"/>
            <a:ext cx="98216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Moins de 50 sièges</a:t>
            </a:r>
            <a:endParaRPr/>
          </a:p>
        </p:txBody>
      </p:sp>
      <p:sp>
        <p:nvSpPr>
          <p:cNvPr id="61837" name="RECTANGLE61837"/>
          <p:cNvSpPr/>
          <p:nvPr/>
        </p:nvSpPr>
        <p:spPr bwMode="auto">
          <a:xfrm>
            <a:off x="3664991" y="3076575"/>
            <a:ext cx="1654696" cy="196494"/>
          </a:xfrm>
          <a:prstGeom prst="rect">
            <a:avLst/>
          </a:prstGeom>
          <a:solidFill>
            <a:srgbClr val="80808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838" name="RECTANGLE61838"/>
          <p:cNvSpPr/>
          <p:nvPr/>
        </p:nvSpPr>
        <p:spPr bwMode="auto">
          <a:xfrm>
            <a:off x="4096029" y="3128010"/>
            <a:ext cx="82092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50 à 100 sièges</a:t>
            </a:r>
            <a:endParaRPr/>
          </a:p>
        </p:txBody>
      </p:sp>
      <p:sp>
        <p:nvSpPr>
          <p:cNvPr id="61841" name="RECTANGLE61841"/>
          <p:cNvSpPr/>
          <p:nvPr/>
        </p:nvSpPr>
        <p:spPr bwMode="auto">
          <a:xfrm>
            <a:off x="5319687" y="3076575"/>
            <a:ext cx="1654696" cy="196494"/>
          </a:xfrm>
          <a:prstGeom prst="rect">
            <a:avLst/>
          </a:prstGeom>
          <a:solidFill>
            <a:srgbClr val="80808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842" name="RECTANGLE61842"/>
          <p:cNvSpPr/>
          <p:nvPr/>
        </p:nvSpPr>
        <p:spPr bwMode="auto">
          <a:xfrm>
            <a:off x="5718467" y="3128010"/>
            <a:ext cx="88544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101 à 180 sièges</a:t>
            </a:r>
            <a:endParaRPr/>
          </a:p>
        </p:txBody>
      </p:sp>
      <p:sp>
        <p:nvSpPr>
          <p:cNvPr id="61845" name="RECTANGLE61845"/>
          <p:cNvSpPr/>
          <p:nvPr/>
        </p:nvSpPr>
        <p:spPr bwMode="auto">
          <a:xfrm>
            <a:off x="6974383" y="3076575"/>
            <a:ext cx="1654696" cy="196494"/>
          </a:xfrm>
          <a:prstGeom prst="rect">
            <a:avLst/>
          </a:prstGeom>
          <a:solidFill>
            <a:srgbClr val="80808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846" name="RECTANGLE61846"/>
          <p:cNvSpPr/>
          <p:nvPr/>
        </p:nvSpPr>
        <p:spPr bwMode="auto">
          <a:xfrm>
            <a:off x="7373163" y="3128010"/>
            <a:ext cx="88544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181 à 250 sièges</a:t>
            </a:r>
            <a:endParaRPr/>
          </a:p>
        </p:txBody>
      </p:sp>
      <p:sp>
        <p:nvSpPr>
          <p:cNvPr id="61849" name="RECTANGLE61849"/>
          <p:cNvSpPr/>
          <p:nvPr/>
        </p:nvSpPr>
        <p:spPr bwMode="auto">
          <a:xfrm>
            <a:off x="8629079" y="3076575"/>
            <a:ext cx="1654696" cy="196494"/>
          </a:xfrm>
          <a:prstGeom prst="rect">
            <a:avLst/>
          </a:prstGeom>
          <a:solidFill>
            <a:srgbClr val="80808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1850" name="RECTANGLE61850"/>
          <p:cNvSpPr/>
          <p:nvPr/>
        </p:nvSpPr>
        <p:spPr bwMode="auto">
          <a:xfrm>
            <a:off x="8985403" y="3128010"/>
            <a:ext cx="96083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Plus de 250 sièges</a:t>
            </a:r>
            <a:endParaRPr/>
          </a:p>
        </p:txBody>
      </p:sp>
      <p:sp>
        <p:nvSpPr>
          <p:cNvPr id="61853" name="RECTANGLE61853"/>
          <p:cNvSpPr/>
          <p:nvPr/>
        </p:nvSpPr>
        <p:spPr bwMode="auto">
          <a:xfrm>
            <a:off x="952906" y="3324504"/>
            <a:ext cx="48839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0 - 1 000</a:t>
            </a:r>
            <a:endParaRPr/>
          </a:p>
        </p:txBody>
      </p:sp>
      <p:sp>
        <p:nvSpPr>
          <p:cNvPr id="61856" name="RECTANGLE61856"/>
          <p:cNvSpPr/>
          <p:nvPr/>
        </p:nvSpPr>
        <p:spPr bwMode="auto">
          <a:xfrm>
            <a:off x="2697975" y="3324504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0,073</a:t>
            </a:r>
            <a:endParaRPr/>
          </a:p>
        </p:txBody>
      </p:sp>
      <p:sp>
        <p:nvSpPr>
          <p:cNvPr id="61859" name="RECTANGLE61859"/>
          <p:cNvSpPr/>
          <p:nvPr/>
        </p:nvSpPr>
        <p:spPr bwMode="auto">
          <a:xfrm>
            <a:off x="4352671" y="3324504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0,061</a:t>
            </a:r>
            <a:endParaRPr/>
          </a:p>
        </p:txBody>
      </p:sp>
      <p:sp>
        <p:nvSpPr>
          <p:cNvPr id="61862" name="RECTANGLE61862"/>
          <p:cNvSpPr/>
          <p:nvPr/>
        </p:nvSpPr>
        <p:spPr bwMode="auto">
          <a:xfrm>
            <a:off x="6007367" y="3324504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0,046</a:t>
            </a:r>
            <a:endParaRPr/>
          </a:p>
        </p:txBody>
      </p:sp>
      <p:sp>
        <p:nvSpPr>
          <p:cNvPr id="61865" name="RECTANGLE61865"/>
          <p:cNvSpPr/>
          <p:nvPr/>
        </p:nvSpPr>
        <p:spPr bwMode="auto">
          <a:xfrm>
            <a:off x="7662063" y="3324504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0,038</a:t>
            </a:r>
            <a:endParaRPr/>
          </a:p>
        </p:txBody>
      </p:sp>
      <p:sp>
        <p:nvSpPr>
          <p:cNvPr id="61868" name="RECTANGLE61868"/>
          <p:cNvSpPr/>
          <p:nvPr/>
        </p:nvSpPr>
        <p:spPr bwMode="auto">
          <a:xfrm>
            <a:off x="9427210" y="332450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1871" name="RECTANGLE61871"/>
          <p:cNvSpPr/>
          <p:nvPr/>
        </p:nvSpPr>
        <p:spPr bwMode="auto">
          <a:xfrm>
            <a:off x="838302" y="3520999"/>
            <a:ext cx="71760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1 000 - 2 000</a:t>
            </a:r>
            <a:endParaRPr/>
          </a:p>
        </p:txBody>
      </p:sp>
      <p:sp>
        <p:nvSpPr>
          <p:cNvPr id="61874" name="RECTANGLE61874"/>
          <p:cNvSpPr/>
          <p:nvPr/>
        </p:nvSpPr>
        <p:spPr bwMode="auto">
          <a:xfrm>
            <a:off x="2697975" y="3520999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0,083</a:t>
            </a:r>
            <a:endParaRPr/>
          </a:p>
        </p:txBody>
      </p:sp>
      <p:sp>
        <p:nvSpPr>
          <p:cNvPr id="61877" name="RECTANGLE61877"/>
          <p:cNvSpPr/>
          <p:nvPr/>
        </p:nvSpPr>
        <p:spPr bwMode="auto">
          <a:xfrm>
            <a:off x="4352671" y="3520999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0,052</a:t>
            </a:r>
            <a:endParaRPr/>
          </a:p>
        </p:txBody>
      </p:sp>
      <p:sp>
        <p:nvSpPr>
          <p:cNvPr id="61880" name="RECTANGLE61880"/>
          <p:cNvSpPr/>
          <p:nvPr/>
        </p:nvSpPr>
        <p:spPr bwMode="auto">
          <a:xfrm>
            <a:off x="6007367" y="3520999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0,038</a:t>
            </a:r>
            <a:endParaRPr/>
          </a:p>
        </p:txBody>
      </p:sp>
      <p:sp>
        <p:nvSpPr>
          <p:cNvPr id="61883" name="RECTANGLE61883"/>
          <p:cNvSpPr/>
          <p:nvPr/>
        </p:nvSpPr>
        <p:spPr bwMode="auto">
          <a:xfrm>
            <a:off x="7662063" y="3520999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0,031</a:t>
            </a:r>
            <a:endParaRPr/>
          </a:p>
        </p:txBody>
      </p:sp>
      <p:sp>
        <p:nvSpPr>
          <p:cNvPr id="61886" name="RECTANGLE61886"/>
          <p:cNvSpPr/>
          <p:nvPr/>
        </p:nvSpPr>
        <p:spPr bwMode="auto">
          <a:xfrm>
            <a:off x="9311996" y="3520999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0,040</a:t>
            </a:r>
            <a:endParaRPr/>
          </a:p>
        </p:txBody>
      </p:sp>
      <p:sp>
        <p:nvSpPr>
          <p:cNvPr id="61889" name="RECTANGLE61889"/>
          <p:cNvSpPr/>
          <p:nvPr/>
        </p:nvSpPr>
        <p:spPr bwMode="auto">
          <a:xfrm>
            <a:off x="838302" y="3717493"/>
            <a:ext cx="71760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2 000 - 3 000</a:t>
            </a:r>
            <a:endParaRPr/>
          </a:p>
        </p:txBody>
      </p:sp>
      <p:sp>
        <p:nvSpPr>
          <p:cNvPr id="61892" name="RECTANGLE61892"/>
          <p:cNvSpPr/>
          <p:nvPr/>
        </p:nvSpPr>
        <p:spPr bwMode="auto">
          <a:xfrm>
            <a:off x="2813190" y="371749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1895" name="RECTANGLE61895"/>
          <p:cNvSpPr/>
          <p:nvPr/>
        </p:nvSpPr>
        <p:spPr bwMode="auto">
          <a:xfrm>
            <a:off x="4467885" y="371749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1898" name="RECTANGLE61898"/>
          <p:cNvSpPr/>
          <p:nvPr/>
        </p:nvSpPr>
        <p:spPr bwMode="auto">
          <a:xfrm>
            <a:off x="6007367" y="3717493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0,035</a:t>
            </a:r>
            <a:endParaRPr/>
          </a:p>
        </p:txBody>
      </p:sp>
      <p:sp>
        <p:nvSpPr>
          <p:cNvPr id="61901" name="RECTANGLE61901"/>
          <p:cNvSpPr/>
          <p:nvPr/>
        </p:nvSpPr>
        <p:spPr bwMode="auto">
          <a:xfrm>
            <a:off x="7662063" y="3717493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0,030</a:t>
            </a:r>
            <a:endParaRPr/>
          </a:p>
        </p:txBody>
      </p:sp>
      <p:sp>
        <p:nvSpPr>
          <p:cNvPr id="61904" name="RECTANGLE61904"/>
          <p:cNvSpPr/>
          <p:nvPr/>
        </p:nvSpPr>
        <p:spPr bwMode="auto">
          <a:xfrm>
            <a:off x="9311996" y="3717493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0,033</a:t>
            </a:r>
            <a:endParaRPr/>
          </a:p>
        </p:txBody>
      </p:sp>
      <p:sp>
        <p:nvSpPr>
          <p:cNvPr id="61907" name="RECTANGLE61907"/>
          <p:cNvSpPr/>
          <p:nvPr/>
        </p:nvSpPr>
        <p:spPr bwMode="auto">
          <a:xfrm>
            <a:off x="838302" y="3913987"/>
            <a:ext cx="71760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3 000 - 4 000</a:t>
            </a:r>
            <a:endParaRPr/>
          </a:p>
        </p:txBody>
      </p:sp>
      <p:sp>
        <p:nvSpPr>
          <p:cNvPr id="61910" name="RECTANGLE61910"/>
          <p:cNvSpPr/>
          <p:nvPr/>
        </p:nvSpPr>
        <p:spPr bwMode="auto">
          <a:xfrm>
            <a:off x="2813190" y="3913987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1913" name="RECTANGLE61913"/>
          <p:cNvSpPr/>
          <p:nvPr/>
        </p:nvSpPr>
        <p:spPr bwMode="auto">
          <a:xfrm>
            <a:off x="4467885" y="3913987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1916" name="RECTANGLE61916"/>
          <p:cNvSpPr/>
          <p:nvPr/>
        </p:nvSpPr>
        <p:spPr bwMode="auto">
          <a:xfrm>
            <a:off x="6007367" y="3913987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0,034</a:t>
            </a:r>
            <a:endParaRPr/>
          </a:p>
        </p:txBody>
      </p:sp>
      <p:sp>
        <p:nvSpPr>
          <p:cNvPr id="61919" name="RECTANGLE61919"/>
          <p:cNvSpPr/>
          <p:nvPr/>
        </p:nvSpPr>
        <p:spPr bwMode="auto">
          <a:xfrm>
            <a:off x="7662063" y="3913987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0,032</a:t>
            </a:r>
            <a:endParaRPr/>
          </a:p>
        </p:txBody>
      </p:sp>
      <p:sp>
        <p:nvSpPr>
          <p:cNvPr id="61922" name="RECTANGLE61922"/>
          <p:cNvSpPr/>
          <p:nvPr/>
        </p:nvSpPr>
        <p:spPr bwMode="auto">
          <a:xfrm>
            <a:off x="9311996" y="3913987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0,032</a:t>
            </a:r>
            <a:endParaRPr/>
          </a:p>
        </p:txBody>
      </p:sp>
      <p:sp>
        <p:nvSpPr>
          <p:cNvPr id="61925" name="RECTANGLE61925"/>
          <p:cNvSpPr/>
          <p:nvPr/>
        </p:nvSpPr>
        <p:spPr bwMode="auto">
          <a:xfrm>
            <a:off x="838302" y="4110482"/>
            <a:ext cx="71760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4 000 - 5 000</a:t>
            </a:r>
            <a:endParaRPr/>
          </a:p>
        </p:txBody>
      </p:sp>
      <p:sp>
        <p:nvSpPr>
          <p:cNvPr id="61928" name="RECTANGLE61928"/>
          <p:cNvSpPr/>
          <p:nvPr/>
        </p:nvSpPr>
        <p:spPr bwMode="auto">
          <a:xfrm>
            <a:off x="2813190" y="411048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1931" name="RECTANGLE61931"/>
          <p:cNvSpPr/>
          <p:nvPr/>
        </p:nvSpPr>
        <p:spPr bwMode="auto">
          <a:xfrm>
            <a:off x="4467885" y="411048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1934" name="RECTANGLE61934"/>
          <p:cNvSpPr/>
          <p:nvPr/>
        </p:nvSpPr>
        <p:spPr bwMode="auto">
          <a:xfrm>
            <a:off x="6007367" y="4110482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0,050</a:t>
            </a:r>
            <a:endParaRPr/>
          </a:p>
        </p:txBody>
      </p:sp>
      <p:sp>
        <p:nvSpPr>
          <p:cNvPr id="61937" name="RECTANGLE61937"/>
          <p:cNvSpPr/>
          <p:nvPr/>
        </p:nvSpPr>
        <p:spPr bwMode="auto">
          <a:xfrm>
            <a:off x="7662063" y="4110482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0,041</a:t>
            </a:r>
            <a:endParaRPr/>
          </a:p>
        </p:txBody>
      </p:sp>
      <p:sp>
        <p:nvSpPr>
          <p:cNvPr id="61940" name="RECTANGLE61940"/>
          <p:cNvSpPr/>
          <p:nvPr/>
        </p:nvSpPr>
        <p:spPr bwMode="auto">
          <a:xfrm>
            <a:off x="9311996" y="4110482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0,029</a:t>
            </a:r>
            <a:endParaRPr/>
          </a:p>
        </p:txBody>
      </p:sp>
      <p:sp>
        <p:nvSpPr>
          <p:cNvPr id="61943" name="RECTANGLE61943"/>
          <p:cNvSpPr/>
          <p:nvPr/>
        </p:nvSpPr>
        <p:spPr bwMode="auto">
          <a:xfrm>
            <a:off x="838302" y="4306976"/>
            <a:ext cx="71760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5 000 - 6 000</a:t>
            </a:r>
            <a:endParaRPr/>
          </a:p>
        </p:txBody>
      </p:sp>
      <p:sp>
        <p:nvSpPr>
          <p:cNvPr id="61946" name="RECTANGLE61946"/>
          <p:cNvSpPr/>
          <p:nvPr/>
        </p:nvSpPr>
        <p:spPr bwMode="auto">
          <a:xfrm>
            <a:off x="2813190" y="430697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1949" name="RECTANGLE61949"/>
          <p:cNvSpPr/>
          <p:nvPr/>
        </p:nvSpPr>
        <p:spPr bwMode="auto">
          <a:xfrm>
            <a:off x="4467885" y="430697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1952" name="RECTANGLE61952"/>
          <p:cNvSpPr/>
          <p:nvPr/>
        </p:nvSpPr>
        <p:spPr bwMode="auto">
          <a:xfrm>
            <a:off x="6007367" y="4306976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0,049</a:t>
            </a:r>
            <a:endParaRPr/>
          </a:p>
        </p:txBody>
      </p:sp>
      <p:sp>
        <p:nvSpPr>
          <p:cNvPr id="61955" name="RECTANGLE61955"/>
          <p:cNvSpPr/>
          <p:nvPr/>
        </p:nvSpPr>
        <p:spPr bwMode="auto">
          <a:xfrm>
            <a:off x="7662063" y="4306976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0,032</a:t>
            </a:r>
            <a:endParaRPr/>
          </a:p>
        </p:txBody>
      </p:sp>
      <p:sp>
        <p:nvSpPr>
          <p:cNvPr id="61958" name="RECTANGLE61958"/>
          <p:cNvSpPr/>
          <p:nvPr/>
        </p:nvSpPr>
        <p:spPr bwMode="auto">
          <a:xfrm>
            <a:off x="9311996" y="4306976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0,029</a:t>
            </a:r>
            <a:endParaRPr/>
          </a:p>
        </p:txBody>
      </p:sp>
      <p:sp>
        <p:nvSpPr>
          <p:cNvPr id="61961" name="RECTANGLE61961"/>
          <p:cNvSpPr/>
          <p:nvPr/>
        </p:nvSpPr>
        <p:spPr bwMode="auto">
          <a:xfrm>
            <a:off x="838302" y="4503471"/>
            <a:ext cx="71760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6 000 - 7 000</a:t>
            </a:r>
            <a:endParaRPr/>
          </a:p>
        </p:txBody>
      </p:sp>
      <p:sp>
        <p:nvSpPr>
          <p:cNvPr id="61964" name="RECTANGLE61964"/>
          <p:cNvSpPr/>
          <p:nvPr/>
        </p:nvSpPr>
        <p:spPr bwMode="auto">
          <a:xfrm>
            <a:off x="2813190" y="450347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1967" name="RECTANGLE61967"/>
          <p:cNvSpPr/>
          <p:nvPr/>
        </p:nvSpPr>
        <p:spPr bwMode="auto">
          <a:xfrm>
            <a:off x="4467885" y="450347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1970" name="RECTANGLE61970"/>
          <p:cNvSpPr/>
          <p:nvPr/>
        </p:nvSpPr>
        <p:spPr bwMode="auto">
          <a:xfrm>
            <a:off x="6122581" y="4503471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1973" name="RECTANGLE61973"/>
          <p:cNvSpPr/>
          <p:nvPr/>
        </p:nvSpPr>
        <p:spPr bwMode="auto">
          <a:xfrm>
            <a:off x="7662063" y="4503471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0,033</a:t>
            </a:r>
            <a:endParaRPr/>
          </a:p>
        </p:txBody>
      </p:sp>
      <p:sp>
        <p:nvSpPr>
          <p:cNvPr id="61976" name="RECTANGLE61976"/>
          <p:cNvSpPr/>
          <p:nvPr/>
        </p:nvSpPr>
        <p:spPr bwMode="auto">
          <a:xfrm>
            <a:off x="9311996" y="4503471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0,027</a:t>
            </a:r>
            <a:endParaRPr/>
          </a:p>
        </p:txBody>
      </p:sp>
      <p:sp>
        <p:nvSpPr>
          <p:cNvPr id="61979" name="RECTANGLE61979"/>
          <p:cNvSpPr/>
          <p:nvPr/>
        </p:nvSpPr>
        <p:spPr bwMode="auto">
          <a:xfrm>
            <a:off x="838302" y="4699965"/>
            <a:ext cx="71760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7 000 - 8 000</a:t>
            </a:r>
            <a:endParaRPr/>
          </a:p>
        </p:txBody>
      </p:sp>
      <p:sp>
        <p:nvSpPr>
          <p:cNvPr id="61982" name="RECTANGLE61982"/>
          <p:cNvSpPr/>
          <p:nvPr/>
        </p:nvSpPr>
        <p:spPr bwMode="auto">
          <a:xfrm>
            <a:off x="2813190" y="469996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1985" name="RECTANGLE61985"/>
          <p:cNvSpPr/>
          <p:nvPr/>
        </p:nvSpPr>
        <p:spPr bwMode="auto">
          <a:xfrm>
            <a:off x="4467885" y="469996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1988" name="RECTANGLE61988"/>
          <p:cNvSpPr/>
          <p:nvPr/>
        </p:nvSpPr>
        <p:spPr bwMode="auto">
          <a:xfrm>
            <a:off x="6122581" y="469996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1991" name="RECTANGLE61991"/>
          <p:cNvSpPr/>
          <p:nvPr/>
        </p:nvSpPr>
        <p:spPr bwMode="auto">
          <a:xfrm>
            <a:off x="7662063" y="4699965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0,030</a:t>
            </a:r>
            <a:endParaRPr/>
          </a:p>
        </p:txBody>
      </p:sp>
      <p:sp>
        <p:nvSpPr>
          <p:cNvPr id="61994" name="RECTANGLE61994"/>
          <p:cNvSpPr/>
          <p:nvPr/>
        </p:nvSpPr>
        <p:spPr bwMode="auto">
          <a:xfrm>
            <a:off x="9311996" y="4699965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0,028</a:t>
            </a:r>
            <a:endParaRPr/>
          </a:p>
        </p:txBody>
      </p:sp>
      <p:sp>
        <p:nvSpPr>
          <p:cNvPr id="61997" name="RECTANGLE61997"/>
          <p:cNvSpPr/>
          <p:nvPr/>
        </p:nvSpPr>
        <p:spPr bwMode="auto">
          <a:xfrm>
            <a:off x="838302" y="4896460"/>
            <a:ext cx="71760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8 000 - 9 000</a:t>
            </a:r>
            <a:endParaRPr/>
          </a:p>
        </p:txBody>
      </p:sp>
      <p:sp>
        <p:nvSpPr>
          <p:cNvPr id="62000" name="RECTANGLE62000"/>
          <p:cNvSpPr/>
          <p:nvPr/>
        </p:nvSpPr>
        <p:spPr bwMode="auto">
          <a:xfrm>
            <a:off x="2813190" y="489646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2003" name="RECTANGLE62003"/>
          <p:cNvSpPr/>
          <p:nvPr/>
        </p:nvSpPr>
        <p:spPr bwMode="auto">
          <a:xfrm>
            <a:off x="4467885" y="489646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2006" name="RECTANGLE62006"/>
          <p:cNvSpPr/>
          <p:nvPr/>
        </p:nvSpPr>
        <p:spPr bwMode="auto">
          <a:xfrm>
            <a:off x="6122581" y="489646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2009" name="RECTANGLE62009"/>
          <p:cNvSpPr/>
          <p:nvPr/>
        </p:nvSpPr>
        <p:spPr bwMode="auto">
          <a:xfrm>
            <a:off x="7662063" y="4896460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0,031</a:t>
            </a:r>
            <a:endParaRPr/>
          </a:p>
        </p:txBody>
      </p:sp>
      <p:sp>
        <p:nvSpPr>
          <p:cNvPr id="62012" name="RECTANGLE62012"/>
          <p:cNvSpPr/>
          <p:nvPr/>
        </p:nvSpPr>
        <p:spPr bwMode="auto">
          <a:xfrm>
            <a:off x="9311996" y="4896460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0,028</a:t>
            </a:r>
            <a:endParaRPr/>
          </a:p>
        </p:txBody>
      </p:sp>
      <p:sp>
        <p:nvSpPr>
          <p:cNvPr id="62015" name="RECTANGLE62015"/>
          <p:cNvSpPr/>
          <p:nvPr/>
        </p:nvSpPr>
        <p:spPr bwMode="auto">
          <a:xfrm>
            <a:off x="806044" y="5092954"/>
            <a:ext cx="78211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9 000 - 10 000</a:t>
            </a:r>
            <a:endParaRPr/>
          </a:p>
        </p:txBody>
      </p:sp>
      <p:sp>
        <p:nvSpPr>
          <p:cNvPr id="62018" name="RECTANGLE62018"/>
          <p:cNvSpPr/>
          <p:nvPr/>
        </p:nvSpPr>
        <p:spPr bwMode="auto">
          <a:xfrm>
            <a:off x="2813190" y="50929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2021" name="RECTANGLE62021"/>
          <p:cNvSpPr/>
          <p:nvPr/>
        </p:nvSpPr>
        <p:spPr bwMode="auto">
          <a:xfrm>
            <a:off x="4467885" y="50929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2024" name="RECTANGLE62024"/>
          <p:cNvSpPr/>
          <p:nvPr/>
        </p:nvSpPr>
        <p:spPr bwMode="auto">
          <a:xfrm>
            <a:off x="6122581" y="5092954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2027" name="RECTANGLE62027"/>
          <p:cNvSpPr/>
          <p:nvPr/>
        </p:nvSpPr>
        <p:spPr bwMode="auto">
          <a:xfrm>
            <a:off x="7662063" y="5092954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0,024</a:t>
            </a:r>
            <a:endParaRPr/>
          </a:p>
        </p:txBody>
      </p:sp>
      <p:sp>
        <p:nvSpPr>
          <p:cNvPr id="62030" name="RECTANGLE62030"/>
          <p:cNvSpPr/>
          <p:nvPr/>
        </p:nvSpPr>
        <p:spPr bwMode="auto">
          <a:xfrm>
            <a:off x="9311996" y="5092954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0,027</a:t>
            </a:r>
            <a:endParaRPr/>
          </a:p>
        </p:txBody>
      </p:sp>
      <p:sp>
        <p:nvSpPr>
          <p:cNvPr id="62033" name="RECTANGLE62033"/>
          <p:cNvSpPr/>
          <p:nvPr/>
        </p:nvSpPr>
        <p:spPr bwMode="auto">
          <a:xfrm>
            <a:off x="773786" y="5289448"/>
            <a:ext cx="84663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10 000 - 11 000</a:t>
            </a:r>
            <a:endParaRPr/>
          </a:p>
        </p:txBody>
      </p:sp>
      <p:sp>
        <p:nvSpPr>
          <p:cNvPr id="62036" name="RECTANGLE62036"/>
          <p:cNvSpPr/>
          <p:nvPr/>
        </p:nvSpPr>
        <p:spPr bwMode="auto">
          <a:xfrm>
            <a:off x="2813190" y="52894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2039" name="RECTANGLE62039"/>
          <p:cNvSpPr/>
          <p:nvPr/>
        </p:nvSpPr>
        <p:spPr bwMode="auto">
          <a:xfrm>
            <a:off x="4467885" y="52894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2042" name="RECTANGLE62042"/>
          <p:cNvSpPr/>
          <p:nvPr/>
        </p:nvSpPr>
        <p:spPr bwMode="auto">
          <a:xfrm>
            <a:off x="6122581" y="52894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2045" name="RECTANGLE62045"/>
          <p:cNvSpPr/>
          <p:nvPr/>
        </p:nvSpPr>
        <p:spPr bwMode="auto">
          <a:xfrm>
            <a:off x="7777276" y="528944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2048" name="RECTANGLE62048"/>
          <p:cNvSpPr/>
          <p:nvPr/>
        </p:nvSpPr>
        <p:spPr bwMode="auto">
          <a:xfrm>
            <a:off x="9311996" y="5289448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0,031</a:t>
            </a:r>
            <a:endParaRPr/>
          </a:p>
        </p:txBody>
      </p:sp>
      <p:sp>
        <p:nvSpPr>
          <p:cNvPr id="62051" name="RECTANGLE62051"/>
          <p:cNvSpPr/>
          <p:nvPr/>
        </p:nvSpPr>
        <p:spPr bwMode="auto">
          <a:xfrm>
            <a:off x="713791" y="5485943"/>
            <a:ext cx="9666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Plus de 11 000 km</a:t>
            </a:r>
            <a:endParaRPr/>
          </a:p>
        </p:txBody>
      </p:sp>
      <p:sp>
        <p:nvSpPr>
          <p:cNvPr id="62054" name="RECTANGLE62054"/>
          <p:cNvSpPr/>
          <p:nvPr/>
        </p:nvSpPr>
        <p:spPr bwMode="auto">
          <a:xfrm>
            <a:off x="2813190" y="548594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2057" name="RECTANGLE62057"/>
          <p:cNvSpPr/>
          <p:nvPr/>
        </p:nvSpPr>
        <p:spPr bwMode="auto">
          <a:xfrm>
            <a:off x="4467885" y="548594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2060" name="RECTANGLE62060"/>
          <p:cNvSpPr/>
          <p:nvPr/>
        </p:nvSpPr>
        <p:spPr bwMode="auto">
          <a:xfrm>
            <a:off x="6122581" y="548594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2063" name="RECTANGLE62063"/>
          <p:cNvSpPr/>
          <p:nvPr/>
        </p:nvSpPr>
        <p:spPr bwMode="auto">
          <a:xfrm>
            <a:off x="7777276" y="548594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</a:t>
            </a:r>
            <a:endParaRPr/>
          </a:p>
        </p:txBody>
      </p:sp>
      <p:sp>
        <p:nvSpPr>
          <p:cNvPr id="62066" name="RECTANGLE62066"/>
          <p:cNvSpPr/>
          <p:nvPr/>
        </p:nvSpPr>
        <p:spPr bwMode="auto">
          <a:xfrm>
            <a:off x="9311996" y="5485943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0,031</a:t>
            </a:r>
            <a:endParaRPr/>
          </a:p>
        </p:txBody>
      </p:sp>
      <p:sp>
        <p:nvSpPr>
          <p:cNvPr id="62069" name="LINE62069"/>
          <p:cNvSpPr/>
          <p:nvPr/>
        </p:nvSpPr>
        <p:spPr bwMode="auto">
          <a:xfrm flipH="1">
            <a:off x="360363" y="2756611"/>
            <a:ext cx="0" cy="2883916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70" name="LINE62070"/>
          <p:cNvSpPr/>
          <p:nvPr/>
        </p:nvSpPr>
        <p:spPr bwMode="auto">
          <a:xfrm flipH="1">
            <a:off x="2015058" y="3076575"/>
            <a:ext cx="0" cy="2563952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71" name="LINE62071"/>
          <p:cNvSpPr/>
          <p:nvPr/>
        </p:nvSpPr>
        <p:spPr bwMode="auto">
          <a:xfrm flipH="1">
            <a:off x="3669754" y="3076575"/>
            <a:ext cx="0" cy="2563952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72" name="LINE62072"/>
          <p:cNvSpPr/>
          <p:nvPr/>
        </p:nvSpPr>
        <p:spPr bwMode="auto">
          <a:xfrm flipH="1">
            <a:off x="6979145" y="3076575"/>
            <a:ext cx="0" cy="2563952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73" name="LINE62073"/>
          <p:cNvSpPr/>
          <p:nvPr/>
        </p:nvSpPr>
        <p:spPr bwMode="auto">
          <a:xfrm flipH="1">
            <a:off x="8633841" y="3076575"/>
            <a:ext cx="0" cy="2563952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74" name="LINE62074"/>
          <p:cNvSpPr/>
          <p:nvPr/>
        </p:nvSpPr>
        <p:spPr bwMode="auto">
          <a:xfrm flipH="1">
            <a:off x="5324449" y="3076575"/>
            <a:ext cx="0" cy="2563952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75" name="LINE62075"/>
          <p:cNvSpPr/>
          <p:nvPr/>
        </p:nvSpPr>
        <p:spPr bwMode="auto">
          <a:xfrm flipH="1">
            <a:off x="10279011" y="2756611"/>
            <a:ext cx="0" cy="2883916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76" name="LINE62076"/>
          <p:cNvSpPr/>
          <p:nvPr/>
        </p:nvSpPr>
        <p:spPr bwMode="auto">
          <a:xfrm>
            <a:off x="365125" y="4653293"/>
            <a:ext cx="9909124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77" name="LINE62077"/>
          <p:cNvSpPr/>
          <p:nvPr/>
        </p:nvSpPr>
        <p:spPr bwMode="auto">
          <a:xfrm>
            <a:off x="365125" y="5046282"/>
            <a:ext cx="9909124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78" name="LINE62078"/>
          <p:cNvSpPr/>
          <p:nvPr/>
        </p:nvSpPr>
        <p:spPr bwMode="auto">
          <a:xfrm>
            <a:off x="365125" y="5439270"/>
            <a:ext cx="9909124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79" name="LINE62079"/>
          <p:cNvSpPr/>
          <p:nvPr/>
        </p:nvSpPr>
        <p:spPr bwMode="auto">
          <a:xfrm>
            <a:off x="365125" y="3081338"/>
            <a:ext cx="9909124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80" name="LINE62080"/>
          <p:cNvSpPr/>
          <p:nvPr/>
        </p:nvSpPr>
        <p:spPr bwMode="auto">
          <a:xfrm>
            <a:off x="365125" y="3474326"/>
            <a:ext cx="9909124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81" name="LINE62081"/>
          <p:cNvSpPr/>
          <p:nvPr/>
        </p:nvSpPr>
        <p:spPr bwMode="auto">
          <a:xfrm>
            <a:off x="365125" y="3867315"/>
            <a:ext cx="9909124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82" name="LINE62082"/>
          <p:cNvSpPr/>
          <p:nvPr/>
        </p:nvSpPr>
        <p:spPr bwMode="auto">
          <a:xfrm>
            <a:off x="365125" y="4260304"/>
            <a:ext cx="9909124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83" name="LINE62083"/>
          <p:cNvSpPr/>
          <p:nvPr/>
        </p:nvSpPr>
        <p:spPr bwMode="auto">
          <a:xfrm>
            <a:off x="365125" y="4456798"/>
            <a:ext cx="9909124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84" name="LINE62084"/>
          <p:cNvSpPr/>
          <p:nvPr/>
        </p:nvSpPr>
        <p:spPr bwMode="auto">
          <a:xfrm>
            <a:off x="365125" y="4849787"/>
            <a:ext cx="9909124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85" name="LINE62085"/>
          <p:cNvSpPr/>
          <p:nvPr/>
        </p:nvSpPr>
        <p:spPr bwMode="auto">
          <a:xfrm>
            <a:off x="365125" y="5242776"/>
            <a:ext cx="9909124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86" name="LINE62086"/>
          <p:cNvSpPr/>
          <p:nvPr/>
        </p:nvSpPr>
        <p:spPr bwMode="auto">
          <a:xfrm>
            <a:off x="365125" y="3277832"/>
            <a:ext cx="9909124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87" name="LINE62087"/>
          <p:cNvSpPr/>
          <p:nvPr/>
        </p:nvSpPr>
        <p:spPr bwMode="auto">
          <a:xfrm>
            <a:off x="365125" y="3670821"/>
            <a:ext cx="9909124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88" name="LINE62088"/>
          <p:cNvSpPr/>
          <p:nvPr/>
        </p:nvSpPr>
        <p:spPr bwMode="auto">
          <a:xfrm>
            <a:off x="365125" y="4063809"/>
            <a:ext cx="9909124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89" name="LINE62089"/>
          <p:cNvSpPr/>
          <p:nvPr/>
        </p:nvSpPr>
        <p:spPr bwMode="auto">
          <a:xfrm>
            <a:off x="355600" y="2761374"/>
            <a:ext cx="9928174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90" name="LINE62090"/>
          <p:cNvSpPr/>
          <p:nvPr/>
        </p:nvSpPr>
        <p:spPr bwMode="auto">
          <a:xfrm>
            <a:off x="355600" y="5635765"/>
            <a:ext cx="9928174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091" name="RECTANGLE62091"/>
          <p:cNvSpPr/>
          <p:nvPr/>
        </p:nvSpPr>
        <p:spPr bwMode="auto">
          <a:xfrm>
            <a:off x="371348" y="5701487"/>
            <a:ext cx="513090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Tableau 1 : données pour le transport aérien en avion mixte - liaisons non identifiées du calculateur</a:t>
            </a:r>
            <a:endParaRPr/>
          </a:p>
        </p:txBody>
      </p:sp>
      <p:sp>
        <p:nvSpPr>
          <p:cNvPr id="62094" name="RECTANGLE62094"/>
          <p:cNvSpPr/>
          <p:nvPr/>
        </p:nvSpPr>
        <p:spPr bwMode="auto">
          <a:xfrm>
            <a:off x="371348" y="5824956"/>
            <a:ext cx="34776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Source : Calculateur d‘émissions de GES de l’aviation, valeurs 2016</a:t>
            </a:r>
            <a:endParaRPr/>
          </a:p>
        </p:txBody>
      </p:sp>
      <p:sp>
        <p:nvSpPr>
          <p:cNvPr id="62097" name="RECTANGLE62097"/>
          <p:cNvSpPr/>
          <p:nvPr/>
        </p:nvSpPr>
        <p:spPr bwMode="auto">
          <a:xfrm>
            <a:off x="740410" y="6128766"/>
            <a:ext cx="234937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Distance parcourue en km (2) :</a:t>
            </a:r>
            <a:endParaRPr/>
          </a:p>
        </p:txBody>
      </p:sp>
      <p:sp>
        <p:nvSpPr>
          <p:cNvPr id="62100" name="RECTANGLE62100"/>
          <p:cNvSpPr/>
          <p:nvPr/>
        </p:nvSpPr>
        <p:spPr bwMode="auto">
          <a:xfrm>
            <a:off x="371348" y="6344069"/>
            <a:ext cx="588020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L’évaluation de la distance (en km) entre deux aéroports provient directement du système de réservation ViaXeo. </a:t>
            </a:r>
            <a:endParaRPr/>
          </a:p>
        </p:txBody>
      </p:sp>
      <p:sp>
        <p:nvSpPr>
          <p:cNvPr id="62103" name="RECTANGLE62103"/>
          <p:cNvSpPr/>
          <p:nvPr/>
        </p:nvSpPr>
        <p:spPr bwMode="auto">
          <a:xfrm>
            <a:off x="371348" y="6467539"/>
            <a:ext cx="505470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Pour chaque transaction, la donnée en km est récupérée dans le message comptable issu du GDS.</a:t>
            </a:r>
            <a:endParaRPr/>
          </a:p>
        </p:txBody>
      </p:sp>
      <p:sp>
        <p:nvSpPr>
          <p:cNvPr id="62106" name="RECTANGLE62106"/>
          <p:cNvSpPr/>
          <p:nvPr/>
        </p:nvSpPr>
        <p:spPr bwMode="auto">
          <a:xfrm>
            <a:off x="371348" y="6591008"/>
            <a:ext cx="499577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Si la distance est donnée en miles, celle-ci est multipliée par 1,60934, afin de la convertir en km.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46" name="RECTANGLE38146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38147" name="Picture 38147" descr="Picture 38147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38148" name="LINE38148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49" name="RECTANGLE38149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38152" name="RECTANGLE38152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53" name="RECTANGLE38153"/>
          <p:cNvSpPr/>
          <p:nvPr/>
        </p:nvSpPr>
        <p:spPr bwMode="auto">
          <a:xfrm>
            <a:off x="4309275" y="251460"/>
            <a:ext cx="1916938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SYNTHESE AIR</a:t>
            </a:r>
            <a:endParaRPr/>
          </a:p>
        </p:txBody>
      </p:sp>
      <p:sp>
        <p:nvSpPr>
          <p:cNvPr id="38156" name="RECTANGLE38156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57" name="RECTANGLE38157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38160" name="RECTANGLE38160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61" name="RECTANGLE38161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62" name="RECTANGLE38162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38165" name="RECTANGLE38165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66" name="RECTANGLE38166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67" name="RECTANGLE38167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38170" name="RECTANGLE38170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38173" name="LINE38173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74" name="RECTANGLE38174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38177" name="LINE38177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78" name="RECTANGLE38178"/>
          <p:cNvSpPr/>
          <p:nvPr/>
        </p:nvSpPr>
        <p:spPr bwMode="auto">
          <a:xfrm>
            <a:off x="310121" y="1171575"/>
            <a:ext cx="2419426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79" name="RECTANGLE38179"/>
          <p:cNvSpPr/>
          <p:nvPr/>
        </p:nvSpPr>
        <p:spPr bwMode="auto">
          <a:xfrm>
            <a:off x="1386027" y="1194435"/>
            <a:ext cx="28641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Type</a:t>
            </a:r>
            <a:endParaRPr/>
          </a:p>
        </p:txBody>
      </p:sp>
      <p:sp>
        <p:nvSpPr>
          <p:cNvPr id="38182" name="RECTANGLE38182"/>
          <p:cNvSpPr/>
          <p:nvPr/>
        </p:nvSpPr>
        <p:spPr bwMode="auto">
          <a:xfrm>
            <a:off x="2777173" y="1171575"/>
            <a:ext cx="235872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83" name="RECTANGLE38183"/>
          <p:cNvSpPr/>
          <p:nvPr/>
        </p:nvSpPr>
        <p:spPr bwMode="auto">
          <a:xfrm>
            <a:off x="3886327" y="1194435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P1</a:t>
            </a:r>
            <a:endParaRPr/>
          </a:p>
        </p:txBody>
      </p:sp>
      <p:sp>
        <p:nvSpPr>
          <p:cNvPr id="38186" name="RECTANGLE38186"/>
          <p:cNvSpPr/>
          <p:nvPr/>
        </p:nvSpPr>
        <p:spPr bwMode="auto">
          <a:xfrm>
            <a:off x="5177168" y="1171575"/>
            <a:ext cx="235872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87" name="RECTANGLE38187"/>
          <p:cNvSpPr/>
          <p:nvPr/>
        </p:nvSpPr>
        <p:spPr bwMode="auto">
          <a:xfrm>
            <a:off x="6286322" y="1194435"/>
            <a:ext cx="1592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P2</a:t>
            </a:r>
            <a:endParaRPr/>
          </a:p>
        </p:txBody>
      </p:sp>
      <p:sp>
        <p:nvSpPr>
          <p:cNvPr id="38190" name="RECTANGLE38190"/>
          <p:cNvSpPr/>
          <p:nvPr/>
        </p:nvSpPr>
        <p:spPr bwMode="auto">
          <a:xfrm>
            <a:off x="7577163" y="1171575"/>
            <a:ext cx="2709189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191" name="RECTANGLE38191"/>
          <p:cNvSpPr/>
          <p:nvPr/>
        </p:nvSpPr>
        <p:spPr bwMode="auto">
          <a:xfrm>
            <a:off x="8667344" y="1194435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38194" name="RECTANGLE38194"/>
          <p:cNvSpPr/>
          <p:nvPr/>
        </p:nvSpPr>
        <p:spPr bwMode="auto">
          <a:xfrm>
            <a:off x="313169" y="1392695"/>
            <a:ext cx="19343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 Hors-Abonnement/EMD (1)</a:t>
            </a:r>
            <a:endParaRPr/>
          </a:p>
        </p:txBody>
      </p:sp>
      <p:sp>
        <p:nvSpPr>
          <p:cNvPr id="38197" name="RECTANGLE38197"/>
          <p:cNvSpPr/>
          <p:nvPr/>
        </p:nvSpPr>
        <p:spPr bwMode="auto">
          <a:xfrm>
            <a:off x="3828885" y="1392695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231 844</a:t>
            </a:r>
            <a:endParaRPr/>
          </a:p>
        </p:txBody>
      </p:sp>
      <p:sp>
        <p:nvSpPr>
          <p:cNvPr id="38200" name="RECTANGLE38200"/>
          <p:cNvSpPr/>
          <p:nvPr/>
        </p:nvSpPr>
        <p:spPr bwMode="auto">
          <a:xfrm>
            <a:off x="6216180" y="1392695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246 224</a:t>
            </a:r>
            <a:endParaRPr/>
          </a:p>
        </p:txBody>
      </p:sp>
      <p:sp>
        <p:nvSpPr>
          <p:cNvPr id="38203" name="RECTANGLE38203"/>
          <p:cNvSpPr/>
          <p:nvPr/>
        </p:nvSpPr>
        <p:spPr bwMode="auto">
          <a:xfrm>
            <a:off x="8546071" y="1392695"/>
            <a:ext cx="5055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- 5,84 %</a:t>
            </a:r>
            <a:endParaRPr/>
          </a:p>
        </p:txBody>
      </p:sp>
      <p:pic>
        <p:nvPicPr>
          <p:cNvPr id="38206" name="Picture 38206" descr="Picture 38206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1368069"/>
            <a:ext cx="152400" cy="152400"/>
          </a:xfrm>
          <a:prstGeom prst="rect">
            <a:avLst/>
          </a:prstGeom>
          <a:noFill/>
        </p:spPr>
      </p:pic>
      <p:sp>
        <p:nvSpPr>
          <p:cNvPr id="38207" name="RECTANGLE38207"/>
          <p:cNvSpPr/>
          <p:nvPr/>
        </p:nvSpPr>
        <p:spPr bwMode="auto">
          <a:xfrm>
            <a:off x="313169" y="1592720"/>
            <a:ext cx="118770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 Abonnement</a:t>
            </a:r>
            <a:endParaRPr/>
          </a:p>
        </p:txBody>
      </p:sp>
      <p:sp>
        <p:nvSpPr>
          <p:cNvPr id="38210" name="RECTANGLE38210"/>
          <p:cNvSpPr/>
          <p:nvPr/>
        </p:nvSpPr>
        <p:spPr bwMode="auto">
          <a:xfrm>
            <a:off x="4187127" y="159272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8213" name="RECTANGLE38213"/>
          <p:cNvSpPr/>
          <p:nvPr/>
        </p:nvSpPr>
        <p:spPr bwMode="auto">
          <a:xfrm>
            <a:off x="6587122" y="159272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8216" name="RECTANGLE38216"/>
          <p:cNvSpPr/>
          <p:nvPr/>
        </p:nvSpPr>
        <p:spPr bwMode="auto">
          <a:xfrm>
            <a:off x="8557451" y="1592720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pic>
        <p:nvPicPr>
          <p:cNvPr id="38219" name="Picture 38219" descr="Picture 38219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10043909" y="1568094"/>
            <a:ext cx="152400" cy="152400"/>
          </a:xfrm>
          <a:prstGeom prst="rect">
            <a:avLst/>
          </a:prstGeom>
          <a:noFill/>
        </p:spPr>
      </p:pic>
      <p:sp>
        <p:nvSpPr>
          <p:cNvPr id="38220" name="RECTANGLE38220"/>
          <p:cNvSpPr/>
          <p:nvPr/>
        </p:nvSpPr>
        <p:spPr bwMode="auto">
          <a:xfrm>
            <a:off x="313169" y="1792745"/>
            <a:ext cx="18005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 Services Auxiliaires/EMD</a:t>
            </a:r>
            <a:endParaRPr/>
          </a:p>
        </p:txBody>
      </p:sp>
      <p:sp>
        <p:nvSpPr>
          <p:cNvPr id="38223" name="RECTANGLE38223"/>
          <p:cNvSpPr/>
          <p:nvPr/>
        </p:nvSpPr>
        <p:spPr bwMode="auto">
          <a:xfrm>
            <a:off x="3945217" y="1792745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1 877</a:t>
            </a:r>
            <a:endParaRPr/>
          </a:p>
        </p:txBody>
      </p:sp>
      <p:sp>
        <p:nvSpPr>
          <p:cNvPr id="38226" name="RECTANGLE38226"/>
          <p:cNvSpPr/>
          <p:nvPr/>
        </p:nvSpPr>
        <p:spPr bwMode="auto">
          <a:xfrm>
            <a:off x="6445390" y="179274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632</a:t>
            </a:r>
            <a:endParaRPr/>
          </a:p>
        </p:txBody>
      </p:sp>
      <p:sp>
        <p:nvSpPr>
          <p:cNvPr id="38229" name="RECTANGLE38229"/>
          <p:cNvSpPr/>
          <p:nvPr/>
        </p:nvSpPr>
        <p:spPr bwMode="auto">
          <a:xfrm>
            <a:off x="8415719" y="1792745"/>
            <a:ext cx="63591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+ 197,23 %</a:t>
            </a:r>
            <a:endParaRPr/>
          </a:p>
        </p:txBody>
      </p:sp>
      <p:pic>
        <p:nvPicPr>
          <p:cNvPr id="38232" name="Picture 38232" descr="Picture 38232"/>
          <p:cNvPicPr/>
          <p:nvPr/>
        </p:nvPicPr>
        <p:blipFill>
          <a:blip r:embed="rId5">
            <a:lum/>
          </a:blip>
          <a:stretch>
            <a:fillRect/>
          </a:stretch>
        </p:blipFill>
        <p:spPr bwMode="auto">
          <a:xfrm>
            <a:off x="10043909" y="1768119"/>
            <a:ext cx="152400" cy="152400"/>
          </a:xfrm>
          <a:prstGeom prst="rect">
            <a:avLst/>
          </a:prstGeom>
          <a:noFill/>
        </p:spPr>
      </p:pic>
      <p:sp>
        <p:nvSpPr>
          <p:cNvPr id="38233" name="RECTANGLE38233"/>
          <p:cNvSpPr/>
          <p:nvPr/>
        </p:nvSpPr>
        <p:spPr bwMode="auto">
          <a:xfrm>
            <a:off x="228600" y="1939569"/>
            <a:ext cx="2519998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234" name="RECTANGLE38234"/>
          <p:cNvSpPr/>
          <p:nvPr/>
        </p:nvSpPr>
        <p:spPr bwMode="auto">
          <a:xfrm>
            <a:off x="322694" y="2002295"/>
            <a:ext cx="88544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Dépenses</a:t>
            </a:r>
            <a:endParaRPr/>
          </a:p>
        </p:txBody>
      </p:sp>
      <p:sp>
        <p:nvSpPr>
          <p:cNvPr id="38237" name="RECTANGLE38237"/>
          <p:cNvSpPr/>
          <p:nvPr/>
        </p:nvSpPr>
        <p:spPr bwMode="auto">
          <a:xfrm>
            <a:off x="2748598" y="1939569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238" name="RECTANGLE38238"/>
          <p:cNvSpPr/>
          <p:nvPr/>
        </p:nvSpPr>
        <p:spPr bwMode="auto">
          <a:xfrm>
            <a:off x="3771481" y="2002295"/>
            <a:ext cx="4801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233 721</a:t>
            </a:r>
            <a:endParaRPr/>
          </a:p>
        </p:txBody>
      </p:sp>
      <p:sp>
        <p:nvSpPr>
          <p:cNvPr id="38241" name="RECTANGLE38241"/>
          <p:cNvSpPr/>
          <p:nvPr/>
        </p:nvSpPr>
        <p:spPr bwMode="auto">
          <a:xfrm>
            <a:off x="5148593" y="1939569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242" name="RECTANGLE38242"/>
          <p:cNvSpPr/>
          <p:nvPr/>
        </p:nvSpPr>
        <p:spPr bwMode="auto">
          <a:xfrm>
            <a:off x="6171476" y="2002295"/>
            <a:ext cx="4801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246 855</a:t>
            </a:r>
            <a:endParaRPr/>
          </a:p>
        </p:txBody>
      </p:sp>
      <p:sp>
        <p:nvSpPr>
          <p:cNvPr id="38245" name="RECTANGLE38245"/>
          <p:cNvSpPr/>
          <p:nvPr/>
        </p:nvSpPr>
        <p:spPr bwMode="auto">
          <a:xfrm>
            <a:off x="7548588" y="1939569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246" name="RECTANGLE38246"/>
          <p:cNvSpPr/>
          <p:nvPr/>
        </p:nvSpPr>
        <p:spPr bwMode="auto">
          <a:xfrm>
            <a:off x="8504110" y="2002295"/>
            <a:ext cx="5475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- 5,32 %</a:t>
            </a:r>
            <a:endParaRPr/>
          </a:p>
        </p:txBody>
      </p:sp>
      <p:sp>
        <p:nvSpPr>
          <p:cNvPr id="38249" name="RECTANGLE38249"/>
          <p:cNvSpPr/>
          <p:nvPr/>
        </p:nvSpPr>
        <p:spPr bwMode="auto">
          <a:xfrm>
            <a:off x="9948583" y="1939569"/>
            <a:ext cx="359994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38250" name="Picture 38250" descr="Picture 38250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1977669"/>
            <a:ext cx="152400" cy="152400"/>
          </a:xfrm>
          <a:prstGeom prst="rect">
            <a:avLst/>
          </a:prstGeom>
          <a:noFill/>
        </p:spPr>
      </p:pic>
      <p:sp>
        <p:nvSpPr>
          <p:cNvPr id="38251" name="RECTANGLE38251"/>
          <p:cNvSpPr/>
          <p:nvPr/>
        </p:nvSpPr>
        <p:spPr bwMode="auto">
          <a:xfrm>
            <a:off x="313169" y="2211845"/>
            <a:ext cx="113720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Positives</a:t>
            </a:r>
            <a:endParaRPr/>
          </a:p>
        </p:txBody>
      </p:sp>
      <p:sp>
        <p:nvSpPr>
          <p:cNvPr id="38254" name="RECTANGLE38254"/>
          <p:cNvSpPr/>
          <p:nvPr/>
        </p:nvSpPr>
        <p:spPr bwMode="auto">
          <a:xfrm>
            <a:off x="4058095" y="221184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407</a:t>
            </a:r>
            <a:endParaRPr/>
          </a:p>
        </p:txBody>
      </p:sp>
      <p:sp>
        <p:nvSpPr>
          <p:cNvPr id="38257" name="RECTANGLE38257"/>
          <p:cNvSpPr/>
          <p:nvPr/>
        </p:nvSpPr>
        <p:spPr bwMode="auto">
          <a:xfrm>
            <a:off x="6458090" y="221184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429</a:t>
            </a:r>
            <a:endParaRPr/>
          </a:p>
        </p:txBody>
      </p:sp>
      <p:sp>
        <p:nvSpPr>
          <p:cNvPr id="38260" name="RECTANGLE38260"/>
          <p:cNvSpPr/>
          <p:nvPr/>
        </p:nvSpPr>
        <p:spPr bwMode="auto">
          <a:xfrm>
            <a:off x="8558771" y="2211845"/>
            <a:ext cx="5055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- 5,13 %</a:t>
            </a:r>
            <a:endParaRPr/>
          </a:p>
        </p:txBody>
      </p:sp>
      <p:pic>
        <p:nvPicPr>
          <p:cNvPr id="38263" name="Picture 38263" descr="Picture 38263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2187219"/>
            <a:ext cx="152400" cy="152400"/>
          </a:xfrm>
          <a:prstGeom prst="rect">
            <a:avLst/>
          </a:prstGeom>
          <a:noFill/>
        </p:spPr>
      </p:pic>
      <p:sp>
        <p:nvSpPr>
          <p:cNvPr id="38264" name="RECTANGLE38264"/>
          <p:cNvSpPr/>
          <p:nvPr/>
        </p:nvSpPr>
        <p:spPr bwMode="auto">
          <a:xfrm>
            <a:off x="313169" y="2411870"/>
            <a:ext cx="119441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Négatives</a:t>
            </a:r>
            <a:endParaRPr/>
          </a:p>
        </p:txBody>
      </p:sp>
      <p:sp>
        <p:nvSpPr>
          <p:cNvPr id="38267" name="RECTANGLE38267"/>
          <p:cNvSpPr/>
          <p:nvPr/>
        </p:nvSpPr>
        <p:spPr bwMode="auto">
          <a:xfrm>
            <a:off x="4122610" y="2411870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</a:t>
            </a:r>
            <a:endParaRPr/>
          </a:p>
        </p:txBody>
      </p:sp>
      <p:sp>
        <p:nvSpPr>
          <p:cNvPr id="38270" name="RECTANGLE38270"/>
          <p:cNvSpPr/>
          <p:nvPr/>
        </p:nvSpPr>
        <p:spPr bwMode="auto">
          <a:xfrm>
            <a:off x="6522606" y="2411870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</a:t>
            </a:r>
            <a:endParaRPr/>
          </a:p>
        </p:txBody>
      </p:sp>
      <p:sp>
        <p:nvSpPr>
          <p:cNvPr id="38273" name="RECTANGLE38273"/>
          <p:cNvSpPr/>
          <p:nvPr/>
        </p:nvSpPr>
        <p:spPr bwMode="auto">
          <a:xfrm>
            <a:off x="8481555" y="2411870"/>
            <a:ext cx="570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- 41,38 %</a:t>
            </a:r>
            <a:endParaRPr/>
          </a:p>
        </p:txBody>
      </p:sp>
      <p:pic>
        <p:nvPicPr>
          <p:cNvPr id="38276" name="Picture 38276" descr="Picture 38276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2387244"/>
            <a:ext cx="152400" cy="152400"/>
          </a:xfrm>
          <a:prstGeom prst="rect">
            <a:avLst/>
          </a:prstGeom>
          <a:noFill/>
        </p:spPr>
      </p:pic>
      <p:sp>
        <p:nvSpPr>
          <p:cNvPr id="38277" name="RECTANGLE38277"/>
          <p:cNvSpPr/>
          <p:nvPr/>
        </p:nvSpPr>
        <p:spPr bwMode="auto">
          <a:xfrm>
            <a:off x="228600" y="2558694"/>
            <a:ext cx="2519998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278" name="RECTANGLE38278"/>
          <p:cNvSpPr/>
          <p:nvPr/>
        </p:nvSpPr>
        <p:spPr bwMode="auto">
          <a:xfrm>
            <a:off x="322694" y="2621420"/>
            <a:ext cx="9299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Tickets Nets (2)</a:t>
            </a:r>
            <a:endParaRPr/>
          </a:p>
        </p:txBody>
      </p:sp>
      <p:sp>
        <p:nvSpPr>
          <p:cNvPr id="38281" name="RECTANGLE38281"/>
          <p:cNvSpPr/>
          <p:nvPr/>
        </p:nvSpPr>
        <p:spPr bwMode="auto">
          <a:xfrm>
            <a:off x="2748598" y="2558694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282" name="RECTANGLE38282"/>
          <p:cNvSpPr/>
          <p:nvPr/>
        </p:nvSpPr>
        <p:spPr bwMode="auto">
          <a:xfrm>
            <a:off x="4035234" y="2621420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390</a:t>
            </a:r>
            <a:endParaRPr/>
          </a:p>
        </p:txBody>
      </p:sp>
      <p:sp>
        <p:nvSpPr>
          <p:cNvPr id="38285" name="RECTANGLE38285"/>
          <p:cNvSpPr/>
          <p:nvPr/>
        </p:nvSpPr>
        <p:spPr bwMode="auto">
          <a:xfrm>
            <a:off x="5148593" y="2558694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286" name="RECTANGLE38286"/>
          <p:cNvSpPr/>
          <p:nvPr/>
        </p:nvSpPr>
        <p:spPr bwMode="auto">
          <a:xfrm>
            <a:off x="6435230" y="2621420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400</a:t>
            </a:r>
            <a:endParaRPr/>
          </a:p>
        </p:txBody>
      </p:sp>
      <p:sp>
        <p:nvSpPr>
          <p:cNvPr id="38289" name="RECTANGLE38289"/>
          <p:cNvSpPr/>
          <p:nvPr/>
        </p:nvSpPr>
        <p:spPr bwMode="auto">
          <a:xfrm>
            <a:off x="7548588" y="2558694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290" name="RECTANGLE38290"/>
          <p:cNvSpPr/>
          <p:nvPr/>
        </p:nvSpPr>
        <p:spPr bwMode="auto">
          <a:xfrm>
            <a:off x="8504110" y="2621420"/>
            <a:ext cx="5475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- 2,50 %</a:t>
            </a:r>
            <a:endParaRPr/>
          </a:p>
        </p:txBody>
      </p:sp>
      <p:sp>
        <p:nvSpPr>
          <p:cNvPr id="38293" name="RECTANGLE38293"/>
          <p:cNvSpPr/>
          <p:nvPr/>
        </p:nvSpPr>
        <p:spPr bwMode="auto">
          <a:xfrm>
            <a:off x="9948583" y="2558694"/>
            <a:ext cx="359994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38294" name="Picture 38294" descr="Picture 38294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2596794"/>
            <a:ext cx="152400" cy="152400"/>
          </a:xfrm>
          <a:prstGeom prst="rect">
            <a:avLst/>
          </a:prstGeom>
          <a:noFill/>
        </p:spPr>
      </p:pic>
      <p:sp>
        <p:nvSpPr>
          <p:cNvPr id="38295" name="RECTANGLE38295"/>
          <p:cNvSpPr/>
          <p:nvPr/>
        </p:nvSpPr>
        <p:spPr bwMode="auto">
          <a:xfrm>
            <a:off x="228600" y="2768244"/>
            <a:ext cx="2519998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296" name="RECTANGLE38296"/>
          <p:cNvSpPr/>
          <p:nvPr/>
        </p:nvSpPr>
        <p:spPr bwMode="auto">
          <a:xfrm>
            <a:off x="322694" y="2830970"/>
            <a:ext cx="91815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Tickets OD Nets</a:t>
            </a:r>
            <a:endParaRPr/>
          </a:p>
        </p:txBody>
      </p:sp>
      <p:sp>
        <p:nvSpPr>
          <p:cNvPr id="38299" name="RECTANGLE38299"/>
          <p:cNvSpPr/>
          <p:nvPr/>
        </p:nvSpPr>
        <p:spPr bwMode="auto">
          <a:xfrm>
            <a:off x="2748598" y="2768244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300" name="RECTANGLE38300"/>
          <p:cNvSpPr/>
          <p:nvPr/>
        </p:nvSpPr>
        <p:spPr bwMode="auto">
          <a:xfrm>
            <a:off x="4022534" y="2830970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639</a:t>
            </a:r>
            <a:endParaRPr/>
          </a:p>
        </p:txBody>
      </p:sp>
      <p:sp>
        <p:nvSpPr>
          <p:cNvPr id="38303" name="RECTANGLE38303"/>
          <p:cNvSpPr/>
          <p:nvPr/>
        </p:nvSpPr>
        <p:spPr bwMode="auto">
          <a:xfrm>
            <a:off x="5148593" y="2768244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304" name="RECTANGLE38304"/>
          <p:cNvSpPr/>
          <p:nvPr/>
        </p:nvSpPr>
        <p:spPr bwMode="auto">
          <a:xfrm>
            <a:off x="6422530" y="2830970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676</a:t>
            </a:r>
            <a:endParaRPr/>
          </a:p>
        </p:txBody>
      </p:sp>
      <p:sp>
        <p:nvSpPr>
          <p:cNvPr id="38307" name="RECTANGLE38307"/>
          <p:cNvSpPr/>
          <p:nvPr/>
        </p:nvSpPr>
        <p:spPr bwMode="auto">
          <a:xfrm>
            <a:off x="7548588" y="2768244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308" name="RECTANGLE38308"/>
          <p:cNvSpPr/>
          <p:nvPr/>
        </p:nvSpPr>
        <p:spPr bwMode="auto">
          <a:xfrm>
            <a:off x="8504110" y="2830970"/>
            <a:ext cx="5475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- 5,47 %</a:t>
            </a:r>
            <a:endParaRPr/>
          </a:p>
        </p:txBody>
      </p:sp>
      <p:sp>
        <p:nvSpPr>
          <p:cNvPr id="38311" name="RECTANGLE38311"/>
          <p:cNvSpPr/>
          <p:nvPr/>
        </p:nvSpPr>
        <p:spPr bwMode="auto">
          <a:xfrm>
            <a:off x="9948583" y="2768244"/>
            <a:ext cx="359994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38312" name="Picture 38312" descr="Picture 38312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2806344"/>
            <a:ext cx="152400" cy="152400"/>
          </a:xfrm>
          <a:prstGeom prst="rect">
            <a:avLst/>
          </a:prstGeom>
          <a:noFill/>
        </p:spPr>
      </p:pic>
      <p:sp>
        <p:nvSpPr>
          <p:cNvPr id="38313" name="RECTANGLE38313"/>
          <p:cNvSpPr/>
          <p:nvPr/>
        </p:nvSpPr>
        <p:spPr bwMode="auto">
          <a:xfrm>
            <a:off x="313169" y="3040520"/>
            <a:ext cx="133908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Abonnement</a:t>
            </a:r>
            <a:endParaRPr/>
          </a:p>
        </p:txBody>
      </p:sp>
      <p:sp>
        <p:nvSpPr>
          <p:cNvPr id="38316" name="RECTANGLE38316"/>
          <p:cNvSpPr/>
          <p:nvPr/>
        </p:nvSpPr>
        <p:spPr bwMode="auto">
          <a:xfrm>
            <a:off x="4187127" y="304052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8319" name="RECTANGLE38319"/>
          <p:cNvSpPr/>
          <p:nvPr/>
        </p:nvSpPr>
        <p:spPr bwMode="auto">
          <a:xfrm>
            <a:off x="6587122" y="304052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8322" name="RECTANGLE38322"/>
          <p:cNvSpPr/>
          <p:nvPr/>
        </p:nvSpPr>
        <p:spPr bwMode="auto">
          <a:xfrm>
            <a:off x="8544751" y="3040520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+ 0,00 %</a:t>
            </a:r>
            <a:endParaRPr/>
          </a:p>
        </p:txBody>
      </p:sp>
      <p:pic>
        <p:nvPicPr>
          <p:cNvPr id="38325" name="Picture 38325" descr="Picture 38325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10043909" y="3015894"/>
            <a:ext cx="152400" cy="152400"/>
          </a:xfrm>
          <a:prstGeom prst="rect">
            <a:avLst/>
          </a:prstGeom>
          <a:noFill/>
        </p:spPr>
      </p:pic>
      <p:sp>
        <p:nvSpPr>
          <p:cNvPr id="38326" name="RECTANGLE38326"/>
          <p:cNvSpPr/>
          <p:nvPr/>
        </p:nvSpPr>
        <p:spPr bwMode="auto">
          <a:xfrm>
            <a:off x="313169" y="3240545"/>
            <a:ext cx="195193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Services Auxiliaires/EMD</a:t>
            </a:r>
            <a:endParaRPr/>
          </a:p>
        </p:txBody>
      </p:sp>
      <p:sp>
        <p:nvSpPr>
          <p:cNvPr id="38329" name="RECTANGLE38329"/>
          <p:cNvSpPr/>
          <p:nvPr/>
        </p:nvSpPr>
        <p:spPr bwMode="auto">
          <a:xfrm>
            <a:off x="4109910" y="324054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</a:t>
            </a:r>
            <a:endParaRPr/>
          </a:p>
        </p:txBody>
      </p:sp>
      <p:sp>
        <p:nvSpPr>
          <p:cNvPr id="38332" name="RECTANGLE38332"/>
          <p:cNvSpPr/>
          <p:nvPr/>
        </p:nvSpPr>
        <p:spPr bwMode="auto">
          <a:xfrm>
            <a:off x="6509906" y="324054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</a:t>
            </a:r>
            <a:endParaRPr/>
          </a:p>
        </p:txBody>
      </p:sp>
      <p:sp>
        <p:nvSpPr>
          <p:cNvPr id="38335" name="RECTANGLE38335"/>
          <p:cNvSpPr/>
          <p:nvPr/>
        </p:nvSpPr>
        <p:spPr bwMode="auto">
          <a:xfrm>
            <a:off x="8415719" y="3240545"/>
            <a:ext cx="63591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+ 107,69 %</a:t>
            </a:r>
            <a:endParaRPr/>
          </a:p>
        </p:txBody>
      </p:sp>
      <p:pic>
        <p:nvPicPr>
          <p:cNvPr id="38338" name="Picture 38338" descr="Picture 38338"/>
          <p:cNvPicPr/>
          <p:nvPr/>
        </p:nvPicPr>
        <p:blipFill>
          <a:blip r:embed="rId5">
            <a:lum/>
          </a:blip>
          <a:stretch>
            <a:fillRect/>
          </a:stretch>
        </p:blipFill>
        <p:spPr bwMode="auto">
          <a:xfrm>
            <a:off x="10043909" y="3215919"/>
            <a:ext cx="152400" cy="152400"/>
          </a:xfrm>
          <a:prstGeom prst="rect">
            <a:avLst/>
          </a:prstGeom>
          <a:noFill/>
        </p:spPr>
      </p:pic>
      <p:sp>
        <p:nvSpPr>
          <p:cNvPr id="38339" name="RECTANGLE38339"/>
          <p:cNvSpPr/>
          <p:nvPr/>
        </p:nvSpPr>
        <p:spPr bwMode="auto">
          <a:xfrm>
            <a:off x="313169" y="3440570"/>
            <a:ext cx="15416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Voyagées Online</a:t>
            </a:r>
            <a:endParaRPr/>
          </a:p>
        </p:txBody>
      </p:sp>
      <p:sp>
        <p:nvSpPr>
          <p:cNvPr id="38342" name="RECTANGLE38342"/>
          <p:cNvSpPr/>
          <p:nvPr/>
        </p:nvSpPr>
        <p:spPr bwMode="auto">
          <a:xfrm>
            <a:off x="4058095" y="344057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341</a:t>
            </a:r>
            <a:endParaRPr/>
          </a:p>
        </p:txBody>
      </p:sp>
      <p:sp>
        <p:nvSpPr>
          <p:cNvPr id="38345" name="RECTANGLE38345"/>
          <p:cNvSpPr/>
          <p:nvPr/>
        </p:nvSpPr>
        <p:spPr bwMode="auto">
          <a:xfrm>
            <a:off x="6458090" y="344057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345</a:t>
            </a:r>
            <a:endParaRPr/>
          </a:p>
        </p:txBody>
      </p:sp>
      <p:sp>
        <p:nvSpPr>
          <p:cNvPr id="38348" name="RECTANGLE38348"/>
          <p:cNvSpPr/>
          <p:nvPr/>
        </p:nvSpPr>
        <p:spPr bwMode="auto">
          <a:xfrm>
            <a:off x="8546071" y="3440570"/>
            <a:ext cx="5055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- 1,16 %</a:t>
            </a:r>
            <a:endParaRPr/>
          </a:p>
        </p:txBody>
      </p:sp>
      <p:pic>
        <p:nvPicPr>
          <p:cNvPr id="38351" name="Picture 38351" descr="Picture 38351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3415944"/>
            <a:ext cx="152400" cy="152400"/>
          </a:xfrm>
          <a:prstGeom prst="rect">
            <a:avLst/>
          </a:prstGeom>
          <a:noFill/>
        </p:spPr>
      </p:pic>
      <p:sp>
        <p:nvSpPr>
          <p:cNvPr id="38352" name="RECTANGLE38352"/>
          <p:cNvSpPr/>
          <p:nvPr/>
        </p:nvSpPr>
        <p:spPr bwMode="auto">
          <a:xfrm>
            <a:off x="313169" y="3640595"/>
            <a:ext cx="15487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Voyagées Offline</a:t>
            </a:r>
            <a:endParaRPr/>
          </a:p>
        </p:txBody>
      </p:sp>
      <p:sp>
        <p:nvSpPr>
          <p:cNvPr id="38355" name="RECTANGLE38355"/>
          <p:cNvSpPr/>
          <p:nvPr/>
        </p:nvSpPr>
        <p:spPr bwMode="auto">
          <a:xfrm>
            <a:off x="4122610" y="364059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49</a:t>
            </a:r>
            <a:endParaRPr/>
          </a:p>
        </p:txBody>
      </p:sp>
      <p:sp>
        <p:nvSpPr>
          <p:cNvPr id="38358" name="RECTANGLE38358"/>
          <p:cNvSpPr/>
          <p:nvPr/>
        </p:nvSpPr>
        <p:spPr bwMode="auto">
          <a:xfrm>
            <a:off x="6522606" y="364059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55</a:t>
            </a:r>
            <a:endParaRPr/>
          </a:p>
        </p:txBody>
      </p:sp>
      <p:sp>
        <p:nvSpPr>
          <p:cNvPr id="38361" name="RECTANGLE38361"/>
          <p:cNvSpPr/>
          <p:nvPr/>
        </p:nvSpPr>
        <p:spPr bwMode="auto">
          <a:xfrm>
            <a:off x="8481555" y="3640595"/>
            <a:ext cx="570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- 10,91 %</a:t>
            </a:r>
            <a:endParaRPr/>
          </a:p>
        </p:txBody>
      </p:sp>
      <p:pic>
        <p:nvPicPr>
          <p:cNvPr id="38364" name="Picture 38364" descr="Picture 38364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3615969"/>
            <a:ext cx="152400" cy="152400"/>
          </a:xfrm>
          <a:prstGeom prst="rect">
            <a:avLst/>
          </a:prstGeom>
          <a:noFill/>
        </p:spPr>
      </p:pic>
      <p:sp>
        <p:nvSpPr>
          <p:cNvPr id="38365" name="RECTANGLE38365"/>
          <p:cNvSpPr/>
          <p:nvPr/>
        </p:nvSpPr>
        <p:spPr bwMode="auto">
          <a:xfrm>
            <a:off x="313169" y="3840620"/>
            <a:ext cx="824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Adoption Online</a:t>
            </a:r>
            <a:endParaRPr/>
          </a:p>
        </p:txBody>
      </p:sp>
      <p:sp>
        <p:nvSpPr>
          <p:cNvPr id="38368" name="RECTANGLE38368"/>
          <p:cNvSpPr/>
          <p:nvPr/>
        </p:nvSpPr>
        <p:spPr bwMode="auto">
          <a:xfrm>
            <a:off x="3799015" y="3840620"/>
            <a:ext cx="45262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87,44 %</a:t>
            </a:r>
            <a:endParaRPr/>
          </a:p>
        </p:txBody>
      </p:sp>
      <p:sp>
        <p:nvSpPr>
          <p:cNvPr id="38371" name="RECTANGLE38371"/>
          <p:cNvSpPr/>
          <p:nvPr/>
        </p:nvSpPr>
        <p:spPr bwMode="auto">
          <a:xfrm>
            <a:off x="6199010" y="3840620"/>
            <a:ext cx="45262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86,25 %</a:t>
            </a:r>
            <a:endParaRPr/>
          </a:p>
        </p:txBody>
      </p:sp>
      <p:sp>
        <p:nvSpPr>
          <p:cNvPr id="38374" name="RECTANGLE38374"/>
          <p:cNvSpPr/>
          <p:nvPr/>
        </p:nvSpPr>
        <p:spPr bwMode="auto">
          <a:xfrm>
            <a:off x="8544751" y="3840620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+ 1,19 %</a:t>
            </a:r>
            <a:endParaRPr/>
          </a:p>
        </p:txBody>
      </p:sp>
      <p:pic>
        <p:nvPicPr>
          <p:cNvPr id="38377" name="Picture 38377" descr="Picture 38377"/>
          <p:cNvPicPr/>
          <p:nvPr/>
        </p:nvPicPr>
        <p:blipFill>
          <a:blip r:embed="rId5">
            <a:lum/>
          </a:blip>
          <a:stretch>
            <a:fillRect/>
          </a:stretch>
        </p:blipFill>
        <p:spPr bwMode="auto">
          <a:xfrm>
            <a:off x="10043909" y="3815994"/>
            <a:ext cx="152400" cy="152400"/>
          </a:xfrm>
          <a:prstGeom prst="rect">
            <a:avLst/>
          </a:prstGeom>
          <a:noFill/>
        </p:spPr>
      </p:pic>
      <p:sp>
        <p:nvSpPr>
          <p:cNvPr id="38378" name="RECTANGLE38378"/>
          <p:cNvSpPr/>
          <p:nvPr/>
        </p:nvSpPr>
        <p:spPr bwMode="auto">
          <a:xfrm>
            <a:off x="228600" y="3987444"/>
            <a:ext cx="2519998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379" name="RECTANGLE38379"/>
          <p:cNvSpPr/>
          <p:nvPr/>
        </p:nvSpPr>
        <p:spPr bwMode="auto">
          <a:xfrm>
            <a:off x="322694" y="4050170"/>
            <a:ext cx="118536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Prix Moyen (1) / (2)</a:t>
            </a:r>
            <a:endParaRPr/>
          </a:p>
        </p:txBody>
      </p:sp>
      <p:sp>
        <p:nvSpPr>
          <p:cNvPr id="38382" name="RECTANGLE38382"/>
          <p:cNvSpPr/>
          <p:nvPr/>
        </p:nvSpPr>
        <p:spPr bwMode="auto">
          <a:xfrm>
            <a:off x="2748598" y="3987444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383" name="RECTANGLE38383"/>
          <p:cNvSpPr/>
          <p:nvPr/>
        </p:nvSpPr>
        <p:spPr bwMode="auto">
          <a:xfrm>
            <a:off x="4022534" y="4050170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594</a:t>
            </a:r>
            <a:endParaRPr/>
          </a:p>
        </p:txBody>
      </p:sp>
      <p:sp>
        <p:nvSpPr>
          <p:cNvPr id="38386" name="RECTANGLE38386"/>
          <p:cNvSpPr/>
          <p:nvPr/>
        </p:nvSpPr>
        <p:spPr bwMode="auto">
          <a:xfrm>
            <a:off x="5148593" y="3987444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387" name="RECTANGLE38387"/>
          <p:cNvSpPr/>
          <p:nvPr/>
        </p:nvSpPr>
        <p:spPr bwMode="auto">
          <a:xfrm>
            <a:off x="6422530" y="4050170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616</a:t>
            </a:r>
            <a:endParaRPr/>
          </a:p>
        </p:txBody>
      </p:sp>
      <p:sp>
        <p:nvSpPr>
          <p:cNvPr id="38390" name="RECTANGLE38390"/>
          <p:cNvSpPr/>
          <p:nvPr/>
        </p:nvSpPr>
        <p:spPr bwMode="auto">
          <a:xfrm>
            <a:off x="7548588" y="3987444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391" name="RECTANGLE38391"/>
          <p:cNvSpPr/>
          <p:nvPr/>
        </p:nvSpPr>
        <p:spPr bwMode="auto">
          <a:xfrm>
            <a:off x="8685060" y="4050170"/>
            <a:ext cx="36657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- 3 %</a:t>
            </a:r>
            <a:endParaRPr/>
          </a:p>
        </p:txBody>
      </p:sp>
      <p:sp>
        <p:nvSpPr>
          <p:cNvPr id="38394" name="RECTANGLE38394"/>
          <p:cNvSpPr/>
          <p:nvPr/>
        </p:nvSpPr>
        <p:spPr bwMode="auto">
          <a:xfrm>
            <a:off x="9948583" y="3987444"/>
            <a:ext cx="359994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38395" name="Picture 38395" descr="Picture 38395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4025544"/>
            <a:ext cx="152400" cy="152400"/>
          </a:xfrm>
          <a:prstGeom prst="rect">
            <a:avLst/>
          </a:prstGeom>
          <a:noFill/>
        </p:spPr>
      </p:pic>
      <p:sp>
        <p:nvSpPr>
          <p:cNvPr id="38396" name="RECTANGLE38396"/>
          <p:cNvSpPr/>
          <p:nvPr/>
        </p:nvSpPr>
        <p:spPr bwMode="auto">
          <a:xfrm>
            <a:off x="313169" y="4259720"/>
            <a:ext cx="77947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Fees HT Online</a:t>
            </a:r>
            <a:endParaRPr/>
          </a:p>
        </p:txBody>
      </p:sp>
      <p:sp>
        <p:nvSpPr>
          <p:cNvPr id="38399" name="RECTANGLE38399"/>
          <p:cNvSpPr/>
          <p:nvPr/>
        </p:nvSpPr>
        <p:spPr bwMode="auto">
          <a:xfrm>
            <a:off x="3945217" y="4259720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1 091</a:t>
            </a:r>
            <a:endParaRPr/>
          </a:p>
        </p:txBody>
      </p:sp>
      <p:sp>
        <p:nvSpPr>
          <p:cNvPr id="38402" name="RECTANGLE38402"/>
          <p:cNvSpPr/>
          <p:nvPr/>
        </p:nvSpPr>
        <p:spPr bwMode="auto">
          <a:xfrm>
            <a:off x="6345212" y="4259720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1 073</a:t>
            </a:r>
            <a:endParaRPr/>
          </a:p>
        </p:txBody>
      </p:sp>
      <p:sp>
        <p:nvSpPr>
          <p:cNvPr id="38405" name="RECTANGLE38405"/>
          <p:cNvSpPr/>
          <p:nvPr/>
        </p:nvSpPr>
        <p:spPr bwMode="auto">
          <a:xfrm>
            <a:off x="8544751" y="4259720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+ 1,68 %</a:t>
            </a:r>
            <a:endParaRPr/>
          </a:p>
        </p:txBody>
      </p:sp>
      <p:pic>
        <p:nvPicPr>
          <p:cNvPr id="38408" name="Picture 38408" descr="Picture 38408"/>
          <p:cNvPicPr/>
          <p:nvPr/>
        </p:nvPicPr>
        <p:blipFill>
          <a:blip r:embed="rId5">
            <a:lum/>
          </a:blip>
          <a:stretch>
            <a:fillRect/>
          </a:stretch>
        </p:blipFill>
        <p:spPr bwMode="auto">
          <a:xfrm>
            <a:off x="10043909" y="4235094"/>
            <a:ext cx="152400" cy="152400"/>
          </a:xfrm>
          <a:prstGeom prst="rect">
            <a:avLst/>
          </a:prstGeom>
          <a:noFill/>
        </p:spPr>
      </p:pic>
      <p:sp>
        <p:nvSpPr>
          <p:cNvPr id="38409" name="RECTANGLE38409"/>
          <p:cNvSpPr/>
          <p:nvPr/>
        </p:nvSpPr>
        <p:spPr bwMode="auto">
          <a:xfrm>
            <a:off x="313169" y="4459745"/>
            <a:ext cx="7865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Fees HT Offline</a:t>
            </a:r>
            <a:endParaRPr/>
          </a:p>
        </p:txBody>
      </p:sp>
      <p:sp>
        <p:nvSpPr>
          <p:cNvPr id="38412" name="RECTANGLE38412"/>
          <p:cNvSpPr/>
          <p:nvPr/>
        </p:nvSpPr>
        <p:spPr bwMode="auto">
          <a:xfrm>
            <a:off x="4045395" y="445974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247</a:t>
            </a:r>
            <a:endParaRPr/>
          </a:p>
        </p:txBody>
      </p:sp>
      <p:sp>
        <p:nvSpPr>
          <p:cNvPr id="38415" name="RECTANGLE38415"/>
          <p:cNvSpPr/>
          <p:nvPr/>
        </p:nvSpPr>
        <p:spPr bwMode="auto">
          <a:xfrm>
            <a:off x="6445390" y="445974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235</a:t>
            </a:r>
            <a:endParaRPr/>
          </a:p>
        </p:txBody>
      </p:sp>
      <p:sp>
        <p:nvSpPr>
          <p:cNvPr id="38418" name="RECTANGLE38418"/>
          <p:cNvSpPr/>
          <p:nvPr/>
        </p:nvSpPr>
        <p:spPr bwMode="auto">
          <a:xfrm>
            <a:off x="8544751" y="4459745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+ 4,91 %</a:t>
            </a:r>
            <a:endParaRPr/>
          </a:p>
        </p:txBody>
      </p:sp>
      <p:pic>
        <p:nvPicPr>
          <p:cNvPr id="38421" name="Picture 38421" descr="Picture 38421"/>
          <p:cNvPicPr/>
          <p:nvPr/>
        </p:nvPicPr>
        <p:blipFill>
          <a:blip r:embed="rId5">
            <a:lum/>
          </a:blip>
          <a:stretch>
            <a:fillRect/>
          </a:stretch>
        </p:blipFill>
        <p:spPr bwMode="auto">
          <a:xfrm>
            <a:off x="10043909" y="4435119"/>
            <a:ext cx="152400" cy="152400"/>
          </a:xfrm>
          <a:prstGeom prst="rect">
            <a:avLst/>
          </a:prstGeom>
          <a:noFill/>
        </p:spPr>
      </p:pic>
      <p:sp>
        <p:nvSpPr>
          <p:cNvPr id="38422" name="RECTANGLE38422"/>
          <p:cNvSpPr/>
          <p:nvPr/>
        </p:nvSpPr>
        <p:spPr bwMode="auto">
          <a:xfrm>
            <a:off x="228600" y="4606569"/>
            <a:ext cx="2519998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423" name="RECTANGLE38423"/>
          <p:cNvSpPr/>
          <p:nvPr/>
        </p:nvSpPr>
        <p:spPr bwMode="auto">
          <a:xfrm>
            <a:off x="322694" y="4669295"/>
            <a:ext cx="7849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Fees HT</a:t>
            </a:r>
            <a:endParaRPr/>
          </a:p>
        </p:txBody>
      </p:sp>
      <p:sp>
        <p:nvSpPr>
          <p:cNvPr id="38426" name="RECTANGLE38426"/>
          <p:cNvSpPr/>
          <p:nvPr/>
        </p:nvSpPr>
        <p:spPr bwMode="auto">
          <a:xfrm>
            <a:off x="2748598" y="4606569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427" name="RECTANGLE38427"/>
          <p:cNvSpPr/>
          <p:nvPr/>
        </p:nvSpPr>
        <p:spPr bwMode="auto">
          <a:xfrm>
            <a:off x="3915753" y="4669295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1 338</a:t>
            </a:r>
            <a:endParaRPr/>
          </a:p>
        </p:txBody>
      </p:sp>
      <p:sp>
        <p:nvSpPr>
          <p:cNvPr id="38430" name="RECTANGLE38430"/>
          <p:cNvSpPr/>
          <p:nvPr/>
        </p:nvSpPr>
        <p:spPr bwMode="auto">
          <a:xfrm>
            <a:off x="5148593" y="4606569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431" name="RECTANGLE38431"/>
          <p:cNvSpPr/>
          <p:nvPr/>
        </p:nvSpPr>
        <p:spPr bwMode="auto">
          <a:xfrm>
            <a:off x="6315748" y="4669295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1 308</a:t>
            </a:r>
            <a:endParaRPr/>
          </a:p>
        </p:txBody>
      </p:sp>
      <p:sp>
        <p:nvSpPr>
          <p:cNvPr id="38434" name="RECTANGLE38434"/>
          <p:cNvSpPr/>
          <p:nvPr/>
        </p:nvSpPr>
        <p:spPr bwMode="auto">
          <a:xfrm>
            <a:off x="7548588" y="4606569"/>
            <a:ext cx="2399995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435" name="RECTANGLE38435"/>
          <p:cNvSpPr/>
          <p:nvPr/>
        </p:nvSpPr>
        <p:spPr bwMode="auto">
          <a:xfrm>
            <a:off x="8499335" y="4669295"/>
            <a:ext cx="55229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+ 2,26 %</a:t>
            </a:r>
            <a:endParaRPr/>
          </a:p>
        </p:txBody>
      </p:sp>
      <p:sp>
        <p:nvSpPr>
          <p:cNvPr id="38438" name="RECTANGLE38438"/>
          <p:cNvSpPr/>
          <p:nvPr/>
        </p:nvSpPr>
        <p:spPr bwMode="auto">
          <a:xfrm>
            <a:off x="9948583" y="4606569"/>
            <a:ext cx="359994" cy="209550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38439" name="Picture 38439" descr="Picture 38439"/>
          <p:cNvPicPr/>
          <p:nvPr/>
        </p:nvPicPr>
        <p:blipFill>
          <a:blip r:embed="rId5">
            <a:lum/>
          </a:blip>
          <a:stretch>
            <a:fillRect/>
          </a:stretch>
        </p:blipFill>
        <p:spPr bwMode="auto">
          <a:xfrm>
            <a:off x="10043909" y="4644669"/>
            <a:ext cx="152400" cy="152400"/>
          </a:xfrm>
          <a:prstGeom prst="rect">
            <a:avLst/>
          </a:prstGeom>
          <a:noFill/>
        </p:spPr>
      </p:pic>
      <p:sp>
        <p:nvSpPr>
          <p:cNvPr id="38440" name="RECTANGLE38440"/>
          <p:cNvSpPr/>
          <p:nvPr/>
        </p:nvSpPr>
        <p:spPr bwMode="auto">
          <a:xfrm>
            <a:off x="313169" y="4878845"/>
            <a:ext cx="47264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% Avoirs</a:t>
            </a:r>
            <a:endParaRPr/>
          </a:p>
        </p:txBody>
      </p:sp>
      <p:sp>
        <p:nvSpPr>
          <p:cNvPr id="38443" name="RECTANGLE38443"/>
          <p:cNvSpPr/>
          <p:nvPr/>
        </p:nvSpPr>
        <p:spPr bwMode="auto">
          <a:xfrm>
            <a:off x="3863530" y="4878845"/>
            <a:ext cx="38811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4,01 %</a:t>
            </a:r>
            <a:endParaRPr/>
          </a:p>
        </p:txBody>
      </p:sp>
      <p:sp>
        <p:nvSpPr>
          <p:cNvPr id="38446" name="RECTANGLE38446"/>
          <p:cNvSpPr/>
          <p:nvPr/>
        </p:nvSpPr>
        <p:spPr bwMode="auto">
          <a:xfrm>
            <a:off x="6263526" y="4878845"/>
            <a:ext cx="38811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6,33 %</a:t>
            </a:r>
            <a:endParaRPr/>
          </a:p>
        </p:txBody>
      </p:sp>
      <p:sp>
        <p:nvSpPr>
          <p:cNvPr id="38449" name="RECTANGLE38449"/>
          <p:cNvSpPr/>
          <p:nvPr/>
        </p:nvSpPr>
        <p:spPr bwMode="auto">
          <a:xfrm>
            <a:off x="8481555" y="4878845"/>
            <a:ext cx="570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- 36,68 %</a:t>
            </a:r>
            <a:endParaRPr/>
          </a:p>
        </p:txBody>
      </p:sp>
      <p:pic>
        <p:nvPicPr>
          <p:cNvPr id="38452" name="Picture 38452" descr="Picture 38452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4854219"/>
            <a:ext cx="152400" cy="152400"/>
          </a:xfrm>
          <a:prstGeom prst="rect">
            <a:avLst/>
          </a:prstGeom>
          <a:noFill/>
        </p:spPr>
      </p:pic>
      <p:sp>
        <p:nvSpPr>
          <p:cNvPr id="38453" name="RECTANGLE38453"/>
          <p:cNvSpPr/>
          <p:nvPr/>
        </p:nvSpPr>
        <p:spPr bwMode="auto">
          <a:xfrm>
            <a:off x="313169" y="5078870"/>
            <a:ext cx="81970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% Modifications</a:t>
            </a:r>
            <a:endParaRPr/>
          </a:p>
        </p:txBody>
      </p:sp>
      <p:sp>
        <p:nvSpPr>
          <p:cNvPr id="38456" name="RECTANGLE38456"/>
          <p:cNvSpPr/>
          <p:nvPr/>
        </p:nvSpPr>
        <p:spPr bwMode="auto">
          <a:xfrm>
            <a:off x="3799015" y="5078870"/>
            <a:ext cx="45262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16,71 %</a:t>
            </a:r>
            <a:endParaRPr/>
          </a:p>
        </p:txBody>
      </p:sp>
      <p:sp>
        <p:nvSpPr>
          <p:cNvPr id="38459" name="RECTANGLE38459"/>
          <p:cNvSpPr/>
          <p:nvPr/>
        </p:nvSpPr>
        <p:spPr bwMode="auto">
          <a:xfrm>
            <a:off x="6199010" y="5078870"/>
            <a:ext cx="45262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19,11 %</a:t>
            </a:r>
            <a:endParaRPr/>
          </a:p>
        </p:txBody>
      </p:sp>
      <p:sp>
        <p:nvSpPr>
          <p:cNvPr id="38462" name="RECTANGLE38462"/>
          <p:cNvSpPr/>
          <p:nvPr/>
        </p:nvSpPr>
        <p:spPr bwMode="auto">
          <a:xfrm>
            <a:off x="8481555" y="5078870"/>
            <a:ext cx="57007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- 12,59 %</a:t>
            </a:r>
            <a:endParaRPr/>
          </a:p>
        </p:txBody>
      </p:sp>
      <p:pic>
        <p:nvPicPr>
          <p:cNvPr id="38465" name="Picture 38465" descr="Picture 38465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5054244"/>
            <a:ext cx="152400" cy="152400"/>
          </a:xfrm>
          <a:prstGeom prst="rect">
            <a:avLst/>
          </a:prstGeom>
          <a:noFill/>
        </p:spPr>
      </p:pic>
      <p:sp>
        <p:nvSpPr>
          <p:cNvPr id="38466" name="RECTANGLE38466"/>
          <p:cNvSpPr/>
          <p:nvPr/>
        </p:nvSpPr>
        <p:spPr bwMode="auto">
          <a:xfrm>
            <a:off x="325869" y="5278895"/>
            <a:ext cx="155773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Anticipation Moyenne en jours</a:t>
            </a:r>
            <a:endParaRPr/>
          </a:p>
        </p:txBody>
      </p:sp>
      <p:sp>
        <p:nvSpPr>
          <p:cNvPr id="38469" name="RECTANGLE38469"/>
          <p:cNvSpPr/>
          <p:nvPr/>
        </p:nvSpPr>
        <p:spPr bwMode="auto">
          <a:xfrm>
            <a:off x="4122610" y="527889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</a:t>
            </a:r>
            <a:endParaRPr/>
          </a:p>
        </p:txBody>
      </p:sp>
      <p:sp>
        <p:nvSpPr>
          <p:cNvPr id="38472" name="RECTANGLE38472"/>
          <p:cNvSpPr/>
          <p:nvPr/>
        </p:nvSpPr>
        <p:spPr bwMode="auto">
          <a:xfrm>
            <a:off x="6522606" y="527889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</a:t>
            </a:r>
            <a:endParaRPr/>
          </a:p>
        </p:txBody>
      </p:sp>
      <p:sp>
        <p:nvSpPr>
          <p:cNvPr id="38475" name="RECTANGLE38475"/>
          <p:cNvSpPr/>
          <p:nvPr/>
        </p:nvSpPr>
        <p:spPr bwMode="auto">
          <a:xfrm>
            <a:off x="8558771" y="5278895"/>
            <a:ext cx="5055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- 6,61 %</a:t>
            </a:r>
            <a:endParaRPr/>
          </a:p>
        </p:txBody>
      </p:sp>
      <p:pic>
        <p:nvPicPr>
          <p:cNvPr id="38478" name="Picture 38478" descr="Picture 38478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5254269"/>
            <a:ext cx="152400" cy="152400"/>
          </a:xfrm>
          <a:prstGeom prst="rect">
            <a:avLst/>
          </a:prstGeom>
          <a:noFill/>
        </p:spPr>
      </p:pic>
      <p:sp>
        <p:nvSpPr>
          <p:cNvPr id="38479" name="RECTANGLE38479"/>
          <p:cNvSpPr/>
          <p:nvPr/>
        </p:nvSpPr>
        <p:spPr bwMode="auto">
          <a:xfrm>
            <a:off x="325869" y="5478920"/>
            <a:ext cx="46410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CO2 en t</a:t>
            </a:r>
            <a:endParaRPr/>
          </a:p>
        </p:txBody>
      </p:sp>
      <p:sp>
        <p:nvSpPr>
          <p:cNvPr id="38482" name="RECTANGLE38482"/>
          <p:cNvSpPr/>
          <p:nvPr/>
        </p:nvSpPr>
        <p:spPr bwMode="auto">
          <a:xfrm>
            <a:off x="3879482" y="5478920"/>
            <a:ext cx="3721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202,64</a:t>
            </a:r>
            <a:endParaRPr/>
          </a:p>
        </p:txBody>
      </p:sp>
      <p:sp>
        <p:nvSpPr>
          <p:cNvPr id="38485" name="RECTANGLE38485"/>
          <p:cNvSpPr/>
          <p:nvPr/>
        </p:nvSpPr>
        <p:spPr bwMode="auto">
          <a:xfrm>
            <a:off x="6279477" y="5478920"/>
            <a:ext cx="3721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200,87</a:t>
            </a:r>
            <a:endParaRPr/>
          </a:p>
        </p:txBody>
      </p:sp>
      <p:sp>
        <p:nvSpPr>
          <p:cNvPr id="38488" name="RECTANGLE38488"/>
          <p:cNvSpPr/>
          <p:nvPr/>
        </p:nvSpPr>
        <p:spPr bwMode="auto">
          <a:xfrm>
            <a:off x="8544751" y="5478920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+ 0,89 %</a:t>
            </a:r>
            <a:endParaRPr/>
          </a:p>
        </p:txBody>
      </p:sp>
      <p:pic>
        <p:nvPicPr>
          <p:cNvPr id="38491" name="Picture 38491" descr="Picture 38491"/>
          <p:cNvPicPr/>
          <p:nvPr/>
        </p:nvPicPr>
        <p:blipFill>
          <a:blip r:embed="rId5">
            <a:lum/>
          </a:blip>
          <a:stretch>
            <a:fillRect/>
          </a:stretch>
        </p:blipFill>
        <p:spPr bwMode="auto">
          <a:xfrm>
            <a:off x="10043909" y="5454294"/>
            <a:ext cx="152400" cy="152400"/>
          </a:xfrm>
          <a:prstGeom prst="rect">
            <a:avLst/>
          </a:prstGeom>
          <a:noFill/>
        </p:spPr>
      </p:pic>
      <p:sp>
        <p:nvSpPr>
          <p:cNvPr id="38492" name="RECTANGLE38492"/>
          <p:cNvSpPr/>
          <p:nvPr/>
        </p:nvSpPr>
        <p:spPr bwMode="auto">
          <a:xfrm>
            <a:off x="325869" y="5678945"/>
            <a:ext cx="55605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Kilomètres</a:t>
            </a:r>
            <a:endParaRPr/>
          </a:p>
        </p:txBody>
      </p:sp>
      <p:sp>
        <p:nvSpPr>
          <p:cNvPr id="38495" name="RECTANGLE38495"/>
          <p:cNvSpPr/>
          <p:nvPr/>
        </p:nvSpPr>
        <p:spPr bwMode="auto">
          <a:xfrm>
            <a:off x="3716007" y="5678945"/>
            <a:ext cx="53563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2 051 516</a:t>
            </a:r>
            <a:endParaRPr/>
          </a:p>
        </p:txBody>
      </p:sp>
      <p:sp>
        <p:nvSpPr>
          <p:cNvPr id="38498" name="RECTANGLE38498"/>
          <p:cNvSpPr/>
          <p:nvPr/>
        </p:nvSpPr>
        <p:spPr bwMode="auto">
          <a:xfrm>
            <a:off x="6116003" y="5678945"/>
            <a:ext cx="53563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2 007 578</a:t>
            </a:r>
            <a:endParaRPr/>
          </a:p>
        </p:txBody>
      </p:sp>
      <p:sp>
        <p:nvSpPr>
          <p:cNvPr id="38501" name="RECTANGLE38501"/>
          <p:cNvSpPr/>
          <p:nvPr/>
        </p:nvSpPr>
        <p:spPr bwMode="auto">
          <a:xfrm>
            <a:off x="8544751" y="5678945"/>
            <a:ext cx="5068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+ 2,19 %</a:t>
            </a:r>
            <a:endParaRPr/>
          </a:p>
        </p:txBody>
      </p:sp>
      <p:pic>
        <p:nvPicPr>
          <p:cNvPr id="38504" name="Picture 38504" descr="Picture 38504"/>
          <p:cNvPicPr/>
          <p:nvPr/>
        </p:nvPicPr>
        <p:blipFill>
          <a:blip r:embed="rId5">
            <a:lum/>
          </a:blip>
          <a:stretch>
            <a:fillRect/>
          </a:stretch>
        </p:blipFill>
        <p:spPr bwMode="auto">
          <a:xfrm>
            <a:off x="10043909" y="5654319"/>
            <a:ext cx="152400" cy="152400"/>
          </a:xfrm>
          <a:prstGeom prst="rect">
            <a:avLst/>
          </a:prstGeom>
          <a:noFill/>
        </p:spPr>
      </p:pic>
      <p:sp>
        <p:nvSpPr>
          <p:cNvPr id="38505" name="RECTANGLE38505"/>
          <p:cNvSpPr/>
          <p:nvPr/>
        </p:nvSpPr>
        <p:spPr bwMode="auto">
          <a:xfrm>
            <a:off x="325869" y="5878970"/>
            <a:ext cx="22057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PNR</a:t>
            </a:r>
            <a:endParaRPr/>
          </a:p>
        </p:txBody>
      </p:sp>
      <p:sp>
        <p:nvSpPr>
          <p:cNvPr id="38508" name="RECTANGLE38508"/>
          <p:cNvSpPr/>
          <p:nvPr/>
        </p:nvSpPr>
        <p:spPr bwMode="auto">
          <a:xfrm>
            <a:off x="4045395" y="587897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342</a:t>
            </a:r>
            <a:endParaRPr/>
          </a:p>
        </p:txBody>
      </p:sp>
      <p:sp>
        <p:nvSpPr>
          <p:cNvPr id="38511" name="RECTANGLE38511"/>
          <p:cNvSpPr/>
          <p:nvPr/>
        </p:nvSpPr>
        <p:spPr bwMode="auto">
          <a:xfrm>
            <a:off x="6445390" y="5878970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373</a:t>
            </a:r>
            <a:endParaRPr/>
          </a:p>
        </p:txBody>
      </p:sp>
      <p:sp>
        <p:nvSpPr>
          <p:cNvPr id="38514" name="RECTANGLE38514"/>
          <p:cNvSpPr/>
          <p:nvPr/>
        </p:nvSpPr>
        <p:spPr bwMode="auto">
          <a:xfrm>
            <a:off x="8546071" y="5878970"/>
            <a:ext cx="5055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- 8,31 %</a:t>
            </a:r>
            <a:endParaRPr/>
          </a:p>
        </p:txBody>
      </p:sp>
      <p:pic>
        <p:nvPicPr>
          <p:cNvPr id="38517" name="Picture 38517" descr="Picture 38517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10043909" y="5854344"/>
            <a:ext cx="152400" cy="152400"/>
          </a:xfrm>
          <a:prstGeom prst="rect">
            <a:avLst/>
          </a:prstGeom>
          <a:noFill/>
        </p:spPr>
      </p:pic>
      <p:sp>
        <p:nvSpPr>
          <p:cNvPr id="38518" name="LINE38518"/>
          <p:cNvSpPr/>
          <p:nvPr/>
        </p:nvSpPr>
        <p:spPr bwMode="auto">
          <a:xfrm flipH="1">
            <a:off x="233363" y="1143000"/>
            <a:ext cx="0" cy="80609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19" name="LINE38519"/>
          <p:cNvSpPr/>
          <p:nvPr/>
        </p:nvSpPr>
        <p:spPr bwMode="auto">
          <a:xfrm flipH="1">
            <a:off x="238125" y="194909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20" name="LINE38520"/>
          <p:cNvSpPr/>
          <p:nvPr/>
        </p:nvSpPr>
        <p:spPr bwMode="auto">
          <a:xfrm flipH="1">
            <a:off x="233363" y="2158644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21" name="LINE38521"/>
          <p:cNvSpPr/>
          <p:nvPr/>
        </p:nvSpPr>
        <p:spPr bwMode="auto">
          <a:xfrm flipH="1">
            <a:off x="238125" y="2568219"/>
            <a:ext cx="0" cy="41910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22" name="LINE38522"/>
          <p:cNvSpPr/>
          <p:nvPr/>
        </p:nvSpPr>
        <p:spPr bwMode="auto">
          <a:xfrm flipH="1">
            <a:off x="233363" y="2987319"/>
            <a:ext cx="0" cy="10096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23" name="LINE38523"/>
          <p:cNvSpPr/>
          <p:nvPr/>
        </p:nvSpPr>
        <p:spPr bwMode="auto">
          <a:xfrm flipH="1">
            <a:off x="238125" y="3996969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24" name="LINE38524"/>
          <p:cNvSpPr/>
          <p:nvPr/>
        </p:nvSpPr>
        <p:spPr bwMode="auto">
          <a:xfrm flipH="1">
            <a:off x="233363" y="4206519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25" name="LINE38525"/>
          <p:cNvSpPr/>
          <p:nvPr/>
        </p:nvSpPr>
        <p:spPr bwMode="auto">
          <a:xfrm flipH="1">
            <a:off x="238125" y="461609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26" name="LINE38526"/>
          <p:cNvSpPr/>
          <p:nvPr/>
        </p:nvSpPr>
        <p:spPr bwMode="auto">
          <a:xfrm flipH="1">
            <a:off x="233363" y="4825644"/>
            <a:ext cx="0" cy="12096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27" name="LINE38527"/>
          <p:cNvSpPr/>
          <p:nvPr/>
        </p:nvSpPr>
        <p:spPr bwMode="auto">
          <a:xfrm flipH="1">
            <a:off x="7553351" y="1143000"/>
            <a:ext cx="0" cy="80609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28" name="LINE38528"/>
          <p:cNvSpPr/>
          <p:nvPr/>
        </p:nvSpPr>
        <p:spPr bwMode="auto">
          <a:xfrm flipH="1">
            <a:off x="7558113" y="194909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29" name="LINE38529"/>
          <p:cNvSpPr/>
          <p:nvPr/>
        </p:nvSpPr>
        <p:spPr bwMode="auto">
          <a:xfrm flipH="1">
            <a:off x="7553351" y="2158644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30" name="LINE38530"/>
          <p:cNvSpPr/>
          <p:nvPr/>
        </p:nvSpPr>
        <p:spPr bwMode="auto">
          <a:xfrm flipH="1">
            <a:off x="7558113" y="2568219"/>
            <a:ext cx="0" cy="41910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31" name="LINE38531"/>
          <p:cNvSpPr/>
          <p:nvPr/>
        </p:nvSpPr>
        <p:spPr bwMode="auto">
          <a:xfrm flipH="1">
            <a:off x="7553351" y="2987319"/>
            <a:ext cx="0" cy="10096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32" name="LINE38532"/>
          <p:cNvSpPr/>
          <p:nvPr/>
        </p:nvSpPr>
        <p:spPr bwMode="auto">
          <a:xfrm flipH="1">
            <a:off x="7558113" y="3996969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33" name="LINE38533"/>
          <p:cNvSpPr/>
          <p:nvPr/>
        </p:nvSpPr>
        <p:spPr bwMode="auto">
          <a:xfrm flipH="1">
            <a:off x="7553351" y="4206519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34" name="LINE38534"/>
          <p:cNvSpPr/>
          <p:nvPr/>
        </p:nvSpPr>
        <p:spPr bwMode="auto">
          <a:xfrm flipH="1">
            <a:off x="7558113" y="461609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35" name="LINE38535"/>
          <p:cNvSpPr/>
          <p:nvPr/>
        </p:nvSpPr>
        <p:spPr bwMode="auto">
          <a:xfrm flipH="1">
            <a:off x="7553351" y="4825644"/>
            <a:ext cx="0" cy="12096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36" name="LINE38536"/>
          <p:cNvSpPr/>
          <p:nvPr/>
        </p:nvSpPr>
        <p:spPr bwMode="auto">
          <a:xfrm flipH="1">
            <a:off x="9953346" y="1339494"/>
            <a:ext cx="0" cy="60960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37" name="LINE38537"/>
          <p:cNvSpPr/>
          <p:nvPr/>
        </p:nvSpPr>
        <p:spPr bwMode="auto">
          <a:xfrm flipH="1">
            <a:off x="9958108" y="194909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38" name="LINE38538"/>
          <p:cNvSpPr/>
          <p:nvPr/>
        </p:nvSpPr>
        <p:spPr bwMode="auto">
          <a:xfrm flipH="1">
            <a:off x="9953346" y="2158644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39" name="LINE38539"/>
          <p:cNvSpPr/>
          <p:nvPr/>
        </p:nvSpPr>
        <p:spPr bwMode="auto">
          <a:xfrm flipH="1">
            <a:off x="9958108" y="2568219"/>
            <a:ext cx="0" cy="41910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40" name="LINE38540"/>
          <p:cNvSpPr/>
          <p:nvPr/>
        </p:nvSpPr>
        <p:spPr bwMode="auto">
          <a:xfrm flipH="1">
            <a:off x="9953346" y="2987319"/>
            <a:ext cx="0" cy="10096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41" name="LINE38541"/>
          <p:cNvSpPr/>
          <p:nvPr/>
        </p:nvSpPr>
        <p:spPr bwMode="auto">
          <a:xfrm flipH="1">
            <a:off x="9958108" y="3996969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42" name="LINE38542"/>
          <p:cNvSpPr/>
          <p:nvPr/>
        </p:nvSpPr>
        <p:spPr bwMode="auto">
          <a:xfrm flipH="1">
            <a:off x="9953346" y="4206519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43" name="LINE38543"/>
          <p:cNvSpPr/>
          <p:nvPr/>
        </p:nvSpPr>
        <p:spPr bwMode="auto">
          <a:xfrm flipH="1">
            <a:off x="9958108" y="461609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44" name="LINE38544"/>
          <p:cNvSpPr/>
          <p:nvPr/>
        </p:nvSpPr>
        <p:spPr bwMode="auto">
          <a:xfrm flipH="1">
            <a:off x="9953346" y="4825644"/>
            <a:ext cx="0" cy="12096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45" name="LINE38545"/>
          <p:cNvSpPr/>
          <p:nvPr/>
        </p:nvSpPr>
        <p:spPr bwMode="auto">
          <a:xfrm flipH="1">
            <a:off x="2753360" y="1143000"/>
            <a:ext cx="0" cy="80609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46" name="LINE38546"/>
          <p:cNvSpPr/>
          <p:nvPr/>
        </p:nvSpPr>
        <p:spPr bwMode="auto">
          <a:xfrm flipH="1">
            <a:off x="2758123" y="194909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47" name="LINE38547"/>
          <p:cNvSpPr/>
          <p:nvPr/>
        </p:nvSpPr>
        <p:spPr bwMode="auto">
          <a:xfrm flipH="1">
            <a:off x="2753360" y="2158644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48" name="LINE38548"/>
          <p:cNvSpPr/>
          <p:nvPr/>
        </p:nvSpPr>
        <p:spPr bwMode="auto">
          <a:xfrm flipH="1">
            <a:off x="2758123" y="2568219"/>
            <a:ext cx="0" cy="41910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49" name="LINE38549"/>
          <p:cNvSpPr/>
          <p:nvPr/>
        </p:nvSpPr>
        <p:spPr bwMode="auto">
          <a:xfrm flipH="1">
            <a:off x="2753360" y="2987319"/>
            <a:ext cx="0" cy="10096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50" name="LINE38550"/>
          <p:cNvSpPr/>
          <p:nvPr/>
        </p:nvSpPr>
        <p:spPr bwMode="auto">
          <a:xfrm flipH="1">
            <a:off x="2758123" y="3996969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51" name="LINE38551"/>
          <p:cNvSpPr/>
          <p:nvPr/>
        </p:nvSpPr>
        <p:spPr bwMode="auto">
          <a:xfrm flipH="1">
            <a:off x="2753360" y="4206519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52" name="LINE38552"/>
          <p:cNvSpPr/>
          <p:nvPr/>
        </p:nvSpPr>
        <p:spPr bwMode="auto">
          <a:xfrm flipH="1">
            <a:off x="2758123" y="461609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53" name="LINE38553"/>
          <p:cNvSpPr/>
          <p:nvPr/>
        </p:nvSpPr>
        <p:spPr bwMode="auto">
          <a:xfrm flipH="1">
            <a:off x="2753360" y="4825644"/>
            <a:ext cx="0" cy="12096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54" name="LINE38554"/>
          <p:cNvSpPr/>
          <p:nvPr/>
        </p:nvSpPr>
        <p:spPr bwMode="auto">
          <a:xfrm flipH="1">
            <a:off x="5153355" y="1143000"/>
            <a:ext cx="0" cy="80609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55" name="LINE38555"/>
          <p:cNvSpPr/>
          <p:nvPr/>
        </p:nvSpPr>
        <p:spPr bwMode="auto">
          <a:xfrm flipH="1">
            <a:off x="5158118" y="194909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56" name="LINE38556"/>
          <p:cNvSpPr/>
          <p:nvPr/>
        </p:nvSpPr>
        <p:spPr bwMode="auto">
          <a:xfrm flipH="1">
            <a:off x="5153355" y="2158644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57" name="LINE38557"/>
          <p:cNvSpPr/>
          <p:nvPr/>
        </p:nvSpPr>
        <p:spPr bwMode="auto">
          <a:xfrm flipH="1">
            <a:off x="5158118" y="2568219"/>
            <a:ext cx="0" cy="41910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58" name="LINE38558"/>
          <p:cNvSpPr/>
          <p:nvPr/>
        </p:nvSpPr>
        <p:spPr bwMode="auto">
          <a:xfrm flipH="1">
            <a:off x="5153355" y="2987319"/>
            <a:ext cx="0" cy="10096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59" name="LINE38559"/>
          <p:cNvSpPr/>
          <p:nvPr/>
        </p:nvSpPr>
        <p:spPr bwMode="auto">
          <a:xfrm flipH="1">
            <a:off x="5158118" y="3996969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60" name="LINE38560"/>
          <p:cNvSpPr/>
          <p:nvPr/>
        </p:nvSpPr>
        <p:spPr bwMode="auto">
          <a:xfrm flipH="1">
            <a:off x="5153355" y="4206519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61" name="LINE38561"/>
          <p:cNvSpPr/>
          <p:nvPr/>
        </p:nvSpPr>
        <p:spPr bwMode="auto">
          <a:xfrm flipH="1">
            <a:off x="5158118" y="461609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62" name="LINE38562"/>
          <p:cNvSpPr/>
          <p:nvPr/>
        </p:nvSpPr>
        <p:spPr bwMode="auto">
          <a:xfrm flipH="1">
            <a:off x="5153355" y="4825644"/>
            <a:ext cx="0" cy="12096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63" name="LINE38563"/>
          <p:cNvSpPr/>
          <p:nvPr/>
        </p:nvSpPr>
        <p:spPr bwMode="auto">
          <a:xfrm flipH="1">
            <a:off x="10303814" y="1143000"/>
            <a:ext cx="0" cy="80609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64" name="LINE38564"/>
          <p:cNvSpPr/>
          <p:nvPr/>
        </p:nvSpPr>
        <p:spPr bwMode="auto">
          <a:xfrm flipH="1">
            <a:off x="10299052" y="194909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65" name="LINE38565"/>
          <p:cNvSpPr/>
          <p:nvPr/>
        </p:nvSpPr>
        <p:spPr bwMode="auto">
          <a:xfrm flipH="1">
            <a:off x="10303814" y="2158644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66" name="LINE38566"/>
          <p:cNvSpPr/>
          <p:nvPr/>
        </p:nvSpPr>
        <p:spPr bwMode="auto">
          <a:xfrm flipH="1">
            <a:off x="10299052" y="2568219"/>
            <a:ext cx="0" cy="41910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67" name="LINE38567"/>
          <p:cNvSpPr/>
          <p:nvPr/>
        </p:nvSpPr>
        <p:spPr bwMode="auto">
          <a:xfrm flipH="1">
            <a:off x="10303814" y="2987319"/>
            <a:ext cx="0" cy="10096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68" name="LINE38568"/>
          <p:cNvSpPr/>
          <p:nvPr/>
        </p:nvSpPr>
        <p:spPr bwMode="auto">
          <a:xfrm flipH="1">
            <a:off x="10299052" y="3996969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69" name="LINE38569"/>
          <p:cNvSpPr/>
          <p:nvPr/>
        </p:nvSpPr>
        <p:spPr bwMode="auto">
          <a:xfrm flipH="1">
            <a:off x="10303814" y="4206519"/>
            <a:ext cx="0" cy="4095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70" name="LINE38570"/>
          <p:cNvSpPr/>
          <p:nvPr/>
        </p:nvSpPr>
        <p:spPr bwMode="auto">
          <a:xfrm flipH="1">
            <a:off x="10299052" y="4616094"/>
            <a:ext cx="0" cy="2095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71" name="LINE38571"/>
          <p:cNvSpPr/>
          <p:nvPr/>
        </p:nvSpPr>
        <p:spPr bwMode="auto">
          <a:xfrm flipH="1">
            <a:off x="10303814" y="4825644"/>
            <a:ext cx="0" cy="12096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72" name="LINE38572"/>
          <p:cNvSpPr/>
          <p:nvPr/>
        </p:nvSpPr>
        <p:spPr bwMode="auto">
          <a:xfrm>
            <a:off x="228600" y="1147763"/>
            <a:ext cx="10079977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73" name="LINE38573"/>
          <p:cNvSpPr/>
          <p:nvPr/>
        </p:nvSpPr>
        <p:spPr bwMode="auto">
          <a:xfrm>
            <a:off x="247650" y="1949094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74" name="LINE38574"/>
          <p:cNvSpPr/>
          <p:nvPr/>
        </p:nvSpPr>
        <p:spPr bwMode="auto">
          <a:xfrm>
            <a:off x="247650" y="4825644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75" name="LINE38575"/>
          <p:cNvSpPr/>
          <p:nvPr/>
        </p:nvSpPr>
        <p:spPr bwMode="auto">
          <a:xfrm>
            <a:off x="247650" y="5430482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76" name="LINE38576"/>
          <p:cNvSpPr/>
          <p:nvPr/>
        </p:nvSpPr>
        <p:spPr bwMode="auto">
          <a:xfrm>
            <a:off x="247650" y="5230457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77" name="LINE38577"/>
          <p:cNvSpPr/>
          <p:nvPr/>
        </p:nvSpPr>
        <p:spPr bwMode="auto">
          <a:xfrm>
            <a:off x="247650" y="5630507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78" name="LINE38578"/>
          <p:cNvSpPr/>
          <p:nvPr/>
        </p:nvSpPr>
        <p:spPr bwMode="auto">
          <a:xfrm>
            <a:off x="247650" y="3192107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79" name="LINE38579"/>
          <p:cNvSpPr/>
          <p:nvPr/>
        </p:nvSpPr>
        <p:spPr bwMode="auto">
          <a:xfrm>
            <a:off x="247650" y="4411307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80" name="LINE38580"/>
          <p:cNvSpPr/>
          <p:nvPr/>
        </p:nvSpPr>
        <p:spPr bwMode="auto">
          <a:xfrm>
            <a:off x="247650" y="3392132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81" name="LINE38581"/>
          <p:cNvSpPr/>
          <p:nvPr/>
        </p:nvSpPr>
        <p:spPr bwMode="auto">
          <a:xfrm>
            <a:off x="247650" y="4616094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82" name="LINE38582"/>
          <p:cNvSpPr/>
          <p:nvPr/>
        </p:nvSpPr>
        <p:spPr bwMode="auto">
          <a:xfrm>
            <a:off x="247650" y="5830532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83" name="LINE38583"/>
          <p:cNvSpPr/>
          <p:nvPr/>
        </p:nvSpPr>
        <p:spPr bwMode="auto">
          <a:xfrm>
            <a:off x="247650" y="2987319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84" name="LINE38584"/>
          <p:cNvSpPr/>
          <p:nvPr/>
        </p:nvSpPr>
        <p:spPr bwMode="auto">
          <a:xfrm>
            <a:off x="247650" y="3592157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85" name="LINE38585"/>
          <p:cNvSpPr/>
          <p:nvPr/>
        </p:nvSpPr>
        <p:spPr bwMode="auto">
          <a:xfrm>
            <a:off x="247650" y="4206519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86" name="LINE38586"/>
          <p:cNvSpPr/>
          <p:nvPr/>
        </p:nvSpPr>
        <p:spPr bwMode="auto">
          <a:xfrm>
            <a:off x="247650" y="3792182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87" name="LINE38587"/>
          <p:cNvSpPr/>
          <p:nvPr/>
        </p:nvSpPr>
        <p:spPr bwMode="auto">
          <a:xfrm>
            <a:off x="247650" y="2777769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88" name="LINE38588"/>
          <p:cNvSpPr/>
          <p:nvPr/>
        </p:nvSpPr>
        <p:spPr bwMode="auto">
          <a:xfrm>
            <a:off x="247650" y="3996969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89" name="LINE38589"/>
          <p:cNvSpPr/>
          <p:nvPr/>
        </p:nvSpPr>
        <p:spPr bwMode="auto">
          <a:xfrm>
            <a:off x="247650" y="2363432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90" name="LINE38590"/>
          <p:cNvSpPr/>
          <p:nvPr/>
        </p:nvSpPr>
        <p:spPr bwMode="auto">
          <a:xfrm>
            <a:off x="247650" y="1344257"/>
            <a:ext cx="10041877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91" name="LINE38591"/>
          <p:cNvSpPr/>
          <p:nvPr/>
        </p:nvSpPr>
        <p:spPr bwMode="auto">
          <a:xfrm>
            <a:off x="247650" y="2568219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92" name="LINE38592"/>
          <p:cNvSpPr/>
          <p:nvPr/>
        </p:nvSpPr>
        <p:spPr bwMode="auto">
          <a:xfrm>
            <a:off x="247650" y="1544282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93" name="LINE38593"/>
          <p:cNvSpPr/>
          <p:nvPr/>
        </p:nvSpPr>
        <p:spPr bwMode="auto">
          <a:xfrm>
            <a:off x="247650" y="2158644"/>
            <a:ext cx="1004187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94" name="LINE38594"/>
          <p:cNvSpPr/>
          <p:nvPr/>
        </p:nvSpPr>
        <p:spPr bwMode="auto">
          <a:xfrm>
            <a:off x="247650" y="1744307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95" name="LINE38595"/>
          <p:cNvSpPr/>
          <p:nvPr/>
        </p:nvSpPr>
        <p:spPr bwMode="auto">
          <a:xfrm>
            <a:off x="247650" y="5030432"/>
            <a:ext cx="100418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596" name="LINE38596"/>
          <p:cNvSpPr/>
          <p:nvPr/>
        </p:nvSpPr>
        <p:spPr bwMode="auto">
          <a:xfrm>
            <a:off x="228600" y="6030557"/>
            <a:ext cx="10079977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38597" name="Picture 38597" descr="Picture 38597"/>
          <p:cNvPicPr/>
          <p:nvPr/>
        </p:nvPicPr>
        <p:blipFill>
          <a:blip r:embed="rId6">
            <a:lum/>
          </a:blip>
          <a:stretch>
            <a:fillRect/>
          </a:stretch>
        </p:blipFill>
        <p:spPr bwMode="auto">
          <a:xfrm>
            <a:off x="247650" y="6054369"/>
            <a:ext cx="3304794" cy="971995"/>
          </a:xfrm>
          <a:prstGeom prst="rect">
            <a:avLst/>
          </a:prstGeom>
          <a:noFill/>
        </p:spPr>
      </p:pic>
      <p:pic>
        <p:nvPicPr>
          <p:cNvPr id="38598" name="Picture 38598" descr="Picture 38598"/>
          <p:cNvPicPr/>
          <p:nvPr/>
        </p:nvPicPr>
        <p:blipFill>
          <a:blip r:embed="rId7">
            <a:lum/>
          </a:blip>
          <a:stretch>
            <a:fillRect/>
          </a:stretch>
        </p:blipFill>
        <p:spPr bwMode="auto">
          <a:xfrm>
            <a:off x="3607638" y="6054369"/>
            <a:ext cx="3304794" cy="971995"/>
          </a:xfrm>
          <a:prstGeom prst="rect">
            <a:avLst/>
          </a:prstGeom>
          <a:noFill/>
        </p:spPr>
      </p:pic>
      <p:pic>
        <p:nvPicPr>
          <p:cNvPr id="38599" name="Picture 38599" descr="Picture 38599"/>
          <p:cNvPicPr/>
          <p:nvPr/>
        </p:nvPicPr>
        <p:blipFill>
          <a:blip r:embed="rId8">
            <a:lum/>
          </a:blip>
          <a:stretch>
            <a:fillRect/>
          </a:stretch>
        </p:blipFill>
        <p:spPr bwMode="auto">
          <a:xfrm>
            <a:off x="6984721" y="6054369"/>
            <a:ext cx="3304794" cy="9719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09" name="RECTANGLE62109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62110" name="Picture 62110" descr="Picture 62110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62111" name="LINE62111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112" name="RECTANGLE62112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62115" name="RECTANGLE62115"/>
          <p:cNvSpPr/>
          <p:nvPr/>
        </p:nvSpPr>
        <p:spPr bwMode="auto">
          <a:xfrm>
            <a:off x="2057400" y="228600"/>
            <a:ext cx="657716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116" name="RECTANGLE62116"/>
          <p:cNvSpPr/>
          <p:nvPr/>
        </p:nvSpPr>
        <p:spPr bwMode="auto">
          <a:xfrm>
            <a:off x="4000894" y="251460"/>
            <a:ext cx="2716581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METHODOLOGIE CO2</a:t>
            </a:r>
            <a:endParaRPr/>
          </a:p>
        </p:txBody>
      </p:sp>
      <p:sp>
        <p:nvSpPr>
          <p:cNvPr id="62119" name="RECTANGLE62119"/>
          <p:cNvSpPr/>
          <p:nvPr/>
        </p:nvSpPr>
        <p:spPr bwMode="auto">
          <a:xfrm>
            <a:off x="8634565" y="228600"/>
            <a:ext cx="18288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120" name="RECTANGLE62120"/>
          <p:cNvSpPr/>
          <p:nvPr/>
        </p:nvSpPr>
        <p:spPr bwMode="auto">
          <a:xfrm>
            <a:off x="2057400" y="588594"/>
            <a:ext cx="657716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121" name="RECTANGLE62121"/>
          <p:cNvSpPr/>
          <p:nvPr/>
        </p:nvSpPr>
        <p:spPr bwMode="auto">
          <a:xfrm>
            <a:off x="2569185" y="678332"/>
            <a:ext cx="5576951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- INFORMATION GES DES PRESTATIONS TRANSPORTS -</a:t>
            </a:r>
            <a:endParaRPr/>
          </a:p>
        </p:txBody>
      </p:sp>
      <p:sp>
        <p:nvSpPr>
          <p:cNvPr id="62124" name="RECTANGLE62124"/>
          <p:cNvSpPr/>
          <p:nvPr/>
        </p:nvSpPr>
        <p:spPr bwMode="auto">
          <a:xfrm>
            <a:off x="8634565" y="588594"/>
            <a:ext cx="18288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125" name="RECTANGLE62125"/>
          <p:cNvSpPr/>
          <p:nvPr/>
        </p:nvSpPr>
        <p:spPr bwMode="auto">
          <a:xfrm>
            <a:off x="7250481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62128" name="LINE62128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129" name="RECTANGLE62129"/>
          <p:cNvSpPr/>
          <p:nvPr/>
        </p:nvSpPr>
        <p:spPr bwMode="auto">
          <a:xfrm>
            <a:off x="740410" y="1301750"/>
            <a:ext cx="414210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Facteurs d’émission des sources d’énergie utilisées (3) :</a:t>
            </a:r>
            <a:endParaRPr/>
          </a:p>
        </p:txBody>
      </p:sp>
      <p:sp>
        <p:nvSpPr>
          <p:cNvPr id="62132" name="RECTANGLE62132"/>
          <p:cNvSpPr/>
          <p:nvPr/>
        </p:nvSpPr>
        <p:spPr bwMode="auto">
          <a:xfrm>
            <a:off x="371348" y="1517053"/>
            <a:ext cx="718494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Selon la DGAC, le carburant utilisé par l’aviation commerciale est le Jet A. La valeur de référence comme facteur d’émission est donc 3,075.</a:t>
            </a:r>
            <a:endParaRPr/>
          </a:p>
        </p:txBody>
      </p:sp>
      <p:sp>
        <p:nvSpPr>
          <p:cNvPr id="62135" name="RECTANGLE62135"/>
          <p:cNvSpPr/>
          <p:nvPr/>
        </p:nvSpPr>
        <p:spPr bwMode="auto">
          <a:xfrm>
            <a:off x="355600" y="1681163"/>
            <a:ext cx="1654696" cy="639928"/>
          </a:xfrm>
          <a:prstGeom prst="rect">
            <a:avLst/>
          </a:prstGeom>
          <a:solidFill>
            <a:srgbClr val="80808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136" name="RECTANGLE62136"/>
          <p:cNvSpPr/>
          <p:nvPr/>
        </p:nvSpPr>
        <p:spPr bwMode="auto">
          <a:xfrm>
            <a:off x="690931" y="1892579"/>
            <a:ext cx="10123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Nature de la source</a:t>
            </a:r>
            <a:endParaRPr/>
          </a:p>
        </p:txBody>
      </p:sp>
      <p:sp>
        <p:nvSpPr>
          <p:cNvPr id="62139" name="RECTANGLE62139"/>
          <p:cNvSpPr/>
          <p:nvPr/>
        </p:nvSpPr>
        <p:spPr bwMode="auto">
          <a:xfrm>
            <a:off x="955497" y="2016049"/>
            <a:ext cx="48321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d’énergie</a:t>
            </a:r>
            <a:endParaRPr/>
          </a:p>
        </p:txBody>
      </p:sp>
      <p:sp>
        <p:nvSpPr>
          <p:cNvPr id="62142" name="RECTANGLE62142"/>
          <p:cNvSpPr/>
          <p:nvPr/>
        </p:nvSpPr>
        <p:spPr bwMode="auto">
          <a:xfrm>
            <a:off x="2010296" y="1681163"/>
            <a:ext cx="1654696" cy="639928"/>
          </a:xfrm>
          <a:prstGeom prst="rect">
            <a:avLst/>
          </a:prstGeom>
          <a:solidFill>
            <a:srgbClr val="80808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143" name="RECTANGLE62143"/>
          <p:cNvSpPr/>
          <p:nvPr/>
        </p:nvSpPr>
        <p:spPr bwMode="auto">
          <a:xfrm>
            <a:off x="2174888" y="1892579"/>
            <a:ext cx="135382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Type détaillé de la source </a:t>
            </a:r>
            <a:endParaRPr/>
          </a:p>
        </p:txBody>
      </p:sp>
      <p:sp>
        <p:nvSpPr>
          <p:cNvPr id="62146" name="RECTANGLE62146"/>
          <p:cNvSpPr/>
          <p:nvPr/>
        </p:nvSpPr>
        <p:spPr bwMode="auto">
          <a:xfrm>
            <a:off x="2610193" y="2016049"/>
            <a:ext cx="48321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d’énergie</a:t>
            </a:r>
            <a:endParaRPr/>
          </a:p>
        </p:txBody>
      </p:sp>
      <p:sp>
        <p:nvSpPr>
          <p:cNvPr id="62149" name="RECTANGLE62149"/>
          <p:cNvSpPr/>
          <p:nvPr/>
        </p:nvSpPr>
        <p:spPr bwMode="auto">
          <a:xfrm>
            <a:off x="3664991" y="1681163"/>
            <a:ext cx="1654696" cy="639928"/>
          </a:xfrm>
          <a:prstGeom prst="rect">
            <a:avLst/>
          </a:prstGeom>
          <a:solidFill>
            <a:srgbClr val="80808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150" name="RECTANGLE62150"/>
          <p:cNvSpPr/>
          <p:nvPr/>
        </p:nvSpPr>
        <p:spPr bwMode="auto">
          <a:xfrm>
            <a:off x="3919449" y="1892579"/>
            <a:ext cx="11740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Unité de mesure de la </a:t>
            </a:r>
            <a:endParaRPr/>
          </a:p>
        </p:txBody>
      </p:sp>
      <p:sp>
        <p:nvSpPr>
          <p:cNvPr id="62153" name="RECTANGLE62153"/>
          <p:cNvSpPr/>
          <p:nvPr/>
        </p:nvSpPr>
        <p:spPr bwMode="auto">
          <a:xfrm>
            <a:off x="3771417" y="2016049"/>
            <a:ext cx="46939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quantité </a:t>
            </a:r>
            <a:endParaRPr/>
          </a:p>
        </p:txBody>
      </p:sp>
      <p:sp>
        <p:nvSpPr>
          <p:cNvPr id="62156" name="RECTANGLE62156"/>
          <p:cNvSpPr/>
          <p:nvPr/>
        </p:nvSpPr>
        <p:spPr bwMode="auto">
          <a:xfrm>
            <a:off x="4228109" y="2016049"/>
            <a:ext cx="101346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de source d’énergie</a:t>
            </a:r>
            <a:endParaRPr/>
          </a:p>
        </p:txBody>
      </p:sp>
      <p:sp>
        <p:nvSpPr>
          <p:cNvPr id="62159" name="RECTANGLE62159"/>
          <p:cNvSpPr/>
          <p:nvPr/>
        </p:nvSpPr>
        <p:spPr bwMode="auto">
          <a:xfrm>
            <a:off x="5319687" y="1681163"/>
            <a:ext cx="4964087" cy="319964"/>
          </a:xfrm>
          <a:prstGeom prst="rect">
            <a:avLst/>
          </a:prstGeom>
          <a:solidFill>
            <a:srgbClr val="80808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160" name="RECTANGLE62160"/>
          <p:cNvSpPr/>
          <p:nvPr/>
        </p:nvSpPr>
        <p:spPr bwMode="auto">
          <a:xfrm>
            <a:off x="7328471" y="1732598"/>
            <a:ext cx="96530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Facteur d’émission</a:t>
            </a:r>
            <a:endParaRPr/>
          </a:p>
        </p:txBody>
      </p:sp>
      <p:sp>
        <p:nvSpPr>
          <p:cNvPr id="62163" name="RECTANGLE62163"/>
          <p:cNvSpPr/>
          <p:nvPr/>
        </p:nvSpPr>
        <p:spPr bwMode="auto">
          <a:xfrm>
            <a:off x="6037694" y="1856067"/>
            <a:ext cx="354685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(kg de CO2e par unité de mesure de la quantité de source d’énergie)</a:t>
            </a:r>
            <a:endParaRPr/>
          </a:p>
        </p:txBody>
      </p:sp>
      <p:sp>
        <p:nvSpPr>
          <p:cNvPr id="62166" name="RECTANGLE62166"/>
          <p:cNvSpPr/>
          <p:nvPr/>
        </p:nvSpPr>
        <p:spPr bwMode="auto">
          <a:xfrm>
            <a:off x="5319687" y="2001126"/>
            <a:ext cx="1654696" cy="319964"/>
          </a:xfrm>
          <a:prstGeom prst="rect">
            <a:avLst/>
          </a:prstGeom>
          <a:solidFill>
            <a:srgbClr val="80808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167" name="RECTANGLE62167"/>
          <p:cNvSpPr/>
          <p:nvPr/>
        </p:nvSpPr>
        <p:spPr bwMode="auto">
          <a:xfrm>
            <a:off x="5824385" y="2114296"/>
            <a:ext cx="6736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Phase amont</a:t>
            </a:r>
            <a:endParaRPr/>
          </a:p>
        </p:txBody>
      </p:sp>
      <p:sp>
        <p:nvSpPr>
          <p:cNvPr id="62170" name="RECTANGLE62170"/>
          <p:cNvSpPr/>
          <p:nvPr/>
        </p:nvSpPr>
        <p:spPr bwMode="auto">
          <a:xfrm>
            <a:off x="6974383" y="2001126"/>
            <a:ext cx="1654696" cy="319964"/>
          </a:xfrm>
          <a:prstGeom prst="rect">
            <a:avLst/>
          </a:prstGeom>
          <a:solidFill>
            <a:srgbClr val="80808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171" name="RECTANGLE62171"/>
          <p:cNvSpPr/>
          <p:nvPr/>
        </p:nvSpPr>
        <p:spPr bwMode="auto">
          <a:xfrm>
            <a:off x="7579970" y="2052561"/>
            <a:ext cx="4718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Phase de</a:t>
            </a:r>
            <a:endParaRPr/>
          </a:p>
        </p:txBody>
      </p:sp>
      <p:sp>
        <p:nvSpPr>
          <p:cNvPr id="62174" name="RECTANGLE62174"/>
          <p:cNvSpPr/>
          <p:nvPr/>
        </p:nvSpPr>
        <p:spPr bwMode="auto">
          <a:xfrm>
            <a:off x="7411517" y="2176031"/>
            <a:ext cx="8087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fonctionnement</a:t>
            </a:r>
            <a:endParaRPr/>
          </a:p>
        </p:txBody>
      </p:sp>
      <p:sp>
        <p:nvSpPr>
          <p:cNvPr id="62177" name="RECTANGLE62177"/>
          <p:cNvSpPr/>
          <p:nvPr/>
        </p:nvSpPr>
        <p:spPr bwMode="auto">
          <a:xfrm>
            <a:off x="8629079" y="2001126"/>
            <a:ext cx="1654696" cy="319964"/>
          </a:xfrm>
          <a:prstGeom prst="rect">
            <a:avLst/>
          </a:prstGeom>
          <a:solidFill>
            <a:srgbClr val="80808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178" name="RECTANGLE62178"/>
          <p:cNvSpPr/>
          <p:nvPr/>
        </p:nvSpPr>
        <p:spPr bwMode="auto">
          <a:xfrm>
            <a:off x="9332976" y="2114296"/>
            <a:ext cx="2656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Total</a:t>
            </a:r>
            <a:endParaRPr/>
          </a:p>
        </p:txBody>
      </p:sp>
      <p:sp>
        <p:nvSpPr>
          <p:cNvPr id="62181" name="RECTANGLE62181"/>
          <p:cNvSpPr/>
          <p:nvPr/>
        </p:nvSpPr>
        <p:spPr bwMode="auto">
          <a:xfrm>
            <a:off x="399923" y="2754224"/>
            <a:ext cx="123098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Carburant aéronautique</a:t>
            </a:r>
            <a:endParaRPr/>
          </a:p>
        </p:txBody>
      </p:sp>
      <p:sp>
        <p:nvSpPr>
          <p:cNvPr id="62184" name="RECTANGLE62184"/>
          <p:cNvSpPr/>
          <p:nvPr/>
        </p:nvSpPr>
        <p:spPr bwMode="auto">
          <a:xfrm>
            <a:off x="2481364" y="2372525"/>
            <a:ext cx="74086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Carburéacteur</a:t>
            </a:r>
            <a:endParaRPr/>
          </a:p>
        </p:txBody>
      </p:sp>
      <p:sp>
        <p:nvSpPr>
          <p:cNvPr id="62187" name="RECTANGLE62187"/>
          <p:cNvSpPr/>
          <p:nvPr/>
        </p:nvSpPr>
        <p:spPr bwMode="auto">
          <a:xfrm>
            <a:off x="2364219" y="2495995"/>
            <a:ext cx="97515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large coupe (jet B)</a:t>
            </a:r>
            <a:endParaRPr/>
          </a:p>
        </p:txBody>
      </p:sp>
      <p:sp>
        <p:nvSpPr>
          <p:cNvPr id="62190" name="RECTANGLE62190"/>
          <p:cNvSpPr/>
          <p:nvPr/>
        </p:nvSpPr>
        <p:spPr bwMode="auto">
          <a:xfrm>
            <a:off x="4305732" y="2434260"/>
            <a:ext cx="4015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Litre (ℓ)</a:t>
            </a:r>
            <a:endParaRPr/>
          </a:p>
        </p:txBody>
      </p:sp>
      <p:sp>
        <p:nvSpPr>
          <p:cNvPr id="62193" name="RECTANGLE62193"/>
          <p:cNvSpPr/>
          <p:nvPr/>
        </p:nvSpPr>
        <p:spPr bwMode="auto">
          <a:xfrm>
            <a:off x="6039625" y="2434260"/>
            <a:ext cx="24312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0,53</a:t>
            </a:r>
            <a:endParaRPr/>
          </a:p>
        </p:txBody>
      </p:sp>
      <p:sp>
        <p:nvSpPr>
          <p:cNvPr id="62196" name="RECTANGLE62196"/>
          <p:cNvSpPr/>
          <p:nvPr/>
        </p:nvSpPr>
        <p:spPr bwMode="auto">
          <a:xfrm>
            <a:off x="7694320" y="2434260"/>
            <a:ext cx="24312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2,48</a:t>
            </a:r>
            <a:endParaRPr/>
          </a:p>
        </p:txBody>
      </p:sp>
      <p:sp>
        <p:nvSpPr>
          <p:cNvPr id="62199" name="RECTANGLE62199"/>
          <p:cNvSpPr/>
          <p:nvPr/>
        </p:nvSpPr>
        <p:spPr bwMode="auto">
          <a:xfrm>
            <a:off x="9344254" y="2434260"/>
            <a:ext cx="24312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3,01</a:t>
            </a:r>
            <a:endParaRPr/>
          </a:p>
        </p:txBody>
      </p:sp>
      <p:sp>
        <p:nvSpPr>
          <p:cNvPr id="62202" name="RECTANGLE62202"/>
          <p:cNvSpPr/>
          <p:nvPr/>
        </p:nvSpPr>
        <p:spPr bwMode="auto">
          <a:xfrm>
            <a:off x="2421979" y="2692489"/>
            <a:ext cx="8596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Essence aviation</a:t>
            </a:r>
            <a:endParaRPr/>
          </a:p>
        </p:txBody>
      </p:sp>
      <p:sp>
        <p:nvSpPr>
          <p:cNvPr id="62205" name="RECTANGLE62205"/>
          <p:cNvSpPr/>
          <p:nvPr/>
        </p:nvSpPr>
        <p:spPr bwMode="auto">
          <a:xfrm>
            <a:off x="2638336" y="2815958"/>
            <a:ext cx="4269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(AvGas)</a:t>
            </a:r>
            <a:endParaRPr/>
          </a:p>
        </p:txBody>
      </p:sp>
      <p:sp>
        <p:nvSpPr>
          <p:cNvPr id="62208" name="RECTANGLE62208"/>
          <p:cNvSpPr/>
          <p:nvPr/>
        </p:nvSpPr>
        <p:spPr bwMode="auto">
          <a:xfrm>
            <a:off x="4305732" y="2754224"/>
            <a:ext cx="4015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Litre (ℓ)</a:t>
            </a:r>
            <a:endParaRPr/>
          </a:p>
        </p:txBody>
      </p:sp>
      <p:sp>
        <p:nvSpPr>
          <p:cNvPr id="62211" name="RECTANGLE62211"/>
          <p:cNvSpPr/>
          <p:nvPr/>
        </p:nvSpPr>
        <p:spPr bwMode="auto">
          <a:xfrm>
            <a:off x="6039625" y="2754224"/>
            <a:ext cx="24312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0,53</a:t>
            </a:r>
            <a:endParaRPr/>
          </a:p>
        </p:txBody>
      </p:sp>
      <p:sp>
        <p:nvSpPr>
          <p:cNvPr id="62214" name="RECTANGLE62214"/>
          <p:cNvSpPr/>
          <p:nvPr/>
        </p:nvSpPr>
        <p:spPr bwMode="auto">
          <a:xfrm>
            <a:off x="7694320" y="2754224"/>
            <a:ext cx="24312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2,48</a:t>
            </a:r>
            <a:endParaRPr/>
          </a:p>
        </p:txBody>
      </p:sp>
      <p:sp>
        <p:nvSpPr>
          <p:cNvPr id="62217" name="RECTANGLE62217"/>
          <p:cNvSpPr/>
          <p:nvPr/>
        </p:nvSpPr>
        <p:spPr bwMode="auto">
          <a:xfrm>
            <a:off x="9344254" y="2754224"/>
            <a:ext cx="24312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3,01</a:t>
            </a:r>
            <a:endParaRPr/>
          </a:p>
        </p:txBody>
      </p:sp>
      <p:sp>
        <p:nvSpPr>
          <p:cNvPr id="62220" name="RECTANGLE62220"/>
          <p:cNvSpPr/>
          <p:nvPr/>
        </p:nvSpPr>
        <p:spPr bwMode="auto">
          <a:xfrm>
            <a:off x="2608669" y="3012453"/>
            <a:ext cx="4862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Kérosène</a:t>
            </a:r>
            <a:endParaRPr/>
          </a:p>
        </p:txBody>
      </p:sp>
      <p:sp>
        <p:nvSpPr>
          <p:cNvPr id="62223" name="RECTANGLE62223"/>
          <p:cNvSpPr/>
          <p:nvPr/>
        </p:nvSpPr>
        <p:spPr bwMode="auto">
          <a:xfrm>
            <a:off x="2416848" y="3135922"/>
            <a:ext cx="86989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(Jet A1 ou Jet A)</a:t>
            </a:r>
            <a:endParaRPr/>
          </a:p>
        </p:txBody>
      </p:sp>
      <p:sp>
        <p:nvSpPr>
          <p:cNvPr id="62226" name="RECTANGLE62226"/>
          <p:cNvSpPr/>
          <p:nvPr/>
        </p:nvSpPr>
        <p:spPr bwMode="auto">
          <a:xfrm>
            <a:off x="4305732" y="3074187"/>
            <a:ext cx="4015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Litre (ℓ)</a:t>
            </a:r>
            <a:endParaRPr/>
          </a:p>
        </p:txBody>
      </p:sp>
      <p:sp>
        <p:nvSpPr>
          <p:cNvPr id="62229" name="RECTANGLE62229"/>
          <p:cNvSpPr/>
          <p:nvPr/>
        </p:nvSpPr>
        <p:spPr bwMode="auto">
          <a:xfrm>
            <a:off x="6039625" y="3074187"/>
            <a:ext cx="24312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0,53</a:t>
            </a:r>
            <a:endParaRPr/>
          </a:p>
        </p:txBody>
      </p:sp>
      <p:sp>
        <p:nvSpPr>
          <p:cNvPr id="62232" name="RECTANGLE62232"/>
          <p:cNvSpPr/>
          <p:nvPr/>
        </p:nvSpPr>
        <p:spPr bwMode="auto">
          <a:xfrm>
            <a:off x="7662063" y="3074187"/>
            <a:ext cx="3076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2,545</a:t>
            </a:r>
            <a:endParaRPr/>
          </a:p>
        </p:txBody>
      </p:sp>
      <p:sp>
        <p:nvSpPr>
          <p:cNvPr id="62235" name="RECTANGLE62235"/>
          <p:cNvSpPr/>
          <p:nvPr/>
        </p:nvSpPr>
        <p:spPr bwMode="auto">
          <a:xfrm>
            <a:off x="9296857" y="3074187"/>
            <a:ext cx="3379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3,075</a:t>
            </a:r>
            <a:endParaRPr/>
          </a:p>
        </p:txBody>
      </p:sp>
      <p:sp>
        <p:nvSpPr>
          <p:cNvPr id="62238" name="LINE62238"/>
          <p:cNvSpPr/>
          <p:nvPr/>
        </p:nvSpPr>
        <p:spPr bwMode="auto">
          <a:xfrm>
            <a:off x="8657654" y="3046565"/>
            <a:ext cx="159754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239" name="LINE62239"/>
          <p:cNvSpPr/>
          <p:nvPr/>
        </p:nvSpPr>
        <p:spPr bwMode="auto">
          <a:xfrm flipH="1">
            <a:off x="10250436" y="3041802"/>
            <a:ext cx="0" cy="16791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240" name="LINE62240"/>
          <p:cNvSpPr/>
          <p:nvPr/>
        </p:nvSpPr>
        <p:spPr bwMode="auto">
          <a:xfrm>
            <a:off x="8657654" y="3204959"/>
            <a:ext cx="159754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241" name="LINE62241"/>
          <p:cNvSpPr/>
          <p:nvPr/>
        </p:nvSpPr>
        <p:spPr bwMode="auto">
          <a:xfrm flipH="1">
            <a:off x="8662416" y="3041802"/>
            <a:ext cx="0" cy="16791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242" name="LINE62242"/>
          <p:cNvSpPr/>
          <p:nvPr/>
        </p:nvSpPr>
        <p:spPr bwMode="auto">
          <a:xfrm flipH="1">
            <a:off x="360363" y="1681163"/>
            <a:ext cx="0" cy="1609344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243" name="LINE62243"/>
          <p:cNvSpPr/>
          <p:nvPr/>
        </p:nvSpPr>
        <p:spPr bwMode="auto">
          <a:xfrm flipH="1">
            <a:off x="2015058" y="1681163"/>
            <a:ext cx="0" cy="1609344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244" name="LINE62244"/>
          <p:cNvSpPr/>
          <p:nvPr/>
        </p:nvSpPr>
        <p:spPr bwMode="auto">
          <a:xfrm flipH="1">
            <a:off x="3669754" y="1681163"/>
            <a:ext cx="0" cy="1609344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245" name="LINE62245"/>
          <p:cNvSpPr/>
          <p:nvPr/>
        </p:nvSpPr>
        <p:spPr bwMode="auto">
          <a:xfrm flipH="1">
            <a:off x="6979145" y="2001126"/>
            <a:ext cx="0" cy="128938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246" name="LINE62246"/>
          <p:cNvSpPr/>
          <p:nvPr/>
        </p:nvSpPr>
        <p:spPr bwMode="auto">
          <a:xfrm flipH="1">
            <a:off x="8633841" y="2001126"/>
            <a:ext cx="0" cy="128938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247" name="LINE62247"/>
          <p:cNvSpPr/>
          <p:nvPr/>
        </p:nvSpPr>
        <p:spPr bwMode="auto">
          <a:xfrm flipH="1">
            <a:off x="5324449" y="1681163"/>
            <a:ext cx="0" cy="1609344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248" name="LINE62248"/>
          <p:cNvSpPr/>
          <p:nvPr/>
        </p:nvSpPr>
        <p:spPr bwMode="auto">
          <a:xfrm flipH="1">
            <a:off x="10279011" y="1681163"/>
            <a:ext cx="0" cy="1609344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249" name="LINE62249"/>
          <p:cNvSpPr/>
          <p:nvPr/>
        </p:nvSpPr>
        <p:spPr bwMode="auto">
          <a:xfrm>
            <a:off x="365125" y="2325853"/>
            <a:ext cx="9909124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250" name="LINE62250"/>
          <p:cNvSpPr/>
          <p:nvPr/>
        </p:nvSpPr>
        <p:spPr bwMode="auto">
          <a:xfrm>
            <a:off x="2010296" y="2965780"/>
            <a:ext cx="826395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251" name="LINE62251"/>
          <p:cNvSpPr/>
          <p:nvPr/>
        </p:nvSpPr>
        <p:spPr bwMode="auto">
          <a:xfrm>
            <a:off x="5319687" y="2005889"/>
            <a:ext cx="4954562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252" name="LINE62252"/>
          <p:cNvSpPr/>
          <p:nvPr/>
        </p:nvSpPr>
        <p:spPr bwMode="auto">
          <a:xfrm>
            <a:off x="2010296" y="2645816"/>
            <a:ext cx="826395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253" name="LINE62253"/>
          <p:cNvSpPr/>
          <p:nvPr/>
        </p:nvSpPr>
        <p:spPr bwMode="auto">
          <a:xfrm>
            <a:off x="355600" y="1685925"/>
            <a:ext cx="9928174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254" name="LINE62254"/>
          <p:cNvSpPr/>
          <p:nvPr/>
        </p:nvSpPr>
        <p:spPr bwMode="auto">
          <a:xfrm>
            <a:off x="355600" y="3285744"/>
            <a:ext cx="9928174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255" name="RECTANGLE62255"/>
          <p:cNvSpPr/>
          <p:nvPr/>
        </p:nvSpPr>
        <p:spPr bwMode="auto">
          <a:xfrm>
            <a:off x="371348" y="3351466"/>
            <a:ext cx="846561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Tableau 2 : facteurs d’émission des sources d’énergie - transport aérien - Source : Base Carbone de l’ADEME et Calculateur de l’aviation, à la date du présent Guide.</a:t>
            </a:r>
            <a:endParaRPr/>
          </a:p>
        </p:txBody>
      </p:sp>
      <p:sp>
        <p:nvSpPr>
          <p:cNvPr id="62258" name="RECTANGLE62258"/>
          <p:cNvSpPr/>
          <p:nvPr/>
        </p:nvSpPr>
        <p:spPr bwMode="auto">
          <a:xfrm>
            <a:off x="372110" y="3655276"/>
            <a:ext cx="71374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Exemple :</a:t>
            </a:r>
            <a:endParaRPr/>
          </a:p>
        </p:txBody>
      </p:sp>
      <p:sp>
        <p:nvSpPr>
          <p:cNvPr id="62261" name="RECTANGLE62261"/>
          <p:cNvSpPr/>
          <p:nvPr/>
        </p:nvSpPr>
        <p:spPr bwMode="auto">
          <a:xfrm>
            <a:off x="371348" y="3870579"/>
            <a:ext cx="99152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Une compagnie aérienne assure une liaison entre Nantes et Bursa (Turquie) dans un avion de type B737-800. Elle souhaite calculer l’information GES pour un aller simple en utilisant des </a:t>
            </a:r>
            <a:endParaRPr/>
          </a:p>
        </p:txBody>
      </p:sp>
      <p:sp>
        <p:nvSpPr>
          <p:cNvPr id="62264" name="RECTANGLE62264"/>
          <p:cNvSpPr/>
          <p:nvPr/>
        </p:nvSpPr>
        <p:spPr bwMode="auto">
          <a:xfrm>
            <a:off x="371348" y="3994048"/>
            <a:ext cx="41798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valeurs </a:t>
            </a:r>
            <a:endParaRPr/>
          </a:p>
        </p:txBody>
      </p:sp>
      <p:sp>
        <p:nvSpPr>
          <p:cNvPr id="62267" name="RECTANGLE62267"/>
          <p:cNvSpPr/>
          <p:nvPr/>
        </p:nvSpPr>
        <p:spPr bwMode="auto">
          <a:xfrm>
            <a:off x="776630" y="3994048"/>
            <a:ext cx="6468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de niveau 1.</a:t>
            </a:r>
            <a:endParaRPr/>
          </a:p>
        </p:txBody>
      </p:sp>
      <p:sp>
        <p:nvSpPr>
          <p:cNvPr id="62270" name="RECTANGLE62270"/>
          <p:cNvSpPr/>
          <p:nvPr/>
        </p:nvSpPr>
        <p:spPr bwMode="auto">
          <a:xfrm>
            <a:off x="371348" y="4117518"/>
            <a:ext cx="24733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1. Elle doit collecter les informations suivantes :</a:t>
            </a:r>
            <a:endParaRPr/>
          </a:p>
        </p:txBody>
      </p:sp>
      <p:sp>
        <p:nvSpPr>
          <p:cNvPr id="62273" name="RECTANGLE62273"/>
          <p:cNvSpPr/>
          <p:nvPr/>
        </p:nvSpPr>
        <p:spPr bwMode="auto">
          <a:xfrm>
            <a:off x="371348" y="4240987"/>
            <a:ext cx="542452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la distance calculée entre les aéroports est de 2 560 km. Elle est obtenue à l’aide d’un distancier aérien</a:t>
            </a:r>
            <a:endParaRPr/>
          </a:p>
        </p:txBody>
      </p:sp>
      <p:sp>
        <p:nvSpPr>
          <p:cNvPr id="62276" name="RECTANGLE62276"/>
          <p:cNvSpPr/>
          <p:nvPr/>
        </p:nvSpPr>
        <p:spPr bwMode="auto">
          <a:xfrm>
            <a:off x="371348" y="4364456"/>
            <a:ext cx="76925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le B737-800 ayant un nombre de sièges de 155, il appartient donc à la catégorie des avions dont le nombre de sièges est compris entre 100 et 180</a:t>
            </a:r>
            <a:endParaRPr/>
          </a:p>
        </p:txBody>
      </p:sp>
      <p:sp>
        <p:nvSpPr>
          <p:cNvPr id="62279" name="RECTANGLE62279"/>
          <p:cNvSpPr/>
          <p:nvPr/>
        </p:nvSpPr>
        <p:spPr bwMode="auto">
          <a:xfrm>
            <a:off x="371348" y="4487926"/>
            <a:ext cx="432226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les valeurs de niveau 1 fournies par le calculateur de la DGAC sont les suivantes :</a:t>
            </a:r>
            <a:endParaRPr/>
          </a:p>
        </p:txBody>
      </p:sp>
      <p:sp>
        <p:nvSpPr>
          <p:cNvPr id="62282" name="RECTANGLE62282"/>
          <p:cNvSpPr/>
          <p:nvPr/>
        </p:nvSpPr>
        <p:spPr bwMode="auto">
          <a:xfrm>
            <a:off x="371348" y="4611395"/>
            <a:ext cx="455554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      - le taux de consommation kilométrique de l’avion : 540 l / 100 km soit 5,4 ℓ / km ;</a:t>
            </a:r>
            <a:endParaRPr/>
          </a:p>
        </p:txBody>
      </p:sp>
      <p:sp>
        <p:nvSpPr>
          <p:cNvPr id="62285" name="RECTANGLE62285"/>
          <p:cNvSpPr/>
          <p:nvPr/>
        </p:nvSpPr>
        <p:spPr bwMode="auto">
          <a:xfrm>
            <a:off x="371348" y="4734865"/>
            <a:ext cx="26823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      - le nombre moyen de passagers par vol : 150.</a:t>
            </a:r>
            <a:endParaRPr/>
          </a:p>
        </p:txBody>
      </p:sp>
      <p:sp>
        <p:nvSpPr>
          <p:cNvPr id="62288" name="RECTANGLE62288"/>
          <p:cNvSpPr/>
          <p:nvPr/>
        </p:nvSpPr>
        <p:spPr bwMode="auto">
          <a:xfrm>
            <a:off x="371348" y="4858334"/>
            <a:ext cx="833211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2. Elle relève dans le tableau n° 20 (« facteurs d’émission des sources d’énergie - transport aérien »), le facteur d’émission du kérosène est de 3,075 kg CO2e / ℓ.</a:t>
            </a:r>
            <a:endParaRPr/>
          </a:p>
        </p:txBody>
      </p:sp>
      <p:sp>
        <p:nvSpPr>
          <p:cNvPr id="62291" name="RECTANGLE62291"/>
          <p:cNvSpPr/>
          <p:nvPr/>
        </p:nvSpPr>
        <p:spPr bwMode="auto">
          <a:xfrm>
            <a:off x="371348" y="4981804"/>
            <a:ext cx="156189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3. Application à la prestation :</a:t>
            </a:r>
            <a:endParaRPr/>
          </a:p>
        </p:txBody>
      </p:sp>
      <p:sp>
        <p:nvSpPr>
          <p:cNvPr id="62294" name="RECTANGLE62294"/>
          <p:cNvSpPr/>
          <p:nvPr/>
        </p:nvSpPr>
        <p:spPr bwMode="auto">
          <a:xfrm>
            <a:off x="371348" y="5105273"/>
            <a:ext cx="521949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Information GES = [(5,4 ℓ / km x 2 560 km) / 150 passagers] x 3,075 kg CO2e / ℓ = 283,39 kg CO2e</a:t>
            </a:r>
            <a:endParaRPr/>
          </a:p>
        </p:txBody>
      </p:sp>
      <p:sp>
        <p:nvSpPr>
          <p:cNvPr id="62297" name="RECTANGLE62297"/>
          <p:cNvSpPr/>
          <p:nvPr/>
        </p:nvSpPr>
        <p:spPr bwMode="auto">
          <a:xfrm>
            <a:off x="371348" y="5228742"/>
            <a:ext cx="13848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ou</a:t>
            </a:r>
            <a:endParaRPr/>
          </a:p>
        </p:txBody>
      </p:sp>
      <p:sp>
        <p:nvSpPr>
          <p:cNvPr id="62300" name="RECTANGLE62300"/>
          <p:cNvSpPr/>
          <p:nvPr/>
        </p:nvSpPr>
        <p:spPr bwMode="auto">
          <a:xfrm>
            <a:off x="371348" y="5352212"/>
            <a:ext cx="515051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Information GES avec valeurs arrondies = 0,035 x 2 560 km x 3,075 kg CO2e / ℓ = 275,32 kg CO2e</a:t>
            </a:r>
            <a:endParaRPr/>
          </a:p>
        </p:txBody>
      </p:sp>
      <p:sp>
        <p:nvSpPr>
          <p:cNvPr id="62303" name="RECTANGLE62303"/>
          <p:cNvSpPr/>
          <p:nvPr/>
        </p:nvSpPr>
        <p:spPr bwMode="auto">
          <a:xfrm>
            <a:off x="371348" y="5653481"/>
            <a:ext cx="194787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Ordre de grandeurs (données DGAC):</a:t>
            </a:r>
            <a:endParaRPr/>
          </a:p>
        </p:txBody>
      </p:sp>
      <p:sp>
        <p:nvSpPr>
          <p:cNvPr id="62306" name="RECTANGLE62306"/>
          <p:cNvSpPr/>
          <p:nvPr/>
        </p:nvSpPr>
        <p:spPr bwMode="auto">
          <a:xfrm>
            <a:off x="371348" y="5776950"/>
            <a:ext cx="13963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Une tonne de CO2e, c'est :</a:t>
            </a:r>
            <a:endParaRPr/>
          </a:p>
        </p:txBody>
      </p:sp>
      <p:sp>
        <p:nvSpPr>
          <p:cNvPr id="62309" name="RECTANGLE62309"/>
          <p:cNvSpPr/>
          <p:nvPr/>
        </p:nvSpPr>
        <p:spPr bwMode="auto">
          <a:xfrm>
            <a:off x="371348" y="5900420"/>
            <a:ext cx="416204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- 1 aller-retour Paris/New-York en avion pour une personne (environ 12 000 km)</a:t>
            </a:r>
            <a:endParaRPr/>
          </a:p>
        </p:txBody>
      </p:sp>
      <p:sp>
        <p:nvSpPr>
          <p:cNvPr id="62312" name="RECTANGLE62312"/>
          <p:cNvSpPr/>
          <p:nvPr/>
        </p:nvSpPr>
        <p:spPr bwMode="auto">
          <a:xfrm>
            <a:off x="371348" y="6023889"/>
            <a:ext cx="312379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- 6 allers-retours Paris/Marseille en avion pour une personne</a:t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15" name="RECTANGLE62315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62316" name="Picture 62316" descr="Picture 62316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62317" name="LINE62317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318" name="RECTANGLE62318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62321" name="RECTANGLE62321"/>
          <p:cNvSpPr/>
          <p:nvPr/>
        </p:nvSpPr>
        <p:spPr bwMode="auto">
          <a:xfrm>
            <a:off x="2057400" y="228600"/>
            <a:ext cx="657716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322" name="RECTANGLE62322"/>
          <p:cNvSpPr/>
          <p:nvPr/>
        </p:nvSpPr>
        <p:spPr bwMode="auto">
          <a:xfrm>
            <a:off x="4000894" y="251460"/>
            <a:ext cx="2716581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METHODOLOGIE CO2</a:t>
            </a:r>
            <a:endParaRPr/>
          </a:p>
        </p:txBody>
      </p:sp>
      <p:sp>
        <p:nvSpPr>
          <p:cNvPr id="62325" name="RECTANGLE62325"/>
          <p:cNvSpPr/>
          <p:nvPr/>
        </p:nvSpPr>
        <p:spPr bwMode="auto">
          <a:xfrm>
            <a:off x="8634565" y="228600"/>
            <a:ext cx="18288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326" name="RECTANGLE62326"/>
          <p:cNvSpPr/>
          <p:nvPr/>
        </p:nvSpPr>
        <p:spPr bwMode="auto">
          <a:xfrm>
            <a:off x="2057400" y="588594"/>
            <a:ext cx="657716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327" name="RECTANGLE62327"/>
          <p:cNvSpPr/>
          <p:nvPr/>
        </p:nvSpPr>
        <p:spPr bwMode="auto">
          <a:xfrm>
            <a:off x="2569185" y="678332"/>
            <a:ext cx="5576951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- INFORMATION GES DES PRESTATIONS TRANSPORTS -</a:t>
            </a:r>
            <a:endParaRPr/>
          </a:p>
        </p:txBody>
      </p:sp>
      <p:sp>
        <p:nvSpPr>
          <p:cNvPr id="62330" name="RECTANGLE62330"/>
          <p:cNvSpPr/>
          <p:nvPr/>
        </p:nvSpPr>
        <p:spPr bwMode="auto">
          <a:xfrm>
            <a:off x="8634565" y="588594"/>
            <a:ext cx="18288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331" name="RECTANGLE62331"/>
          <p:cNvSpPr/>
          <p:nvPr/>
        </p:nvSpPr>
        <p:spPr bwMode="auto">
          <a:xfrm>
            <a:off x="7250481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62334" name="LINE62334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335" name="RECTANGLE62335"/>
          <p:cNvSpPr/>
          <p:nvPr/>
        </p:nvSpPr>
        <p:spPr bwMode="auto">
          <a:xfrm>
            <a:off x="355600" y="1162050"/>
            <a:ext cx="9928225" cy="179743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336" name="RECTANGLE62336"/>
          <p:cNvSpPr/>
          <p:nvPr/>
        </p:nvSpPr>
        <p:spPr bwMode="auto">
          <a:xfrm>
            <a:off x="486410" y="1187450"/>
            <a:ext cx="3779647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TRANSPORT DE VOYAGEURS EN MODE FERROVIAIRE</a:t>
            </a:r>
            <a:endParaRPr/>
          </a:p>
        </p:txBody>
      </p:sp>
      <p:sp>
        <p:nvSpPr>
          <p:cNvPr id="62339" name="RECTANGLE62339"/>
          <p:cNvSpPr/>
          <p:nvPr/>
        </p:nvSpPr>
        <p:spPr bwMode="auto">
          <a:xfrm>
            <a:off x="371348" y="1517053"/>
            <a:ext cx="925586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La méthode de calcul utilise les valeurs de niveau 1 du Guide (p118 – Fiche n°20 – Transport aérien de voyageurs, 20.3. Méthode de calcul avec utilisation des valeurs de niveau 1)</a:t>
            </a:r>
            <a:endParaRPr/>
          </a:p>
        </p:txBody>
      </p:sp>
      <p:sp>
        <p:nvSpPr>
          <p:cNvPr id="62342" name="RECTANGLE62342"/>
          <p:cNvSpPr/>
          <p:nvPr/>
        </p:nvSpPr>
        <p:spPr bwMode="auto">
          <a:xfrm>
            <a:off x="372110" y="1706563"/>
            <a:ext cx="286677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Formule de calcul de l'information GES :</a:t>
            </a:r>
            <a:endParaRPr/>
          </a:p>
        </p:txBody>
      </p:sp>
      <p:sp>
        <p:nvSpPr>
          <p:cNvPr id="62345" name="RECTANGLE62345"/>
          <p:cNvSpPr/>
          <p:nvPr/>
        </p:nvSpPr>
        <p:spPr bwMode="auto">
          <a:xfrm>
            <a:off x="2083943" y="1933931"/>
            <a:ext cx="649185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= Distance parcourue en km (1) x Facteur d'émission par voyageur et km (2) = … kg CO2e</a:t>
            </a:r>
            <a:endParaRPr/>
          </a:p>
        </p:txBody>
      </p:sp>
      <p:sp>
        <p:nvSpPr>
          <p:cNvPr id="62348" name="LINE62348"/>
          <p:cNvSpPr/>
          <p:nvPr/>
        </p:nvSpPr>
        <p:spPr bwMode="auto">
          <a:xfrm>
            <a:off x="355600" y="1903768"/>
            <a:ext cx="992822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349" name="LINE62349"/>
          <p:cNvSpPr/>
          <p:nvPr/>
        </p:nvSpPr>
        <p:spPr bwMode="auto">
          <a:xfrm flipH="1">
            <a:off x="10279063" y="1899006"/>
            <a:ext cx="0" cy="19879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350" name="LINE62350"/>
          <p:cNvSpPr/>
          <p:nvPr/>
        </p:nvSpPr>
        <p:spPr bwMode="auto">
          <a:xfrm>
            <a:off x="355600" y="2093036"/>
            <a:ext cx="992822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351" name="LINE62351"/>
          <p:cNvSpPr/>
          <p:nvPr/>
        </p:nvSpPr>
        <p:spPr bwMode="auto">
          <a:xfrm flipH="1">
            <a:off x="360363" y="1899006"/>
            <a:ext cx="0" cy="19879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352" name="RECTANGLE62352"/>
          <p:cNvSpPr/>
          <p:nvPr/>
        </p:nvSpPr>
        <p:spPr bwMode="auto">
          <a:xfrm>
            <a:off x="740410" y="2383549"/>
            <a:ext cx="234937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Distance parcourue en km (1) :</a:t>
            </a:r>
            <a:endParaRPr/>
          </a:p>
        </p:txBody>
      </p:sp>
      <p:sp>
        <p:nvSpPr>
          <p:cNvPr id="62355" name="RECTANGLE62355"/>
          <p:cNvSpPr/>
          <p:nvPr/>
        </p:nvSpPr>
        <p:spPr bwMode="auto">
          <a:xfrm>
            <a:off x="371348" y="2598852"/>
            <a:ext cx="567375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L’évaluation de la distance (en km) entre deux gares provient directement du système de réservation ViaXeo. </a:t>
            </a:r>
            <a:endParaRPr/>
          </a:p>
        </p:txBody>
      </p:sp>
      <p:sp>
        <p:nvSpPr>
          <p:cNvPr id="62358" name="RECTANGLE62358"/>
          <p:cNvSpPr/>
          <p:nvPr/>
        </p:nvSpPr>
        <p:spPr bwMode="auto">
          <a:xfrm>
            <a:off x="371348" y="2722321"/>
            <a:ext cx="567100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Pour chaque transaction, la donnée en km est calculée via un distancier maison, créé à partir de Google Maps.</a:t>
            </a:r>
            <a:endParaRPr/>
          </a:p>
        </p:txBody>
      </p:sp>
      <p:sp>
        <p:nvSpPr>
          <p:cNvPr id="62361" name="RECTANGLE62361"/>
          <p:cNvSpPr/>
          <p:nvPr/>
        </p:nvSpPr>
        <p:spPr bwMode="auto">
          <a:xfrm>
            <a:off x="740410" y="3026131"/>
            <a:ext cx="457377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Facteurs d’émission par voyageur et km (2) par type de train :</a:t>
            </a:r>
            <a:endParaRPr/>
          </a:p>
        </p:txBody>
      </p:sp>
      <p:sp>
        <p:nvSpPr>
          <p:cNvPr id="62364" name="RECTANGLE62364"/>
          <p:cNvSpPr/>
          <p:nvPr/>
        </p:nvSpPr>
        <p:spPr bwMode="auto">
          <a:xfrm>
            <a:off x="355600" y="3218574"/>
            <a:ext cx="4964113" cy="196494"/>
          </a:xfrm>
          <a:prstGeom prst="rect">
            <a:avLst/>
          </a:prstGeom>
          <a:solidFill>
            <a:srgbClr val="80808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365" name="RECTANGLE62365"/>
          <p:cNvSpPr/>
          <p:nvPr/>
        </p:nvSpPr>
        <p:spPr bwMode="auto">
          <a:xfrm>
            <a:off x="743610" y="3270009"/>
            <a:ext cx="421640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Description (selon la nature du moyen de transport et la source d’énergie utilisée)</a:t>
            </a:r>
            <a:endParaRPr/>
          </a:p>
        </p:txBody>
      </p:sp>
      <p:sp>
        <p:nvSpPr>
          <p:cNvPr id="62368" name="RECTANGLE62368"/>
          <p:cNvSpPr/>
          <p:nvPr/>
        </p:nvSpPr>
        <p:spPr bwMode="auto">
          <a:xfrm>
            <a:off x="5319713" y="3218574"/>
            <a:ext cx="4964113" cy="196494"/>
          </a:xfrm>
          <a:prstGeom prst="rect">
            <a:avLst/>
          </a:prstGeom>
          <a:solidFill>
            <a:srgbClr val="80808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369" name="RECTANGLE62369"/>
          <p:cNvSpPr/>
          <p:nvPr/>
        </p:nvSpPr>
        <p:spPr bwMode="auto">
          <a:xfrm>
            <a:off x="6331458" y="3270009"/>
            <a:ext cx="295940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Taux d’émission de CO2e par unité transportée et par km</a:t>
            </a:r>
            <a:endParaRPr/>
          </a:p>
        </p:txBody>
      </p:sp>
      <p:sp>
        <p:nvSpPr>
          <p:cNvPr id="62372" name="RECTANGLE62372"/>
          <p:cNvSpPr/>
          <p:nvPr/>
        </p:nvSpPr>
        <p:spPr bwMode="auto">
          <a:xfrm>
            <a:off x="1951685" y="3466503"/>
            <a:ext cx="18002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Train à grande vitesse - Electricité </a:t>
            </a:r>
            <a:endParaRPr/>
          </a:p>
        </p:txBody>
      </p:sp>
      <p:sp>
        <p:nvSpPr>
          <p:cNvPr id="62375" name="RECTANGLE62375"/>
          <p:cNvSpPr/>
          <p:nvPr/>
        </p:nvSpPr>
        <p:spPr bwMode="auto">
          <a:xfrm>
            <a:off x="7098843" y="3466503"/>
            <a:ext cx="142463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3,37 g CO2e / passager.km</a:t>
            </a:r>
            <a:endParaRPr/>
          </a:p>
        </p:txBody>
      </p:sp>
      <p:sp>
        <p:nvSpPr>
          <p:cNvPr id="62378" name="RECTANGLE62378"/>
          <p:cNvSpPr/>
          <p:nvPr/>
        </p:nvSpPr>
        <p:spPr bwMode="auto">
          <a:xfrm>
            <a:off x="2020418" y="3662997"/>
            <a:ext cx="166278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Train grandes lignes - Electricité</a:t>
            </a:r>
            <a:endParaRPr/>
          </a:p>
        </p:txBody>
      </p:sp>
      <p:sp>
        <p:nvSpPr>
          <p:cNvPr id="62381" name="RECTANGLE62381"/>
          <p:cNvSpPr/>
          <p:nvPr/>
        </p:nvSpPr>
        <p:spPr bwMode="auto">
          <a:xfrm>
            <a:off x="7098843" y="3662997"/>
            <a:ext cx="142463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5,11 g CO2e / passager.km</a:t>
            </a:r>
            <a:endParaRPr/>
          </a:p>
        </p:txBody>
      </p:sp>
      <p:sp>
        <p:nvSpPr>
          <p:cNvPr id="62384" name="RECTANGLE62384"/>
          <p:cNvSpPr/>
          <p:nvPr/>
        </p:nvSpPr>
        <p:spPr bwMode="auto">
          <a:xfrm>
            <a:off x="1971497" y="3859492"/>
            <a:ext cx="17606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Train express régional - Electricité</a:t>
            </a:r>
            <a:endParaRPr/>
          </a:p>
        </p:txBody>
      </p:sp>
      <p:sp>
        <p:nvSpPr>
          <p:cNvPr id="62387" name="RECTANGLE62387"/>
          <p:cNvSpPr/>
          <p:nvPr/>
        </p:nvSpPr>
        <p:spPr bwMode="auto">
          <a:xfrm>
            <a:off x="7098843" y="3859492"/>
            <a:ext cx="142463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8,10 g CO2e /passager.km </a:t>
            </a:r>
            <a:endParaRPr/>
          </a:p>
        </p:txBody>
      </p:sp>
      <p:sp>
        <p:nvSpPr>
          <p:cNvPr id="62390" name="RECTANGLE62390"/>
          <p:cNvSpPr/>
          <p:nvPr/>
        </p:nvSpPr>
        <p:spPr bwMode="auto">
          <a:xfrm>
            <a:off x="1747876" y="4055986"/>
            <a:ext cx="22078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Train express régional - Gazole non routier</a:t>
            </a:r>
            <a:endParaRPr/>
          </a:p>
        </p:txBody>
      </p:sp>
      <p:sp>
        <p:nvSpPr>
          <p:cNvPr id="62393" name="RECTANGLE62393"/>
          <p:cNvSpPr/>
          <p:nvPr/>
        </p:nvSpPr>
        <p:spPr bwMode="auto">
          <a:xfrm>
            <a:off x="7066585" y="4055986"/>
            <a:ext cx="148915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79,25 g CO2e / passager.km</a:t>
            </a:r>
            <a:endParaRPr/>
          </a:p>
        </p:txBody>
      </p:sp>
      <p:sp>
        <p:nvSpPr>
          <p:cNvPr id="62396" name="LINE62396"/>
          <p:cNvSpPr/>
          <p:nvPr/>
        </p:nvSpPr>
        <p:spPr bwMode="auto">
          <a:xfrm flipH="1">
            <a:off x="360363" y="3218574"/>
            <a:ext cx="0" cy="991997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397" name="LINE62397"/>
          <p:cNvSpPr/>
          <p:nvPr/>
        </p:nvSpPr>
        <p:spPr bwMode="auto">
          <a:xfrm flipH="1">
            <a:off x="5324475" y="3218574"/>
            <a:ext cx="0" cy="991997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398" name="LINE62398"/>
          <p:cNvSpPr/>
          <p:nvPr/>
        </p:nvSpPr>
        <p:spPr bwMode="auto">
          <a:xfrm flipH="1">
            <a:off x="10279063" y="3218574"/>
            <a:ext cx="0" cy="991997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399" name="LINE62399"/>
          <p:cNvSpPr/>
          <p:nvPr/>
        </p:nvSpPr>
        <p:spPr bwMode="auto">
          <a:xfrm>
            <a:off x="355600" y="3223336"/>
            <a:ext cx="99282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400" name="LINE62400"/>
          <p:cNvSpPr/>
          <p:nvPr/>
        </p:nvSpPr>
        <p:spPr bwMode="auto">
          <a:xfrm>
            <a:off x="365125" y="3419831"/>
            <a:ext cx="99091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401" name="LINE62401"/>
          <p:cNvSpPr/>
          <p:nvPr/>
        </p:nvSpPr>
        <p:spPr bwMode="auto">
          <a:xfrm>
            <a:off x="365125" y="3616325"/>
            <a:ext cx="99091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402" name="LINE62402"/>
          <p:cNvSpPr/>
          <p:nvPr/>
        </p:nvSpPr>
        <p:spPr bwMode="auto">
          <a:xfrm>
            <a:off x="365125" y="3812819"/>
            <a:ext cx="99091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403" name="LINE62403"/>
          <p:cNvSpPr/>
          <p:nvPr/>
        </p:nvSpPr>
        <p:spPr bwMode="auto">
          <a:xfrm>
            <a:off x="365125" y="4009314"/>
            <a:ext cx="99091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404" name="LINE62404"/>
          <p:cNvSpPr/>
          <p:nvPr/>
        </p:nvSpPr>
        <p:spPr bwMode="auto">
          <a:xfrm>
            <a:off x="355600" y="4205808"/>
            <a:ext cx="99282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405" name="RECTANGLE62405"/>
          <p:cNvSpPr/>
          <p:nvPr/>
        </p:nvSpPr>
        <p:spPr bwMode="auto">
          <a:xfrm>
            <a:off x="372110" y="4388371"/>
            <a:ext cx="67043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Exemple:</a:t>
            </a:r>
            <a:endParaRPr/>
          </a:p>
        </p:txBody>
      </p:sp>
      <p:sp>
        <p:nvSpPr>
          <p:cNvPr id="62408" name="RECTANGLE62408"/>
          <p:cNvSpPr/>
          <p:nvPr/>
        </p:nvSpPr>
        <p:spPr bwMode="auto">
          <a:xfrm>
            <a:off x="371348" y="4603674"/>
            <a:ext cx="991534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Une compagnie ferroviaire, qui assure un trajet Paris - Roanne avec une correspondance à Lyon, souhaite calculer l’information GES de ses prestations de transport en utilisant des valeurs de </a:t>
            </a:r>
            <a:endParaRPr/>
          </a:p>
        </p:txBody>
      </p:sp>
      <p:sp>
        <p:nvSpPr>
          <p:cNvPr id="62411" name="RECTANGLE62411"/>
          <p:cNvSpPr/>
          <p:nvPr/>
        </p:nvSpPr>
        <p:spPr bwMode="auto">
          <a:xfrm>
            <a:off x="371348" y="4727143"/>
            <a:ext cx="3860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niveau </a:t>
            </a:r>
            <a:endParaRPr/>
          </a:p>
        </p:txBody>
      </p:sp>
      <p:sp>
        <p:nvSpPr>
          <p:cNvPr id="62414" name="RECTANGLE62414"/>
          <p:cNvSpPr/>
          <p:nvPr/>
        </p:nvSpPr>
        <p:spPr bwMode="auto">
          <a:xfrm>
            <a:off x="744728" y="4727143"/>
            <a:ext cx="11409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1.</a:t>
            </a:r>
            <a:endParaRPr/>
          </a:p>
        </p:txBody>
      </p:sp>
      <p:sp>
        <p:nvSpPr>
          <p:cNvPr id="62417" name="RECTANGLE62417"/>
          <p:cNvSpPr/>
          <p:nvPr/>
        </p:nvSpPr>
        <p:spPr bwMode="auto">
          <a:xfrm>
            <a:off x="371348" y="4850612"/>
            <a:ext cx="13808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1. Le prestataire identifie :</a:t>
            </a:r>
            <a:endParaRPr/>
          </a:p>
        </p:txBody>
      </p:sp>
      <p:sp>
        <p:nvSpPr>
          <p:cNvPr id="62420" name="RECTANGLE62420"/>
          <p:cNvSpPr/>
          <p:nvPr/>
        </p:nvSpPr>
        <p:spPr bwMode="auto">
          <a:xfrm>
            <a:off x="371348" y="4974082"/>
            <a:ext cx="799713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le type de train(s) utilisé(s) pour ces prestations, parmi la liste du tableau n° 24 (« données agrégées de niveau 1 - transport ferroviaire de personnes »)</a:t>
            </a:r>
            <a:endParaRPr/>
          </a:p>
        </p:txBody>
      </p:sp>
      <p:sp>
        <p:nvSpPr>
          <p:cNvPr id="62423" name="RECTANGLE62423"/>
          <p:cNvSpPr/>
          <p:nvPr/>
        </p:nvSpPr>
        <p:spPr bwMode="auto">
          <a:xfrm>
            <a:off x="371348" y="5097551"/>
            <a:ext cx="716615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  il s’agit en l’occurrence d’un Train à Grande Vitesse pour le trajet Paris - Lyon et d’un Train Express Régional pour le trajet Lyon - Roanne</a:t>
            </a:r>
            <a:endParaRPr/>
          </a:p>
        </p:txBody>
      </p:sp>
      <p:sp>
        <p:nvSpPr>
          <p:cNvPr id="62426" name="RECTANGLE62426"/>
          <p:cNvSpPr/>
          <p:nvPr/>
        </p:nvSpPr>
        <p:spPr bwMode="auto">
          <a:xfrm>
            <a:off x="371348" y="5221021"/>
            <a:ext cx="991523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les données agrégées de niveau 1 correspondant à ces trains « Train à Grande Vitesse » et « Train Express Régional » dans le tableau n° 24 : 3,37 g CO2e / passager.km et 8,1 g CO2e / </a:t>
            </a:r>
            <a:endParaRPr/>
          </a:p>
        </p:txBody>
      </p:sp>
      <p:sp>
        <p:nvSpPr>
          <p:cNvPr id="62429" name="RECTANGLE62429"/>
          <p:cNvSpPr/>
          <p:nvPr/>
        </p:nvSpPr>
        <p:spPr bwMode="auto">
          <a:xfrm>
            <a:off x="371348" y="5344490"/>
            <a:ext cx="70317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passager.km.</a:t>
            </a:r>
            <a:endParaRPr/>
          </a:p>
        </p:txBody>
      </p:sp>
      <p:sp>
        <p:nvSpPr>
          <p:cNvPr id="62432" name="RECTANGLE62432"/>
          <p:cNvSpPr/>
          <p:nvPr/>
        </p:nvSpPr>
        <p:spPr bwMode="auto">
          <a:xfrm>
            <a:off x="371348" y="5467960"/>
            <a:ext cx="658784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2. Application à la prestation de transport pour un passaqer effectuant le trajet Paris - Roanne avec une correspondance à Lyon.</a:t>
            </a:r>
            <a:endParaRPr/>
          </a:p>
        </p:txBody>
      </p:sp>
      <p:sp>
        <p:nvSpPr>
          <p:cNvPr id="62435" name="RECTANGLE62435"/>
          <p:cNvSpPr/>
          <p:nvPr/>
        </p:nvSpPr>
        <p:spPr bwMode="auto">
          <a:xfrm>
            <a:off x="371348" y="5591429"/>
            <a:ext cx="856406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le prestataire collecte la distance de la prestation. Pour cela il utilise un distancier et obtient la distance entre Paris - Lyon : 455 km et entre Lyon - Roanne : 82 km.</a:t>
            </a:r>
            <a:endParaRPr/>
          </a:p>
        </p:txBody>
      </p:sp>
      <p:sp>
        <p:nvSpPr>
          <p:cNvPr id="62438" name="RECTANGLE62438"/>
          <p:cNvSpPr/>
          <p:nvPr/>
        </p:nvSpPr>
        <p:spPr bwMode="auto">
          <a:xfrm>
            <a:off x="371348" y="5714898"/>
            <a:ext cx="15281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Puis il applique la formule :</a:t>
            </a:r>
            <a:endParaRPr/>
          </a:p>
        </p:txBody>
      </p:sp>
      <p:sp>
        <p:nvSpPr>
          <p:cNvPr id="62441" name="RECTANGLE62441"/>
          <p:cNvSpPr/>
          <p:nvPr/>
        </p:nvSpPr>
        <p:spPr bwMode="auto">
          <a:xfrm>
            <a:off x="371348" y="5838368"/>
            <a:ext cx="58210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Information GES (émise sur le trajet Paris - Lyon) = 3,37 g CO2e / passager.km x 1 x 455 km = 1,53 kg CO2e</a:t>
            </a:r>
            <a:endParaRPr/>
          </a:p>
        </p:txBody>
      </p:sp>
      <p:sp>
        <p:nvSpPr>
          <p:cNvPr id="62444" name="RECTANGLE62444"/>
          <p:cNvSpPr/>
          <p:nvPr/>
        </p:nvSpPr>
        <p:spPr bwMode="auto">
          <a:xfrm>
            <a:off x="371348" y="5961837"/>
            <a:ext cx="573095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Information GES (émise sur le trajet Lyon - Roanne) = 8,1 g CO2e / passager.km x 1 x 82 km = 664 g CO2e</a:t>
            </a:r>
            <a:endParaRPr/>
          </a:p>
        </p:txBody>
      </p:sp>
      <p:sp>
        <p:nvSpPr>
          <p:cNvPr id="62447" name="RECTANGLE62447"/>
          <p:cNvSpPr/>
          <p:nvPr/>
        </p:nvSpPr>
        <p:spPr bwMode="auto">
          <a:xfrm>
            <a:off x="371348" y="6085306"/>
            <a:ext cx="629361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- Information GES (pour le passager effectuant le trajet Paris - Roanne) = 1,53 kg CO2e + 0,66 kg CO2e = 2,19 kg CO2e</a:t>
            </a:r>
            <a:endParaRPr/>
          </a:p>
        </p:txBody>
      </p:sp>
      <p:sp>
        <p:nvSpPr>
          <p:cNvPr id="62450" name="RECTANGLE62450"/>
          <p:cNvSpPr/>
          <p:nvPr/>
        </p:nvSpPr>
        <p:spPr bwMode="auto">
          <a:xfrm>
            <a:off x="371348" y="6386576"/>
            <a:ext cx="10956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Ordre de grandeurs :</a:t>
            </a:r>
            <a:endParaRPr/>
          </a:p>
        </p:txBody>
      </p:sp>
      <p:sp>
        <p:nvSpPr>
          <p:cNvPr id="62453" name="RECTANGLE62453"/>
          <p:cNvSpPr/>
          <p:nvPr/>
        </p:nvSpPr>
        <p:spPr bwMode="auto">
          <a:xfrm>
            <a:off x="371348" y="6510045"/>
            <a:ext cx="13963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Une tonne de CO2e, c'est :</a:t>
            </a:r>
            <a:endParaRPr/>
          </a:p>
        </p:txBody>
      </p:sp>
      <p:sp>
        <p:nvSpPr>
          <p:cNvPr id="62456" name="RECTANGLE62456"/>
          <p:cNvSpPr/>
          <p:nvPr/>
        </p:nvSpPr>
        <p:spPr bwMode="auto">
          <a:xfrm>
            <a:off x="371348" y="6633514"/>
            <a:ext cx="40853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- 225 allers-retours Paris-Marseille en train pour une personne soit 297 450 km</a:t>
            </a: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59" name="RECTANGLE62459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62460" name="Picture 62460" descr="Picture 62460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62461" name="LINE62461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462" name="RECTANGLE62462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62465" name="RECTANGLE62465"/>
          <p:cNvSpPr/>
          <p:nvPr/>
        </p:nvSpPr>
        <p:spPr bwMode="auto">
          <a:xfrm>
            <a:off x="2057400" y="228600"/>
            <a:ext cx="657716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466" name="RECTANGLE62466"/>
          <p:cNvSpPr/>
          <p:nvPr/>
        </p:nvSpPr>
        <p:spPr bwMode="auto">
          <a:xfrm>
            <a:off x="4000894" y="251460"/>
            <a:ext cx="2716581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METHODOLOGIE CO2</a:t>
            </a:r>
            <a:endParaRPr/>
          </a:p>
        </p:txBody>
      </p:sp>
      <p:sp>
        <p:nvSpPr>
          <p:cNvPr id="62469" name="RECTANGLE62469"/>
          <p:cNvSpPr/>
          <p:nvPr/>
        </p:nvSpPr>
        <p:spPr bwMode="auto">
          <a:xfrm>
            <a:off x="8634565" y="228600"/>
            <a:ext cx="18288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470" name="RECTANGLE62470"/>
          <p:cNvSpPr/>
          <p:nvPr/>
        </p:nvSpPr>
        <p:spPr bwMode="auto">
          <a:xfrm>
            <a:off x="2057400" y="588594"/>
            <a:ext cx="657716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471" name="RECTANGLE62471"/>
          <p:cNvSpPr/>
          <p:nvPr/>
        </p:nvSpPr>
        <p:spPr bwMode="auto">
          <a:xfrm>
            <a:off x="2569185" y="678332"/>
            <a:ext cx="5576951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- INFORMATION GES DES PRESTATIONS TRANSPORTS -</a:t>
            </a:r>
            <a:endParaRPr/>
          </a:p>
        </p:txBody>
      </p:sp>
      <p:sp>
        <p:nvSpPr>
          <p:cNvPr id="62474" name="RECTANGLE62474"/>
          <p:cNvSpPr/>
          <p:nvPr/>
        </p:nvSpPr>
        <p:spPr bwMode="auto">
          <a:xfrm>
            <a:off x="8634565" y="588594"/>
            <a:ext cx="18288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475" name="RECTANGLE62475"/>
          <p:cNvSpPr/>
          <p:nvPr/>
        </p:nvSpPr>
        <p:spPr bwMode="auto">
          <a:xfrm>
            <a:off x="7250481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62478" name="LINE62478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479" name="RECTANGLE62479"/>
          <p:cNvSpPr/>
          <p:nvPr/>
        </p:nvSpPr>
        <p:spPr bwMode="auto">
          <a:xfrm>
            <a:off x="355600" y="1162050"/>
            <a:ext cx="9928225" cy="179743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480" name="RECTANGLE62480"/>
          <p:cNvSpPr/>
          <p:nvPr/>
        </p:nvSpPr>
        <p:spPr bwMode="auto">
          <a:xfrm>
            <a:off x="486410" y="1187450"/>
            <a:ext cx="343598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TRANSPORT DE VOYAGEURS EN MODE ROUTIER</a:t>
            </a:r>
            <a:endParaRPr/>
          </a:p>
        </p:txBody>
      </p:sp>
      <p:sp>
        <p:nvSpPr>
          <p:cNvPr id="62483" name="RECTANGLE62483"/>
          <p:cNvSpPr/>
          <p:nvPr/>
        </p:nvSpPr>
        <p:spPr bwMode="auto">
          <a:xfrm>
            <a:off x="371348" y="1517053"/>
            <a:ext cx="53291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 l'heure actuelle, les locations de véhicule ne sont pas incluses dans le périmètre de l'information GES.</a:t>
            </a:r>
            <a:endParaRPr/>
          </a:p>
        </p:txBody>
      </p:sp>
      <p:sp>
        <p:nvSpPr>
          <p:cNvPr id="62486" name="RECTANGLE62486"/>
          <p:cNvSpPr/>
          <p:nvPr/>
        </p:nvSpPr>
        <p:spPr bwMode="auto">
          <a:xfrm>
            <a:off x="371348" y="1818323"/>
            <a:ext cx="10956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Ordre de grandeurs :</a:t>
            </a:r>
            <a:endParaRPr/>
          </a:p>
        </p:txBody>
      </p:sp>
      <p:sp>
        <p:nvSpPr>
          <p:cNvPr id="62489" name="RECTANGLE62489"/>
          <p:cNvSpPr/>
          <p:nvPr/>
        </p:nvSpPr>
        <p:spPr bwMode="auto">
          <a:xfrm>
            <a:off x="371348" y="1941792"/>
            <a:ext cx="13963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Une tonne de CO2e, c'est :</a:t>
            </a:r>
            <a:endParaRPr/>
          </a:p>
        </p:txBody>
      </p:sp>
      <p:sp>
        <p:nvSpPr>
          <p:cNvPr id="62492" name="RECTANGLE62492"/>
          <p:cNvSpPr/>
          <p:nvPr/>
        </p:nvSpPr>
        <p:spPr bwMode="auto">
          <a:xfrm>
            <a:off x="371348" y="2065261"/>
            <a:ext cx="480811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- 8.400 km avec une voiture à moteur thermique émettant 120g CO2 / km (exemple Twingo)</a:t>
            </a:r>
            <a:endParaRPr/>
          </a:p>
        </p:txBody>
      </p:sp>
      <p:sp>
        <p:nvSpPr>
          <p:cNvPr id="62495" name="RECTANGLE62495"/>
          <p:cNvSpPr/>
          <p:nvPr/>
        </p:nvSpPr>
        <p:spPr bwMode="auto">
          <a:xfrm>
            <a:off x="355600" y="2343671"/>
            <a:ext cx="9928225" cy="179743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496" name="RECTANGLE62496"/>
          <p:cNvSpPr/>
          <p:nvPr/>
        </p:nvSpPr>
        <p:spPr bwMode="auto">
          <a:xfrm>
            <a:off x="486410" y="2369071"/>
            <a:ext cx="83870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GLOSSAIRE</a:t>
            </a:r>
            <a:endParaRPr/>
          </a:p>
        </p:txBody>
      </p:sp>
      <p:sp>
        <p:nvSpPr>
          <p:cNvPr id="62499" name="RECTANGLE62499"/>
          <p:cNvSpPr/>
          <p:nvPr/>
        </p:nvSpPr>
        <p:spPr bwMode="auto">
          <a:xfrm>
            <a:off x="499110" y="2586914"/>
            <a:ext cx="85877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Bénéficiaire</a:t>
            </a:r>
            <a:endParaRPr/>
          </a:p>
        </p:txBody>
      </p:sp>
      <p:sp>
        <p:nvSpPr>
          <p:cNvPr id="62502" name="RECTANGLE62502"/>
          <p:cNvSpPr/>
          <p:nvPr/>
        </p:nvSpPr>
        <p:spPr bwMode="auto">
          <a:xfrm>
            <a:off x="2419223" y="2584374"/>
            <a:ext cx="62768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Pour le transport de personnes, la personne qui achète le titre de transport ou, à défaut de titre de transport, le passager.</a:t>
            </a:r>
            <a:endParaRPr/>
          </a:p>
        </p:txBody>
      </p:sp>
      <p:sp>
        <p:nvSpPr>
          <p:cNvPr id="62505" name="RECTANGLE62505"/>
          <p:cNvSpPr/>
          <p:nvPr/>
        </p:nvSpPr>
        <p:spPr bwMode="auto">
          <a:xfrm>
            <a:off x="499110" y="2804757"/>
            <a:ext cx="38696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CO2e</a:t>
            </a:r>
            <a:endParaRPr/>
          </a:p>
        </p:txBody>
      </p:sp>
      <p:sp>
        <p:nvSpPr>
          <p:cNvPr id="62508" name="RECTANGLE62508"/>
          <p:cNvSpPr/>
          <p:nvPr/>
        </p:nvSpPr>
        <p:spPr bwMode="auto">
          <a:xfrm>
            <a:off x="2419223" y="2802217"/>
            <a:ext cx="490961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Unité de compte des émissions de GES s’exprimant en dioxyde de carbone équivalent ou CO2e.</a:t>
            </a:r>
            <a:endParaRPr/>
          </a:p>
        </p:txBody>
      </p:sp>
      <p:sp>
        <p:nvSpPr>
          <p:cNvPr id="62511" name="RECTANGLE62511"/>
          <p:cNvSpPr/>
          <p:nvPr/>
        </p:nvSpPr>
        <p:spPr bwMode="auto">
          <a:xfrm>
            <a:off x="499110" y="3022600"/>
            <a:ext cx="41148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DGAC</a:t>
            </a:r>
            <a:endParaRPr/>
          </a:p>
        </p:txBody>
      </p:sp>
      <p:sp>
        <p:nvSpPr>
          <p:cNvPr id="62514" name="RECTANGLE62514"/>
          <p:cNvSpPr/>
          <p:nvPr/>
        </p:nvSpPr>
        <p:spPr bwMode="auto">
          <a:xfrm>
            <a:off x="2419223" y="3020060"/>
            <a:ext cx="78676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Direction Générale de l'Aviation Civile, rattachée au Ministère de la Transition écologique et solidaire, sa mission est de garantir la sécurité et la sûreté </a:t>
            </a:r>
            <a:endParaRPr/>
          </a:p>
        </p:txBody>
      </p:sp>
      <p:sp>
        <p:nvSpPr>
          <p:cNvPr id="62517" name="RECTANGLE62517"/>
          <p:cNvSpPr/>
          <p:nvPr/>
        </p:nvSpPr>
        <p:spPr bwMode="auto">
          <a:xfrm>
            <a:off x="2419223" y="3143529"/>
            <a:ext cx="18920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du </a:t>
            </a:r>
            <a:endParaRPr/>
          </a:p>
        </p:txBody>
      </p:sp>
      <p:sp>
        <p:nvSpPr>
          <p:cNvPr id="62520" name="RECTANGLE62520"/>
          <p:cNvSpPr/>
          <p:nvPr/>
        </p:nvSpPr>
        <p:spPr bwMode="auto">
          <a:xfrm>
            <a:off x="2595728" y="3143529"/>
            <a:ext cx="769114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transport aérien en plaçant la logique du développement durable au cœur de son action. Elle traite de l’ensemble des composantes de l’aviation </a:t>
            </a:r>
            <a:endParaRPr/>
          </a:p>
        </p:txBody>
      </p:sp>
      <p:sp>
        <p:nvSpPr>
          <p:cNvPr id="62523" name="RECTANGLE62523"/>
          <p:cNvSpPr/>
          <p:nvPr/>
        </p:nvSpPr>
        <p:spPr bwMode="auto">
          <a:xfrm>
            <a:off x="2419223" y="3266999"/>
            <a:ext cx="4261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civile : </a:t>
            </a:r>
            <a:endParaRPr/>
          </a:p>
        </p:txBody>
      </p:sp>
      <p:sp>
        <p:nvSpPr>
          <p:cNvPr id="62526" name="RECTANGLE62526"/>
          <p:cNvSpPr/>
          <p:nvPr/>
        </p:nvSpPr>
        <p:spPr bwMode="auto">
          <a:xfrm>
            <a:off x="2832710" y="3266999"/>
            <a:ext cx="745401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développement durable, sécurité, sûreté contrôle aérien, régulation économique, soutien à la construction aéronautique, aviation générale, </a:t>
            </a:r>
            <a:endParaRPr/>
          </a:p>
        </p:txBody>
      </p:sp>
      <p:sp>
        <p:nvSpPr>
          <p:cNvPr id="62529" name="RECTANGLE62529"/>
          <p:cNvSpPr/>
          <p:nvPr/>
        </p:nvSpPr>
        <p:spPr bwMode="auto">
          <a:xfrm>
            <a:off x="2419223" y="3390468"/>
            <a:ext cx="54223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formation </a:t>
            </a:r>
            <a:endParaRPr/>
          </a:p>
        </p:txBody>
      </p:sp>
      <p:sp>
        <p:nvSpPr>
          <p:cNvPr id="62532" name="RECTANGLE62532"/>
          <p:cNvSpPr/>
          <p:nvPr/>
        </p:nvSpPr>
        <p:spPr bwMode="auto">
          <a:xfrm>
            <a:off x="2948762" y="3390468"/>
            <a:ext cx="79481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aéronautique...</a:t>
            </a:r>
            <a:endParaRPr/>
          </a:p>
        </p:txBody>
      </p:sp>
      <p:sp>
        <p:nvSpPr>
          <p:cNvPr id="62535" name="RECTANGLE62535"/>
          <p:cNvSpPr/>
          <p:nvPr/>
        </p:nvSpPr>
        <p:spPr bwMode="auto">
          <a:xfrm>
            <a:off x="499110" y="3579978"/>
            <a:ext cx="140131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Facteur d’émission </a:t>
            </a:r>
            <a:endParaRPr/>
          </a:p>
        </p:txBody>
      </p:sp>
      <p:sp>
        <p:nvSpPr>
          <p:cNvPr id="62538" name="RECTANGLE62538"/>
          <p:cNvSpPr/>
          <p:nvPr/>
        </p:nvSpPr>
        <p:spPr bwMode="auto">
          <a:xfrm>
            <a:off x="499110" y="3734321"/>
            <a:ext cx="30441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des </a:t>
            </a:r>
            <a:endParaRPr/>
          </a:p>
        </p:txBody>
      </p:sp>
      <p:sp>
        <p:nvSpPr>
          <p:cNvPr id="62541" name="RECTANGLE62541"/>
          <p:cNvSpPr/>
          <p:nvPr/>
        </p:nvSpPr>
        <p:spPr bwMode="auto">
          <a:xfrm>
            <a:off x="790829" y="3734321"/>
            <a:ext cx="131914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sources d’énergie </a:t>
            </a:r>
            <a:endParaRPr/>
          </a:p>
        </p:txBody>
      </p:sp>
      <p:sp>
        <p:nvSpPr>
          <p:cNvPr id="62544" name="RECTANGLE62544"/>
          <p:cNvSpPr/>
          <p:nvPr/>
        </p:nvSpPr>
        <p:spPr bwMode="auto">
          <a:xfrm>
            <a:off x="499110" y="3888664"/>
            <a:ext cx="31991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(FE)</a:t>
            </a:r>
            <a:endParaRPr/>
          </a:p>
        </p:txBody>
      </p:sp>
      <p:sp>
        <p:nvSpPr>
          <p:cNvPr id="62547" name="RECTANGLE62547"/>
          <p:cNvSpPr/>
          <p:nvPr/>
        </p:nvSpPr>
        <p:spPr bwMode="auto">
          <a:xfrm>
            <a:off x="2419223" y="3577437"/>
            <a:ext cx="500217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Les facteurs d’émissions permettent de convertir une donnée d’activité en quantité de gaz émise.</a:t>
            </a:r>
            <a:endParaRPr/>
          </a:p>
        </p:txBody>
      </p:sp>
      <p:sp>
        <p:nvSpPr>
          <p:cNvPr id="62550" name="RECTANGLE62550"/>
          <p:cNvSpPr/>
          <p:nvPr/>
        </p:nvSpPr>
        <p:spPr bwMode="auto">
          <a:xfrm>
            <a:off x="2419223" y="3700907"/>
            <a:ext cx="301701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Emission de GES = Donnée d’activité × Facteur d’émission</a:t>
            </a:r>
            <a:endParaRPr/>
          </a:p>
        </p:txBody>
      </p:sp>
      <p:sp>
        <p:nvSpPr>
          <p:cNvPr id="62553" name="RECTANGLE62553"/>
          <p:cNvSpPr/>
          <p:nvPr/>
        </p:nvSpPr>
        <p:spPr bwMode="auto">
          <a:xfrm>
            <a:off x="2419223" y="3824376"/>
            <a:ext cx="78676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Un facteur d’émission est un coefficient multiplicateur qui permet de convertir une quantité d’énergie en émissions de dioxyde de carbone ou en gaz à </a:t>
            </a:r>
            <a:endParaRPr/>
          </a:p>
        </p:txBody>
      </p:sp>
      <p:sp>
        <p:nvSpPr>
          <p:cNvPr id="62556" name="RECTANGLE62556"/>
          <p:cNvSpPr/>
          <p:nvPr/>
        </p:nvSpPr>
        <p:spPr bwMode="auto">
          <a:xfrm>
            <a:off x="2419223" y="3947846"/>
            <a:ext cx="280619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effet </a:t>
            </a:r>
            <a:endParaRPr/>
          </a:p>
        </p:txBody>
      </p:sp>
      <p:sp>
        <p:nvSpPr>
          <p:cNvPr id="62559" name="RECTANGLE62559"/>
          <p:cNvSpPr/>
          <p:nvPr/>
        </p:nvSpPr>
        <p:spPr bwMode="auto">
          <a:xfrm>
            <a:off x="2687142" y="3947846"/>
            <a:ext cx="718393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de serre. La première partie du guide reprend les principes de constitution des gaz à effet de serre et des principes de valorisation associés.</a:t>
            </a:r>
            <a:endParaRPr/>
          </a:p>
        </p:txBody>
      </p:sp>
      <p:sp>
        <p:nvSpPr>
          <p:cNvPr id="62562" name="RECTANGLE62562"/>
          <p:cNvSpPr/>
          <p:nvPr/>
        </p:nvSpPr>
        <p:spPr bwMode="auto">
          <a:xfrm>
            <a:off x="499110" y="4137355"/>
            <a:ext cx="1454277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Gaz à effet de serre </a:t>
            </a:r>
            <a:endParaRPr/>
          </a:p>
        </p:txBody>
      </p:sp>
      <p:sp>
        <p:nvSpPr>
          <p:cNvPr id="62565" name="RECTANGLE62565"/>
          <p:cNvSpPr/>
          <p:nvPr/>
        </p:nvSpPr>
        <p:spPr bwMode="auto">
          <a:xfrm>
            <a:off x="499110" y="4291698"/>
            <a:ext cx="43053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(GES)</a:t>
            </a:r>
            <a:endParaRPr/>
          </a:p>
        </p:txBody>
      </p:sp>
      <p:sp>
        <p:nvSpPr>
          <p:cNvPr id="62568" name="RECTANGLE62568"/>
          <p:cNvSpPr/>
          <p:nvPr/>
        </p:nvSpPr>
        <p:spPr bwMode="auto">
          <a:xfrm>
            <a:off x="2419223" y="4134815"/>
            <a:ext cx="786749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Les gaz à effet de serre sont des constituants gazeux de l’atmosphère qui absorbent et renvoient certains rayonnements émis par la surface de la terre, </a:t>
            </a:r>
            <a:endParaRPr/>
          </a:p>
        </p:txBody>
      </p:sp>
      <p:sp>
        <p:nvSpPr>
          <p:cNvPr id="62571" name="RECTANGLE62571"/>
          <p:cNvSpPr/>
          <p:nvPr/>
        </p:nvSpPr>
        <p:spPr bwMode="auto">
          <a:xfrm>
            <a:off x="2419223" y="4258285"/>
            <a:ext cx="726821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l’atmosphère </a:t>
            </a:r>
            <a:endParaRPr/>
          </a:p>
        </p:txBody>
      </p:sp>
      <p:sp>
        <p:nvSpPr>
          <p:cNvPr id="62574" name="RECTANGLE62574"/>
          <p:cNvSpPr/>
          <p:nvPr/>
        </p:nvSpPr>
        <p:spPr bwMode="auto">
          <a:xfrm>
            <a:off x="3133344" y="4258285"/>
            <a:ext cx="715340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et les nuages. L’augmentation exagérée de ces gaz, en raison des activités humaines, est un élément responsable du réchauffement </a:t>
            </a:r>
            <a:endParaRPr/>
          </a:p>
        </p:txBody>
      </p:sp>
      <p:sp>
        <p:nvSpPr>
          <p:cNvPr id="62577" name="RECTANGLE62577"/>
          <p:cNvSpPr/>
          <p:nvPr/>
        </p:nvSpPr>
        <p:spPr bwMode="auto">
          <a:xfrm>
            <a:off x="2419223" y="4381754"/>
            <a:ext cx="57363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climatique.</a:t>
            </a:r>
            <a:endParaRPr/>
          </a:p>
        </p:txBody>
      </p:sp>
      <p:sp>
        <p:nvSpPr>
          <p:cNvPr id="62580" name="RECTANGLE62580"/>
          <p:cNvSpPr/>
          <p:nvPr/>
        </p:nvSpPr>
        <p:spPr bwMode="auto">
          <a:xfrm>
            <a:off x="2419223" y="4505223"/>
            <a:ext cx="78675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 principal gaz à effet de serre dans le secteur des transports est le dioxyde de carbone (CO2), qui est émis lors de la phase de production pour </a:t>
            </a:r>
            <a:endParaRPr/>
          </a:p>
        </p:txBody>
      </p:sp>
      <p:sp>
        <p:nvSpPr>
          <p:cNvPr id="62583" name="RECTANGLE62583"/>
          <p:cNvSpPr/>
          <p:nvPr/>
        </p:nvSpPr>
        <p:spPr bwMode="auto">
          <a:xfrm>
            <a:off x="2419223" y="4628693"/>
            <a:ext cx="5973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l’électricité </a:t>
            </a:r>
            <a:endParaRPr/>
          </a:p>
        </p:txBody>
      </p:sp>
      <p:sp>
        <p:nvSpPr>
          <p:cNvPr id="62586" name="RECTANGLE62586"/>
          <p:cNvSpPr/>
          <p:nvPr/>
        </p:nvSpPr>
        <p:spPr bwMode="auto">
          <a:xfrm>
            <a:off x="3003829" y="4628693"/>
            <a:ext cx="364337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et des phases de production et de fonctionnement pour les carburants.</a:t>
            </a:r>
            <a:endParaRPr/>
          </a:p>
        </p:txBody>
      </p:sp>
      <p:sp>
        <p:nvSpPr>
          <p:cNvPr id="62589" name="RECTANGLE62589"/>
          <p:cNvSpPr/>
          <p:nvPr/>
        </p:nvSpPr>
        <p:spPr bwMode="auto">
          <a:xfrm>
            <a:off x="499110" y="4818202"/>
            <a:ext cx="139217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Miles nautiques ou </a:t>
            </a:r>
            <a:endParaRPr/>
          </a:p>
        </p:txBody>
      </p:sp>
      <p:sp>
        <p:nvSpPr>
          <p:cNvPr id="62592" name="RECTANGLE62592"/>
          <p:cNvSpPr/>
          <p:nvPr/>
        </p:nvSpPr>
        <p:spPr bwMode="auto">
          <a:xfrm>
            <a:off x="499110" y="4972545"/>
            <a:ext cx="50393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marins</a:t>
            </a:r>
            <a:endParaRPr/>
          </a:p>
        </p:txBody>
      </p:sp>
      <p:sp>
        <p:nvSpPr>
          <p:cNvPr id="62595" name="RECTANGLE62595"/>
          <p:cNvSpPr/>
          <p:nvPr/>
        </p:nvSpPr>
        <p:spPr bwMode="auto">
          <a:xfrm>
            <a:off x="2419223" y="4815662"/>
            <a:ext cx="669503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 mille marin ou mille nautique est une unité de mesure utilisée en navigation maritime et aérienne, qui équivaut à 1852 mètres.</a:t>
            </a:r>
            <a:endParaRPr/>
          </a:p>
        </p:txBody>
      </p:sp>
      <p:sp>
        <p:nvSpPr>
          <p:cNvPr id="62598" name="RECTANGLE62598"/>
          <p:cNvSpPr/>
          <p:nvPr/>
        </p:nvSpPr>
        <p:spPr bwMode="auto">
          <a:xfrm>
            <a:off x="499110" y="5190388"/>
            <a:ext cx="141960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Valeurs de niveau 1</a:t>
            </a:r>
            <a:endParaRPr/>
          </a:p>
        </p:txBody>
      </p:sp>
      <p:sp>
        <p:nvSpPr>
          <p:cNvPr id="62601" name="RECTANGLE62601"/>
          <p:cNvSpPr/>
          <p:nvPr/>
        </p:nvSpPr>
        <p:spPr bwMode="auto">
          <a:xfrm>
            <a:off x="2419223" y="5187848"/>
            <a:ext cx="711758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Les valeurs de niveau 1 sont des valeurs par défaut fournies pour chaque mode de transport par type d’activité ou de moyen de transport.</a:t>
            </a:r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04" name="RECTANGLE62604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605" name="RECTANGLE62605"/>
          <p:cNvSpPr/>
          <p:nvPr/>
        </p:nvSpPr>
        <p:spPr bwMode="auto">
          <a:xfrm>
            <a:off x="344043" y="313055"/>
            <a:ext cx="1618234" cy="14782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Lucida Sans Typewriter"/>
                <a:ea typeface="Lucida Sans Typewriter"/>
                <a:cs typeface="Lucida Sans Typewriter"/>
              </a:rPr>
              <a:t>The resource of this </a:t>
            </a:r>
            <a:endParaRPr/>
          </a:p>
        </p:txBody>
      </p:sp>
      <p:sp>
        <p:nvSpPr>
          <p:cNvPr id="62608" name="RECTANGLE62608"/>
          <p:cNvSpPr/>
          <p:nvPr/>
        </p:nvSpPr>
        <p:spPr bwMode="auto">
          <a:xfrm>
            <a:off x="420497" y="460883"/>
            <a:ext cx="547878" cy="14782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Lucida Sans Typewriter"/>
                <a:ea typeface="Lucida Sans Typewriter"/>
                <a:cs typeface="Lucida Sans Typewriter"/>
              </a:rPr>
              <a:t>report </a:t>
            </a:r>
            <a:endParaRPr/>
          </a:p>
        </p:txBody>
      </p:sp>
      <p:sp>
        <p:nvSpPr>
          <p:cNvPr id="62611" name="RECTANGLE62611"/>
          <p:cNvSpPr/>
          <p:nvPr/>
        </p:nvSpPr>
        <p:spPr bwMode="auto">
          <a:xfrm>
            <a:off x="955675" y="460883"/>
            <a:ext cx="930148" cy="14782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Lucida Sans Typewriter"/>
                <a:ea typeface="Lucida Sans Typewriter"/>
                <a:cs typeface="Lucida Sans Typewriter"/>
              </a:rPr>
              <a:t>item is not </a:t>
            </a:r>
            <a:endParaRPr/>
          </a:p>
        </p:txBody>
      </p:sp>
      <p:sp>
        <p:nvSpPr>
          <p:cNvPr id="62614" name="RECTANGLE62614"/>
          <p:cNvSpPr/>
          <p:nvPr/>
        </p:nvSpPr>
        <p:spPr bwMode="auto">
          <a:xfrm>
            <a:off x="764540" y="608711"/>
            <a:ext cx="777240" cy="14782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Lucida Sans Typewriter"/>
                <a:ea typeface="Lucida Sans Typewriter"/>
                <a:cs typeface="Lucida Sans Typewriter"/>
              </a:rPr>
              <a:t>reachable.</a:t>
            </a:r>
            <a:endParaRPr/>
          </a:p>
        </p:txBody>
      </p:sp>
      <p:sp>
        <p:nvSpPr>
          <p:cNvPr id="62617" name="LINE62617"/>
          <p:cNvSpPr/>
          <p:nvPr/>
        </p:nvSpPr>
        <p:spPr bwMode="auto">
          <a:xfrm>
            <a:off x="228600" y="748601"/>
            <a:ext cx="1828800" cy="0"/>
          </a:xfrm>
          <a:prstGeom prst="line">
            <a:avLst/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618" name="RECTANGLE62618"/>
          <p:cNvSpPr/>
          <p:nvPr/>
        </p:nvSpPr>
        <p:spPr bwMode="auto">
          <a:xfrm>
            <a:off x="499364" y="763524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FAD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62621" name="RECTANGLE62621"/>
          <p:cNvSpPr/>
          <p:nvPr/>
        </p:nvSpPr>
        <p:spPr bwMode="auto">
          <a:xfrm>
            <a:off x="2057400" y="228600"/>
            <a:ext cx="657716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622" name="RECTANGLE62622"/>
          <p:cNvSpPr/>
          <p:nvPr/>
        </p:nvSpPr>
        <p:spPr bwMode="auto">
          <a:xfrm>
            <a:off x="4609427" y="251460"/>
            <a:ext cx="1499514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02060"/>
                </a:solidFill>
                <a:latin typeface="Verdana"/>
                <a:ea typeface="Verdana"/>
                <a:cs typeface="Verdana"/>
              </a:rPr>
              <a:t>GLOSSAIRE</a:t>
            </a:r>
            <a:endParaRPr/>
          </a:p>
        </p:txBody>
      </p:sp>
      <p:sp>
        <p:nvSpPr>
          <p:cNvPr id="62625" name="RECTANGLE62625"/>
          <p:cNvSpPr/>
          <p:nvPr/>
        </p:nvSpPr>
        <p:spPr bwMode="auto">
          <a:xfrm>
            <a:off x="8634565" y="228600"/>
            <a:ext cx="18288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626" name="RECTANGLE62626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627" name="RECTANGLE62627"/>
          <p:cNvSpPr/>
          <p:nvPr/>
        </p:nvSpPr>
        <p:spPr bwMode="auto">
          <a:xfrm>
            <a:off x="2971800" y="588594"/>
            <a:ext cx="474836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628" name="RECTANGLE62628"/>
          <p:cNvSpPr/>
          <p:nvPr/>
        </p:nvSpPr>
        <p:spPr bwMode="auto">
          <a:xfrm>
            <a:off x="772016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629" name="RECTANGLE62629"/>
          <p:cNvSpPr/>
          <p:nvPr/>
        </p:nvSpPr>
        <p:spPr bwMode="auto">
          <a:xfrm>
            <a:off x="8634565" y="588594"/>
            <a:ext cx="18288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630" name="LINE62630"/>
          <p:cNvSpPr/>
          <p:nvPr/>
        </p:nvSpPr>
        <p:spPr bwMode="auto">
          <a:xfrm>
            <a:off x="2971800" y="593357"/>
            <a:ext cx="474836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631" name="RECTANGLE62631"/>
          <p:cNvSpPr/>
          <p:nvPr/>
        </p:nvSpPr>
        <p:spPr bwMode="auto">
          <a:xfrm>
            <a:off x="7520915" y="7100900"/>
            <a:ext cx="2495144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FAD74"/>
                </a:solidFill>
                <a:latin typeface="Verdana"/>
                <a:ea typeface="Verdana"/>
                <a:cs typeface="Verdana"/>
              </a:rPr>
              <a:t>Agitateur de solutions tourismes</a:t>
            </a:r>
            <a:endParaRPr/>
          </a:p>
        </p:txBody>
      </p:sp>
      <p:sp>
        <p:nvSpPr>
          <p:cNvPr id="62634" name="LINE62634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635" name="RECTANGLE62635"/>
          <p:cNvSpPr/>
          <p:nvPr/>
        </p:nvSpPr>
        <p:spPr bwMode="auto">
          <a:xfrm>
            <a:off x="252222" y="1177290"/>
            <a:ext cx="807923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GENERAL</a:t>
            </a:r>
            <a:endParaRPr/>
          </a:p>
        </p:txBody>
      </p:sp>
      <p:sp>
        <p:nvSpPr>
          <p:cNvPr id="62638" name="RECTANGLE62638"/>
          <p:cNvSpPr/>
          <p:nvPr/>
        </p:nvSpPr>
        <p:spPr bwMode="auto">
          <a:xfrm>
            <a:off x="391160" y="1448854"/>
            <a:ext cx="101053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Anticipation : </a:t>
            </a:r>
            <a:endParaRPr/>
          </a:p>
        </p:txBody>
      </p:sp>
      <p:sp>
        <p:nvSpPr>
          <p:cNvPr id="62641" name="RECTANGLE62641"/>
          <p:cNvSpPr/>
          <p:nvPr/>
        </p:nvSpPr>
        <p:spPr bwMode="auto">
          <a:xfrm>
            <a:off x="2299335" y="1436154"/>
            <a:ext cx="810872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Moyenne du nombre de jours séparant la date de réservation de la date de départ. Elle traduit les tendances de </a:t>
            </a:r>
            <a:endParaRPr/>
          </a:p>
        </p:txBody>
      </p:sp>
      <p:sp>
        <p:nvSpPr>
          <p:cNvPr id="62644" name="RECTANGLE62644"/>
          <p:cNvSpPr/>
          <p:nvPr/>
        </p:nvSpPr>
        <p:spPr bwMode="auto">
          <a:xfrm>
            <a:off x="2299335" y="1590497"/>
            <a:ext cx="98882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comportement </a:t>
            </a:r>
            <a:endParaRPr/>
          </a:p>
        </p:txBody>
      </p:sp>
      <p:sp>
        <p:nvSpPr>
          <p:cNvPr id="62647" name="RECTANGLE62647"/>
          <p:cNvSpPr/>
          <p:nvPr/>
        </p:nvSpPr>
        <p:spPr bwMode="auto">
          <a:xfrm>
            <a:off x="3275457" y="1590497"/>
            <a:ext cx="336981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d'achat initial des voyageurs et assistantes voyages.</a:t>
            </a:r>
            <a:endParaRPr/>
          </a:p>
        </p:txBody>
      </p:sp>
      <p:sp>
        <p:nvSpPr>
          <p:cNvPr id="62650" name="RECTANGLE62650"/>
          <p:cNvSpPr/>
          <p:nvPr/>
        </p:nvSpPr>
        <p:spPr bwMode="auto">
          <a:xfrm>
            <a:off x="391160" y="1805165"/>
            <a:ext cx="71678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Arrondis :</a:t>
            </a:r>
            <a:endParaRPr/>
          </a:p>
        </p:txBody>
      </p:sp>
      <p:sp>
        <p:nvSpPr>
          <p:cNvPr id="62653" name="RECTANGLE62653"/>
          <p:cNvSpPr/>
          <p:nvPr/>
        </p:nvSpPr>
        <p:spPr bwMode="auto">
          <a:xfrm>
            <a:off x="2312035" y="1805165"/>
            <a:ext cx="636701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Les arrondis sont utilisés dans les rapports. Les totaux reflètent les sommes avant arrondissement.</a:t>
            </a:r>
            <a:endParaRPr/>
          </a:p>
        </p:txBody>
      </p:sp>
      <p:sp>
        <p:nvSpPr>
          <p:cNvPr id="62656" name="RECTANGLE62656"/>
          <p:cNvSpPr/>
          <p:nvPr/>
        </p:nvSpPr>
        <p:spPr bwMode="auto">
          <a:xfrm>
            <a:off x="391160" y="2032533"/>
            <a:ext cx="30264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CO2</a:t>
            </a:r>
            <a:endParaRPr/>
          </a:p>
        </p:txBody>
      </p:sp>
      <p:sp>
        <p:nvSpPr>
          <p:cNvPr id="62659" name="RECTANGLE62659"/>
          <p:cNvSpPr/>
          <p:nvPr/>
        </p:nvSpPr>
        <p:spPr bwMode="auto">
          <a:xfrm>
            <a:off x="2312035" y="2032533"/>
            <a:ext cx="808347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L'empreinte carbone est la mesure de la quantité de dioxyde de carbone (CO2) émis, suite à la combustion d'énergies </a:t>
            </a:r>
            <a:endParaRPr/>
          </a:p>
        </p:txBody>
      </p:sp>
      <p:sp>
        <p:nvSpPr>
          <p:cNvPr id="62662" name="RECTANGLE62662"/>
          <p:cNvSpPr/>
          <p:nvPr/>
        </p:nvSpPr>
        <p:spPr bwMode="auto">
          <a:xfrm>
            <a:off x="2312035" y="2186877"/>
            <a:ext cx="56819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fossiles, </a:t>
            </a:r>
            <a:endParaRPr/>
          </a:p>
        </p:txBody>
      </p:sp>
      <p:sp>
        <p:nvSpPr>
          <p:cNvPr id="62665" name="RECTANGLE62665"/>
          <p:cNvSpPr/>
          <p:nvPr/>
        </p:nvSpPr>
        <p:spPr bwMode="auto">
          <a:xfrm>
            <a:off x="2867533" y="2186877"/>
            <a:ext cx="558977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 une activité. Elle est exprimée en Tonne. Voir le guide Methodologique de l'ADEME.</a:t>
            </a:r>
            <a:endParaRPr/>
          </a:p>
        </p:txBody>
      </p:sp>
      <p:sp>
        <p:nvSpPr>
          <p:cNvPr id="62668" name="RECTANGLE62668"/>
          <p:cNvSpPr/>
          <p:nvPr/>
        </p:nvSpPr>
        <p:spPr bwMode="auto">
          <a:xfrm>
            <a:off x="391160" y="2414245"/>
            <a:ext cx="83858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 : </a:t>
            </a:r>
            <a:endParaRPr/>
          </a:p>
        </p:txBody>
      </p:sp>
      <p:sp>
        <p:nvSpPr>
          <p:cNvPr id="62671" name="RECTANGLE62671"/>
          <p:cNvSpPr/>
          <p:nvPr/>
        </p:nvSpPr>
        <p:spPr bwMode="auto">
          <a:xfrm>
            <a:off x="2312035" y="2414245"/>
            <a:ext cx="808355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 totales pour les achats de voyages, incluant l'air, le fer, l'hôtel, les loueurs de voitures et les autres types de </a:t>
            </a:r>
            <a:endParaRPr/>
          </a:p>
        </p:txBody>
      </p:sp>
      <p:sp>
        <p:nvSpPr>
          <p:cNvPr id="62674" name="RECTANGLE62674"/>
          <p:cNvSpPr/>
          <p:nvPr/>
        </p:nvSpPr>
        <p:spPr bwMode="auto">
          <a:xfrm>
            <a:off x="2312035" y="2568588"/>
            <a:ext cx="81254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prestations. </a:t>
            </a:r>
            <a:endParaRPr/>
          </a:p>
        </p:txBody>
      </p:sp>
      <p:sp>
        <p:nvSpPr>
          <p:cNvPr id="62677" name="RECTANGLE62677"/>
          <p:cNvSpPr/>
          <p:nvPr/>
        </p:nvSpPr>
        <p:spPr bwMode="auto">
          <a:xfrm>
            <a:off x="3111881" y="2568588"/>
            <a:ext cx="337553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Pour l'air, les dépenses sont taxes aéroport incluses.</a:t>
            </a:r>
            <a:endParaRPr/>
          </a:p>
        </p:txBody>
      </p:sp>
      <p:sp>
        <p:nvSpPr>
          <p:cNvPr id="62680" name="RECTANGLE62680"/>
          <p:cNvSpPr/>
          <p:nvPr/>
        </p:nvSpPr>
        <p:spPr bwMode="auto">
          <a:xfrm>
            <a:off x="391160" y="2795956"/>
            <a:ext cx="56095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Divers :</a:t>
            </a:r>
            <a:endParaRPr/>
          </a:p>
        </p:txBody>
      </p:sp>
      <p:sp>
        <p:nvSpPr>
          <p:cNvPr id="62683" name="RECTANGLE62683"/>
          <p:cNvSpPr/>
          <p:nvPr/>
        </p:nvSpPr>
        <p:spPr bwMode="auto">
          <a:xfrm>
            <a:off x="2312035" y="2795956"/>
            <a:ext cx="566521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Catégorie qui reprend les prestations Assurance, Bus, Maritime, Tour Operateur, Autres.</a:t>
            </a:r>
            <a:endParaRPr/>
          </a:p>
        </p:txBody>
      </p:sp>
      <p:sp>
        <p:nvSpPr>
          <p:cNvPr id="62686" name="RECTANGLE62686"/>
          <p:cNvSpPr/>
          <p:nvPr/>
        </p:nvSpPr>
        <p:spPr bwMode="auto">
          <a:xfrm>
            <a:off x="391160" y="3023324"/>
            <a:ext cx="456057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Frais :</a:t>
            </a:r>
            <a:endParaRPr/>
          </a:p>
        </p:txBody>
      </p:sp>
      <p:sp>
        <p:nvSpPr>
          <p:cNvPr id="62689" name="RECTANGLE62689"/>
          <p:cNvSpPr/>
          <p:nvPr/>
        </p:nvSpPr>
        <p:spPr bwMode="auto">
          <a:xfrm>
            <a:off x="2312035" y="3023324"/>
            <a:ext cx="808353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Somme des frais de services facturés par l'agence. Il s'agit des frais de transaction et des frais hors-transaction facturés par </a:t>
            </a:r>
            <a:endParaRPr/>
          </a:p>
        </p:txBody>
      </p:sp>
      <p:sp>
        <p:nvSpPr>
          <p:cNvPr id="62692" name="RECTANGLE62692"/>
          <p:cNvSpPr/>
          <p:nvPr/>
        </p:nvSpPr>
        <p:spPr bwMode="auto">
          <a:xfrm>
            <a:off x="2312035" y="3177667"/>
            <a:ext cx="58039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l'agence.</a:t>
            </a:r>
            <a:endParaRPr/>
          </a:p>
        </p:txBody>
      </p:sp>
      <p:sp>
        <p:nvSpPr>
          <p:cNvPr id="62695" name="RECTANGLE62695"/>
          <p:cNvSpPr/>
          <p:nvPr/>
        </p:nvSpPr>
        <p:spPr bwMode="auto">
          <a:xfrm>
            <a:off x="391160" y="3405035"/>
            <a:ext cx="96850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Période (P) : </a:t>
            </a:r>
            <a:endParaRPr/>
          </a:p>
        </p:txBody>
      </p:sp>
      <p:sp>
        <p:nvSpPr>
          <p:cNvPr id="62698" name="RECTANGLE62698"/>
          <p:cNvSpPr/>
          <p:nvPr/>
        </p:nvSpPr>
        <p:spPr bwMode="auto">
          <a:xfrm>
            <a:off x="2312035" y="3405035"/>
            <a:ext cx="808347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Période sur laquelle les données sont calculées. P1 correspond à l'année en cours, P2 l'année précédente. Les données sont </a:t>
            </a:r>
            <a:endParaRPr/>
          </a:p>
        </p:txBody>
      </p:sp>
      <p:sp>
        <p:nvSpPr>
          <p:cNvPr id="62701" name="RECTANGLE62701"/>
          <p:cNvSpPr/>
          <p:nvPr/>
        </p:nvSpPr>
        <p:spPr bwMode="auto">
          <a:xfrm>
            <a:off x="2312035" y="3559378"/>
            <a:ext cx="49580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basées </a:t>
            </a:r>
            <a:endParaRPr/>
          </a:p>
        </p:txBody>
      </p:sp>
      <p:sp>
        <p:nvSpPr>
          <p:cNvPr id="62704" name="RECTANGLE62704"/>
          <p:cNvSpPr/>
          <p:nvPr/>
        </p:nvSpPr>
        <p:spPr bwMode="auto">
          <a:xfrm>
            <a:off x="2795143" y="3559378"/>
            <a:ext cx="167360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sur la date de facturation.</a:t>
            </a:r>
            <a:endParaRPr/>
          </a:p>
        </p:txBody>
      </p:sp>
      <p:sp>
        <p:nvSpPr>
          <p:cNvPr id="62707" name="RECTANGLE62707"/>
          <p:cNvSpPr/>
          <p:nvPr/>
        </p:nvSpPr>
        <p:spPr bwMode="auto">
          <a:xfrm>
            <a:off x="391160" y="3786746"/>
            <a:ext cx="84390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Prestation :</a:t>
            </a:r>
            <a:endParaRPr/>
          </a:p>
        </p:txBody>
      </p:sp>
      <p:sp>
        <p:nvSpPr>
          <p:cNvPr id="62710" name="RECTANGLE62710"/>
          <p:cNvSpPr/>
          <p:nvPr/>
        </p:nvSpPr>
        <p:spPr bwMode="auto">
          <a:xfrm>
            <a:off x="2312035" y="3786746"/>
            <a:ext cx="536448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Catégorie à laquelle le voyage appartient : Air, Fer, Hôtel, Location de voiture etc...</a:t>
            </a:r>
            <a:endParaRPr/>
          </a:p>
        </p:txBody>
      </p:sp>
      <p:sp>
        <p:nvSpPr>
          <p:cNvPr id="62713" name="RECTANGLE62713"/>
          <p:cNvSpPr/>
          <p:nvPr/>
        </p:nvSpPr>
        <p:spPr bwMode="auto">
          <a:xfrm>
            <a:off x="391160" y="4014114"/>
            <a:ext cx="91338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Prix moyen :</a:t>
            </a:r>
            <a:endParaRPr/>
          </a:p>
        </p:txBody>
      </p:sp>
      <p:sp>
        <p:nvSpPr>
          <p:cNvPr id="62716" name="RECTANGLE62716"/>
          <p:cNvSpPr/>
          <p:nvPr/>
        </p:nvSpPr>
        <p:spPr bwMode="auto">
          <a:xfrm>
            <a:off x="2312035" y="4014114"/>
            <a:ext cx="654850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Montant moyen dépensé sur la période étudiée. Il est calculé en divisant les Dépenses par les Tickets.</a:t>
            </a:r>
            <a:endParaRPr/>
          </a:p>
        </p:txBody>
      </p:sp>
      <p:sp>
        <p:nvSpPr>
          <p:cNvPr id="62719" name="RECTANGLE62719"/>
          <p:cNvSpPr/>
          <p:nvPr/>
        </p:nvSpPr>
        <p:spPr bwMode="auto">
          <a:xfrm>
            <a:off x="391160" y="4241483"/>
            <a:ext cx="42837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ATP : </a:t>
            </a:r>
            <a:endParaRPr/>
          </a:p>
        </p:txBody>
      </p:sp>
      <p:sp>
        <p:nvSpPr>
          <p:cNvPr id="62722" name="RECTANGLE62722"/>
          <p:cNvSpPr/>
          <p:nvPr/>
        </p:nvSpPr>
        <p:spPr bwMode="auto">
          <a:xfrm>
            <a:off x="2312035" y="4241483"/>
            <a:ext cx="217081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Average Ticket Price (Prix Moyen)</a:t>
            </a:r>
            <a:endParaRPr/>
          </a:p>
        </p:txBody>
      </p:sp>
      <p:sp>
        <p:nvSpPr>
          <p:cNvPr id="62725" name="RECTANGLE62725"/>
          <p:cNvSpPr/>
          <p:nvPr/>
        </p:nvSpPr>
        <p:spPr bwMode="auto">
          <a:xfrm>
            <a:off x="391160" y="4468850"/>
            <a:ext cx="139039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Taux d'annulation :</a:t>
            </a:r>
            <a:endParaRPr/>
          </a:p>
        </p:txBody>
      </p:sp>
      <p:sp>
        <p:nvSpPr>
          <p:cNvPr id="62728" name="RECTANGLE62728"/>
          <p:cNvSpPr/>
          <p:nvPr/>
        </p:nvSpPr>
        <p:spPr bwMode="auto">
          <a:xfrm>
            <a:off x="2312035" y="4468850"/>
            <a:ext cx="808348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Pourcentage d'avoirs édités versus le nombre de pièces totales éditées (Factures+Avoirs). soit la somme des transactions </a:t>
            </a:r>
            <a:endParaRPr/>
          </a:p>
        </p:txBody>
      </p:sp>
      <p:sp>
        <p:nvSpPr>
          <p:cNvPr id="62731" name="RECTANGLE62731"/>
          <p:cNvSpPr/>
          <p:nvPr/>
        </p:nvSpPr>
        <p:spPr bwMode="auto">
          <a:xfrm>
            <a:off x="2312035" y="4623194"/>
            <a:ext cx="60388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négative </a:t>
            </a:r>
            <a:endParaRPr/>
          </a:p>
        </p:txBody>
      </p:sp>
      <p:sp>
        <p:nvSpPr>
          <p:cNvPr id="62734" name="RECTANGLE62734"/>
          <p:cNvSpPr/>
          <p:nvPr/>
        </p:nvSpPr>
        <p:spPr bwMode="auto">
          <a:xfrm>
            <a:off x="2903220" y="4623194"/>
            <a:ext cx="510108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divisée par la somme des transactions totales (Positives+négatives), hors frais.</a:t>
            </a:r>
            <a:endParaRPr/>
          </a:p>
        </p:txBody>
      </p:sp>
      <p:sp>
        <p:nvSpPr>
          <p:cNvPr id="62737" name="RECTANGLE62737"/>
          <p:cNvSpPr/>
          <p:nvPr/>
        </p:nvSpPr>
        <p:spPr bwMode="auto">
          <a:xfrm>
            <a:off x="391160" y="4850562"/>
            <a:ext cx="61404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Tickets :</a:t>
            </a:r>
            <a:endParaRPr/>
          </a:p>
        </p:txBody>
      </p:sp>
      <p:sp>
        <p:nvSpPr>
          <p:cNvPr id="62740" name="RECTANGLE62740"/>
          <p:cNvSpPr/>
          <p:nvPr/>
        </p:nvSpPr>
        <p:spPr bwMode="auto">
          <a:xfrm>
            <a:off x="2312035" y="4850562"/>
            <a:ext cx="808349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Nombre total de transactions nettes, il correspond aux quantités nettes d'achats/reservations effectuées apres échange et </a:t>
            </a:r>
            <a:endParaRPr/>
          </a:p>
        </p:txBody>
      </p:sp>
      <p:sp>
        <p:nvSpPr>
          <p:cNvPr id="62743" name="RECTANGLE62743"/>
          <p:cNvSpPr/>
          <p:nvPr/>
        </p:nvSpPr>
        <p:spPr bwMode="auto">
          <a:xfrm>
            <a:off x="2312035" y="5004905"/>
            <a:ext cx="115087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remboursements/</a:t>
            </a:r>
            <a:endParaRPr/>
          </a:p>
        </p:txBody>
      </p:sp>
      <p:sp>
        <p:nvSpPr>
          <p:cNvPr id="62746" name="RECTANGLE62746"/>
          <p:cNvSpPr/>
          <p:nvPr/>
        </p:nvSpPr>
        <p:spPr bwMode="auto">
          <a:xfrm>
            <a:off x="3450209" y="5004905"/>
            <a:ext cx="227533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annulations sur la période étudiée. </a:t>
            </a:r>
            <a:endParaRPr/>
          </a:p>
        </p:txBody>
      </p:sp>
      <p:sp>
        <p:nvSpPr>
          <p:cNvPr id="62749" name="RECTANGLE62749"/>
          <p:cNvSpPr/>
          <p:nvPr/>
        </p:nvSpPr>
        <p:spPr bwMode="auto">
          <a:xfrm>
            <a:off x="2312035" y="5159248"/>
            <a:ext cx="683411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Les achats/réservations augmentent la quantité et les remboursements/annulations diminuent la quantité.</a:t>
            </a:r>
            <a:endParaRPr/>
          </a:p>
        </p:txBody>
      </p:sp>
      <p:sp>
        <p:nvSpPr>
          <p:cNvPr id="62752" name="RECTANGLE62752"/>
          <p:cNvSpPr/>
          <p:nvPr/>
        </p:nvSpPr>
        <p:spPr bwMode="auto">
          <a:xfrm>
            <a:off x="2312035" y="5467934"/>
            <a:ext cx="456311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Pour l'aérien et le férroviaire : les échanges n'affectent pas la quantité.</a:t>
            </a:r>
            <a:endParaRPr/>
          </a:p>
        </p:txBody>
      </p:sp>
      <p:sp>
        <p:nvSpPr>
          <p:cNvPr id="62755" name="RECTANGLE62755"/>
          <p:cNvSpPr/>
          <p:nvPr/>
        </p:nvSpPr>
        <p:spPr bwMode="auto">
          <a:xfrm>
            <a:off x="2312035" y="5622277"/>
            <a:ext cx="521652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Calcul : Achat(+1) et échange (+0) et remboursement/annulation (-1) = 0 ticket</a:t>
            </a:r>
            <a:endParaRPr/>
          </a:p>
        </p:txBody>
      </p:sp>
      <p:sp>
        <p:nvSpPr>
          <p:cNvPr id="62758" name="RECTANGLE62758"/>
          <p:cNvSpPr/>
          <p:nvPr/>
        </p:nvSpPr>
        <p:spPr bwMode="auto">
          <a:xfrm>
            <a:off x="2312035" y="5930964"/>
            <a:ext cx="265341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Pour les Hôtels et les locations de voiture</a:t>
            </a:r>
            <a:endParaRPr/>
          </a:p>
        </p:txBody>
      </p:sp>
      <p:sp>
        <p:nvSpPr>
          <p:cNvPr id="62761" name="RECTANGLE62761"/>
          <p:cNvSpPr/>
          <p:nvPr/>
        </p:nvSpPr>
        <p:spPr bwMode="auto">
          <a:xfrm>
            <a:off x="2312035" y="6085306"/>
            <a:ext cx="421347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Calcul  : Achat (+1) et remboursement/annulation (-1) = 0 ticket</a:t>
            </a:r>
            <a:endParaRPr/>
          </a:p>
        </p:txBody>
      </p:sp>
      <p:sp>
        <p:nvSpPr>
          <p:cNvPr id="62764" name="RECTANGLE62764"/>
          <p:cNvSpPr/>
          <p:nvPr/>
        </p:nvSpPr>
        <p:spPr bwMode="auto">
          <a:xfrm>
            <a:off x="391160" y="6312675"/>
            <a:ext cx="153136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Brutes :</a:t>
            </a:r>
            <a:endParaRPr/>
          </a:p>
        </p:txBody>
      </p:sp>
      <p:sp>
        <p:nvSpPr>
          <p:cNvPr id="62767" name="RECTANGLE62767"/>
          <p:cNvSpPr/>
          <p:nvPr/>
        </p:nvSpPr>
        <p:spPr bwMode="auto">
          <a:xfrm>
            <a:off x="2312035" y="6312675"/>
            <a:ext cx="808344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Nombre total de transactions d'achat (achats de tickets Air, achats de tickets Fer, réservations/achats de nuitées d'hôtel, </a:t>
            </a:r>
            <a:endParaRPr/>
          </a:p>
        </p:txBody>
      </p:sp>
      <p:sp>
        <p:nvSpPr>
          <p:cNvPr id="62770" name="RECTANGLE62770"/>
          <p:cNvSpPr/>
          <p:nvPr/>
        </p:nvSpPr>
        <p:spPr bwMode="auto">
          <a:xfrm>
            <a:off x="2312035" y="6467018"/>
            <a:ext cx="78905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réservation/</a:t>
            </a:r>
            <a:endParaRPr/>
          </a:p>
        </p:txBody>
      </p:sp>
      <p:sp>
        <p:nvSpPr>
          <p:cNvPr id="62773" name="RECTANGLE62773"/>
          <p:cNvSpPr/>
          <p:nvPr/>
        </p:nvSpPr>
        <p:spPr bwMode="auto">
          <a:xfrm>
            <a:off x="3088386" y="6467018"/>
            <a:ext cx="730707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achats de location de voiture, les remboursements annulations et modifications sont inclus. Ceci est utilisé dans </a:t>
            </a:r>
            <a:endParaRPr/>
          </a:p>
        </p:txBody>
      </p:sp>
      <p:sp>
        <p:nvSpPr>
          <p:cNvPr id="62776" name="RECTANGLE62776"/>
          <p:cNvSpPr/>
          <p:nvPr/>
        </p:nvSpPr>
        <p:spPr bwMode="auto">
          <a:xfrm>
            <a:off x="2312035" y="6621361"/>
            <a:ext cx="61023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l'analyse </a:t>
            </a:r>
            <a:endParaRPr/>
          </a:p>
        </p:txBody>
      </p:sp>
      <p:sp>
        <p:nvSpPr>
          <p:cNvPr id="62779" name="RECTANGLE62779"/>
          <p:cNvSpPr/>
          <p:nvPr/>
        </p:nvSpPr>
        <p:spPr bwMode="auto">
          <a:xfrm>
            <a:off x="2909570" y="6621361"/>
            <a:ext cx="624141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de l'adoption online et traduit les comportements d'achats des voyageurs et assistantes voyages.</a:t>
            </a:r>
            <a:endParaRPr/>
          </a:p>
        </p:txBody>
      </p:sp>
      <p:sp>
        <p:nvSpPr>
          <p:cNvPr id="62782" name="RECTANGLE62782"/>
          <p:cNvSpPr/>
          <p:nvPr/>
        </p:nvSpPr>
        <p:spPr bwMode="auto">
          <a:xfrm>
            <a:off x="391160" y="6848729"/>
            <a:ext cx="121640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% de Dépenses :</a:t>
            </a:r>
            <a:endParaRPr/>
          </a:p>
        </p:txBody>
      </p:sp>
      <p:sp>
        <p:nvSpPr>
          <p:cNvPr id="62785" name="LINE62785"/>
          <p:cNvSpPr/>
          <p:nvPr/>
        </p:nvSpPr>
        <p:spPr bwMode="auto">
          <a:xfrm>
            <a:off x="228600" y="4801349"/>
            <a:ext cx="101822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786" name="LINE62786"/>
          <p:cNvSpPr/>
          <p:nvPr/>
        </p:nvSpPr>
        <p:spPr bwMode="auto">
          <a:xfrm>
            <a:off x="228600" y="1983321"/>
            <a:ext cx="101822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787" name="LINE62787"/>
          <p:cNvSpPr/>
          <p:nvPr/>
        </p:nvSpPr>
        <p:spPr bwMode="auto">
          <a:xfrm>
            <a:off x="228600" y="3355823"/>
            <a:ext cx="101822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788" name="LINE62788"/>
          <p:cNvSpPr/>
          <p:nvPr/>
        </p:nvSpPr>
        <p:spPr bwMode="auto">
          <a:xfrm>
            <a:off x="228600" y="2365032"/>
            <a:ext cx="101822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789" name="LINE62789"/>
          <p:cNvSpPr/>
          <p:nvPr/>
        </p:nvSpPr>
        <p:spPr bwMode="auto">
          <a:xfrm>
            <a:off x="228600" y="3737534"/>
            <a:ext cx="101822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790" name="LINE62790"/>
          <p:cNvSpPr/>
          <p:nvPr/>
        </p:nvSpPr>
        <p:spPr bwMode="auto">
          <a:xfrm>
            <a:off x="228600" y="4192270"/>
            <a:ext cx="101822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791" name="LINE62791"/>
          <p:cNvSpPr/>
          <p:nvPr/>
        </p:nvSpPr>
        <p:spPr bwMode="auto">
          <a:xfrm>
            <a:off x="228600" y="1755953"/>
            <a:ext cx="101822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792" name="LINE62792"/>
          <p:cNvSpPr/>
          <p:nvPr/>
        </p:nvSpPr>
        <p:spPr bwMode="auto">
          <a:xfrm>
            <a:off x="228600" y="2746743"/>
            <a:ext cx="101822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793" name="LINE62793"/>
          <p:cNvSpPr/>
          <p:nvPr/>
        </p:nvSpPr>
        <p:spPr bwMode="auto">
          <a:xfrm>
            <a:off x="228600" y="6799517"/>
            <a:ext cx="101822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794" name="LINE62794"/>
          <p:cNvSpPr/>
          <p:nvPr/>
        </p:nvSpPr>
        <p:spPr bwMode="auto">
          <a:xfrm>
            <a:off x="228600" y="2974111"/>
            <a:ext cx="101822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795" name="LINE62795"/>
          <p:cNvSpPr/>
          <p:nvPr/>
        </p:nvSpPr>
        <p:spPr bwMode="auto">
          <a:xfrm>
            <a:off x="228600" y="3964902"/>
            <a:ext cx="101822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796" name="LINE62796"/>
          <p:cNvSpPr/>
          <p:nvPr/>
        </p:nvSpPr>
        <p:spPr bwMode="auto">
          <a:xfrm>
            <a:off x="228600" y="6263462"/>
            <a:ext cx="101822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797" name="LINE62797"/>
          <p:cNvSpPr/>
          <p:nvPr/>
        </p:nvSpPr>
        <p:spPr bwMode="auto">
          <a:xfrm>
            <a:off x="228600" y="4419638"/>
            <a:ext cx="101822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798" name="LINE62798"/>
          <p:cNvSpPr/>
          <p:nvPr/>
        </p:nvSpPr>
        <p:spPr bwMode="auto">
          <a:xfrm>
            <a:off x="228600" y="7026884"/>
            <a:ext cx="101822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99" name="RECTANGLE62799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800" name="RECTANGLE62800"/>
          <p:cNvSpPr/>
          <p:nvPr/>
        </p:nvSpPr>
        <p:spPr bwMode="auto">
          <a:xfrm>
            <a:off x="344043" y="313055"/>
            <a:ext cx="1618234" cy="14782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Lucida Sans Typewriter"/>
                <a:ea typeface="Lucida Sans Typewriter"/>
                <a:cs typeface="Lucida Sans Typewriter"/>
              </a:rPr>
              <a:t>The resource of this </a:t>
            </a:r>
            <a:endParaRPr/>
          </a:p>
        </p:txBody>
      </p:sp>
      <p:sp>
        <p:nvSpPr>
          <p:cNvPr id="62803" name="RECTANGLE62803"/>
          <p:cNvSpPr/>
          <p:nvPr/>
        </p:nvSpPr>
        <p:spPr bwMode="auto">
          <a:xfrm>
            <a:off x="420497" y="460883"/>
            <a:ext cx="547878" cy="14782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Lucida Sans Typewriter"/>
                <a:ea typeface="Lucida Sans Typewriter"/>
                <a:cs typeface="Lucida Sans Typewriter"/>
              </a:rPr>
              <a:t>report </a:t>
            </a:r>
            <a:endParaRPr/>
          </a:p>
        </p:txBody>
      </p:sp>
      <p:sp>
        <p:nvSpPr>
          <p:cNvPr id="62806" name="RECTANGLE62806"/>
          <p:cNvSpPr/>
          <p:nvPr/>
        </p:nvSpPr>
        <p:spPr bwMode="auto">
          <a:xfrm>
            <a:off x="955675" y="460883"/>
            <a:ext cx="930148" cy="14782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Lucida Sans Typewriter"/>
                <a:ea typeface="Lucida Sans Typewriter"/>
                <a:cs typeface="Lucida Sans Typewriter"/>
              </a:rPr>
              <a:t>item is not </a:t>
            </a:r>
            <a:endParaRPr/>
          </a:p>
        </p:txBody>
      </p:sp>
      <p:sp>
        <p:nvSpPr>
          <p:cNvPr id="62809" name="RECTANGLE62809"/>
          <p:cNvSpPr/>
          <p:nvPr/>
        </p:nvSpPr>
        <p:spPr bwMode="auto">
          <a:xfrm>
            <a:off x="764540" y="608711"/>
            <a:ext cx="777240" cy="14782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Lucida Sans Typewriter"/>
                <a:ea typeface="Lucida Sans Typewriter"/>
                <a:cs typeface="Lucida Sans Typewriter"/>
              </a:rPr>
              <a:t>reachable.</a:t>
            </a:r>
            <a:endParaRPr/>
          </a:p>
        </p:txBody>
      </p:sp>
      <p:sp>
        <p:nvSpPr>
          <p:cNvPr id="62812" name="LINE62812"/>
          <p:cNvSpPr/>
          <p:nvPr/>
        </p:nvSpPr>
        <p:spPr bwMode="auto">
          <a:xfrm>
            <a:off x="228600" y="748601"/>
            <a:ext cx="1828800" cy="0"/>
          </a:xfrm>
          <a:prstGeom prst="line">
            <a:avLst/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813" name="RECTANGLE62813"/>
          <p:cNvSpPr/>
          <p:nvPr/>
        </p:nvSpPr>
        <p:spPr bwMode="auto">
          <a:xfrm>
            <a:off x="499364" y="763524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FAD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62816" name="RECTANGLE62816"/>
          <p:cNvSpPr/>
          <p:nvPr/>
        </p:nvSpPr>
        <p:spPr bwMode="auto">
          <a:xfrm>
            <a:off x="2057400" y="228600"/>
            <a:ext cx="657716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817" name="RECTANGLE62817"/>
          <p:cNvSpPr/>
          <p:nvPr/>
        </p:nvSpPr>
        <p:spPr bwMode="auto">
          <a:xfrm>
            <a:off x="4609427" y="251460"/>
            <a:ext cx="1499514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02060"/>
                </a:solidFill>
                <a:latin typeface="Verdana"/>
                <a:ea typeface="Verdana"/>
                <a:cs typeface="Verdana"/>
              </a:rPr>
              <a:t>GLOSSAIRE</a:t>
            </a:r>
            <a:endParaRPr/>
          </a:p>
        </p:txBody>
      </p:sp>
      <p:sp>
        <p:nvSpPr>
          <p:cNvPr id="62820" name="RECTANGLE62820"/>
          <p:cNvSpPr/>
          <p:nvPr/>
        </p:nvSpPr>
        <p:spPr bwMode="auto">
          <a:xfrm>
            <a:off x="8634565" y="228600"/>
            <a:ext cx="18288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821" name="RECTANGLE62821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822" name="RECTANGLE62822"/>
          <p:cNvSpPr/>
          <p:nvPr/>
        </p:nvSpPr>
        <p:spPr bwMode="auto">
          <a:xfrm>
            <a:off x="2971800" y="588594"/>
            <a:ext cx="474836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823" name="RECTANGLE62823"/>
          <p:cNvSpPr/>
          <p:nvPr/>
        </p:nvSpPr>
        <p:spPr bwMode="auto">
          <a:xfrm>
            <a:off x="772016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824" name="RECTANGLE62824"/>
          <p:cNvSpPr/>
          <p:nvPr/>
        </p:nvSpPr>
        <p:spPr bwMode="auto">
          <a:xfrm>
            <a:off x="8634565" y="588594"/>
            <a:ext cx="18288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825" name="LINE62825"/>
          <p:cNvSpPr/>
          <p:nvPr/>
        </p:nvSpPr>
        <p:spPr bwMode="auto">
          <a:xfrm>
            <a:off x="2971800" y="593357"/>
            <a:ext cx="474836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826" name="RECTANGLE62826"/>
          <p:cNvSpPr/>
          <p:nvPr/>
        </p:nvSpPr>
        <p:spPr bwMode="auto">
          <a:xfrm>
            <a:off x="7520915" y="7100900"/>
            <a:ext cx="2495144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FAD74"/>
                </a:solidFill>
                <a:latin typeface="Verdana"/>
                <a:ea typeface="Verdana"/>
                <a:cs typeface="Verdana"/>
              </a:rPr>
              <a:t>Agitateur de solutions tourismes</a:t>
            </a:r>
            <a:endParaRPr/>
          </a:p>
        </p:txBody>
      </p:sp>
      <p:sp>
        <p:nvSpPr>
          <p:cNvPr id="62829" name="LINE62829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830" name="RECTANGLE62830"/>
          <p:cNvSpPr/>
          <p:nvPr/>
        </p:nvSpPr>
        <p:spPr bwMode="auto">
          <a:xfrm>
            <a:off x="2312035" y="1196975"/>
            <a:ext cx="808352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Pourcentage qui représente chaque type de prestation et chaque fournisseur dans les dépenses totales. Ceci est calculé en </a:t>
            </a:r>
            <a:endParaRPr/>
          </a:p>
        </p:txBody>
      </p:sp>
      <p:sp>
        <p:nvSpPr>
          <p:cNvPr id="62833" name="RECTANGLE62833"/>
          <p:cNvSpPr/>
          <p:nvPr/>
        </p:nvSpPr>
        <p:spPr bwMode="auto">
          <a:xfrm>
            <a:off x="2312035" y="1351318"/>
            <a:ext cx="55359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divisant </a:t>
            </a:r>
            <a:endParaRPr/>
          </a:p>
        </p:txBody>
      </p:sp>
      <p:sp>
        <p:nvSpPr>
          <p:cNvPr id="62836" name="RECTANGLE62836"/>
          <p:cNvSpPr/>
          <p:nvPr/>
        </p:nvSpPr>
        <p:spPr bwMode="auto">
          <a:xfrm>
            <a:off x="2852928" y="1351318"/>
            <a:ext cx="253365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les Dépenses par les Dépenses Totales.</a:t>
            </a:r>
            <a:endParaRPr/>
          </a:p>
        </p:txBody>
      </p:sp>
      <p:sp>
        <p:nvSpPr>
          <p:cNvPr id="62839" name="RECTANGLE62839"/>
          <p:cNvSpPr/>
          <p:nvPr/>
        </p:nvSpPr>
        <p:spPr bwMode="auto">
          <a:xfrm>
            <a:off x="391160" y="1569161"/>
            <a:ext cx="1111377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% d'Evolution :</a:t>
            </a:r>
            <a:endParaRPr/>
          </a:p>
        </p:txBody>
      </p:sp>
      <p:sp>
        <p:nvSpPr>
          <p:cNvPr id="62842" name="RECTANGLE62842"/>
          <p:cNvSpPr/>
          <p:nvPr/>
        </p:nvSpPr>
        <p:spPr bwMode="auto">
          <a:xfrm>
            <a:off x="2312035" y="1569161"/>
            <a:ext cx="808355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 pourcentage d'évolution entre la période P2 l'année dernière et la période P1 cette année. La période peut être un mois, </a:t>
            </a:r>
            <a:endParaRPr/>
          </a:p>
        </p:txBody>
      </p:sp>
      <p:sp>
        <p:nvSpPr>
          <p:cNvPr id="62845" name="RECTANGLE62845"/>
          <p:cNvSpPr/>
          <p:nvPr/>
        </p:nvSpPr>
        <p:spPr bwMode="auto">
          <a:xfrm>
            <a:off x="2312035" y="1723504"/>
            <a:ext cx="21780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un </a:t>
            </a:r>
            <a:endParaRPr/>
          </a:p>
        </p:txBody>
      </p:sp>
      <p:sp>
        <p:nvSpPr>
          <p:cNvPr id="62848" name="RECTANGLE62848"/>
          <p:cNvSpPr/>
          <p:nvPr/>
        </p:nvSpPr>
        <p:spPr bwMode="auto">
          <a:xfrm>
            <a:off x="2517140" y="1723504"/>
            <a:ext cx="129057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trimestre ou à date.</a:t>
            </a:r>
            <a:endParaRPr/>
          </a:p>
        </p:txBody>
      </p:sp>
      <p:sp>
        <p:nvSpPr>
          <p:cNvPr id="62851" name="RECTANGLE62851"/>
          <p:cNvSpPr/>
          <p:nvPr/>
        </p:nvSpPr>
        <p:spPr bwMode="auto">
          <a:xfrm>
            <a:off x="391160" y="1950872"/>
            <a:ext cx="1035177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% de Tickets :</a:t>
            </a:r>
            <a:endParaRPr/>
          </a:p>
        </p:txBody>
      </p:sp>
      <p:sp>
        <p:nvSpPr>
          <p:cNvPr id="62854" name="RECTANGLE62854"/>
          <p:cNvSpPr/>
          <p:nvPr/>
        </p:nvSpPr>
        <p:spPr bwMode="auto">
          <a:xfrm>
            <a:off x="2312035" y="1950872"/>
            <a:ext cx="808337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Pourcentage qui représente chaque type de prestation dans les Tickets Totaux. Ceci est calculé en divisant les Tickets par </a:t>
            </a:r>
            <a:endParaRPr/>
          </a:p>
        </p:txBody>
      </p:sp>
      <p:sp>
        <p:nvSpPr>
          <p:cNvPr id="62857" name="RECTANGLE62857"/>
          <p:cNvSpPr/>
          <p:nvPr/>
        </p:nvSpPr>
        <p:spPr bwMode="auto">
          <a:xfrm>
            <a:off x="2312035" y="2105215"/>
            <a:ext cx="503047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Tickets </a:t>
            </a:r>
            <a:endParaRPr/>
          </a:p>
        </p:txBody>
      </p:sp>
      <p:sp>
        <p:nvSpPr>
          <p:cNvPr id="62860" name="RECTANGLE62860"/>
          <p:cNvSpPr/>
          <p:nvPr/>
        </p:nvSpPr>
        <p:spPr bwMode="auto">
          <a:xfrm>
            <a:off x="2802382" y="2105215"/>
            <a:ext cx="49555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Totaux.</a:t>
            </a:r>
            <a:endParaRPr/>
          </a:p>
        </p:txBody>
      </p:sp>
      <p:sp>
        <p:nvSpPr>
          <p:cNvPr id="62863" name="RECTANGLE62863"/>
          <p:cNvSpPr/>
          <p:nvPr/>
        </p:nvSpPr>
        <p:spPr bwMode="auto">
          <a:xfrm>
            <a:off x="264922" y="2373224"/>
            <a:ext cx="864464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/ FER</a:t>
            </a:r>
            <a:endParaRPr/>
          </a:p>
        </p:txBody>
      </p:sp>
      <p:sp>
        <p:nvSpPr>
          <p:cNvPr id="62866" name="RECTANGLE62866"/>
          <p:cNvSpPr/>
          <p:nvPr/>
        </p:nvSpPr>
        <p:spPr bwMode="auto">
          <a:xfrm>
            <a:off x="391160" y="2657488"/>
            <a:ext cx="101892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Axes aériens :</a:t>
            </a:r>
            <a:endParaRPr/>
          </a:p>
        </p:txBody>
      </p:sp>
      <p:sp>
        <p:nvSpPr>
          <p:cNvPr id="62869" name="RECTANGLE62869"/>
          <p:cNvSpPr/>
          <p:nvPr/>
        </p:nvSpPr>
        <p:spPr bwMode="auto">
          <a:xfrm>
            <a:off x="2312035" y="2657488"/>
            <a:ext cx="808330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L'origine et la destination des vols associés à tous les tickets, en ignorant les connexions. Un vol non stop ou deux segments </a:t>
            </a:r>
            <a:endParaRPr/>
          </a:p>
        </p:txBody>
      </p:sp>
      <p:sp>
        <p:nvSpPr>
          <p:cNvPr id="62872" name="RECTANGLE62872"/>
          <p:cNvSpPr/>
          <p:nvPr/>
        </p:nvSpPr>
        <p:spPr bwMode="auto">
          <a:xfrm>
            <a:off x="2312035" y="2811831"/>
            <a:ext cx="22250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de </a:t>
            </a:r>
            <a:endParaRPr/>
          </a:p>
        </p:txBody>
      </p:sp>
      <p:sp>
        <p:nvSpPr>
          <p:cNvPr id="62875" name="RECTANGLE62875"/>
          <p:cNvSpPr/>
          <p:nvPr/>
        </p:nvSpPr>
        <p:spPr bwMode="auto">
          <a:xfrm>
            <a:off x="2521839" y="2811831"/>
            <a:ext cx="787361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connexions seront rapportés comme une même paire. Un vol de paris à Seattle, avec une connexion à Chicago est une </a:t>
            </a:r>
            <a:endParaRPr/>
          </a:p>
        </p:txBody>
      </p:sp>
      <p:sp>
        <p:nvSpPr>
          <p:cNvPr id="62878" name="RECTANGLE62878"/>
          <p:cNvSpPr/>
          <p:nvPr/>
        </p:nvSpPr>
        <p:spPr bwMode="auto">
          <a:xfrm>
            <a:off x="2312035" y="2966174"/>
            <a:ext cx="39083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paire </a:t>
            </a:r>
            <a:endParaRPr/>
          </a:p>
        </p:txBody>
      </p:sp>
      <p:sp>
        <p:nvSpPr>
          <p:cNvPr id="62881" name="RECTANGLE62881"/>
          <p:cNvSpPr/>
          <p:nvPr/>
        </p:nvSpPr>
        <p:spPr bwMode="auto">
          <a:xfrm>
            <a:off x="2690165" y="2966174"/>
            <a:ext cx="770539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- Seattle. les axes aériens sont bidirectionnels (dans les deux sens). Des vols de Londres à Paris et de Paris à </a:t>
            </a:r>
            <a:endParaRPr/>
          </a:p>
        </p:txBody>
      </p:sp>
      <p:sp>
        <p:nvSpPr>
          <p:cNvPr id="62884" name="RECTANGLE62884"/>
          <p:cNvSpPr/>
          <p:nvPr/>
        </p:nvSpPr>
        <p:spPr bwMode="auto">
          <a:xfrm>
            <a:off x="2312035" y="3120517"/>
            <a:ext cx="55994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Londres </a:t>
            </a:r>
            <a:endParaRPr/>
          </a:p>
        </p:txBody>
      </p:sp>
      <p:sp>
        <p:nvSpPr>
          <p:cNvPr id="62887" name="RECTANGLE62887"/>
          <p:cNvSpPr/>
          <p:nvPr/>
        </p:nvSpPr>
        <p:spPr bwMode="auto">
          <a:xfrm>
            <a:off x="2859278" y="3120517"/>
            <a:ext cx="218109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sont combinés en Londres - Paris.</a:t>
            </a:r>
            <a:endParaRPr/>
          </a:p>
        </p:txBody>
      </p:sp>
      <p:sp>
        <p:nvSpPr>
          <p:cNvPr id="62890" name="RECTANGLE62890"/>
          <p:cNvSpPr/>
          <p:nvPr/>
        </p:nvSpPr>
        <p:spPr bwMode="auto">
          <a:xfrm>
            <a:off x="391160" y="3338360"/>
            <a:ext cx="132118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Axes ferroviaires :</a:t>
            </a:r>
            <a:endParaRPr/>
          </a:p>
        </p:txBody>
      </p:sp>
      <p:sp>
        <p:nvSpPr>
          <p:cNvPr id="62893" name="RECTANGLE62893"/>
          <p:cNvSpPr/>
          <p:nvPr/>
        </p:nvSpPr>
        <p:spPr bwMode="auto">
          <a:xfrm>
            <a:off x="2312035" y="3338360"/>
            <a:ext cx="808349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Les axes ferroviaires sont basés sur les stations elles-mêmes et sont directionnels (un seul sens). Ceci diffère des axes </a:t>
            </a:r>
            <a:endParaRPr/>
          </a:p>
        </p:txBody>
      </p:sp>
      <p:sp>
        <p:nvSpPr>
          <p:cNvPr id="62896" name="RECTANGLE62896"/>
          <p:cNvSpPr/>
          <p:nvPr/>
        </p:nvSpPr>
        <p:spPr bwMode="auto">
          <a:xfrm>
            <a:off x="2312035" y="3492703"/>
            <a:ext cx="52133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aériens.</a:t>
            </a:r>
            <a:endParaRPr/>
          </a:p>
        </p:txBody>
      </p:sp>
      <p:sp>
        <p:nvSpPr>
          <p:cNvPr id="62899" name="RECTANGLE62899"/>
          <p:cNvSpPr/>
          <p:nvPr/>
        </p:nvSpPr>
        <p:spPr bwMode="auto">
          <a:xfrm>
            <a:off x="391160" y="3710546"/>
            <a:ext cx="100228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Destinations :</a:t>
            </a:r>
            <a:endParaRPr/>
          </a:p>
        </p:txBody>
      </p:sp>
      <p:sp>
        <p:nvSpPr>
          <p:cNvPr id="62902" name="RECTANGLE62902"/>
          <p:cNvSpPr/>
          <p:nvPr/>
        </p:nvSpPr>
        <p:spPr bwMode="auto">
          <a:xfrm>
            <a:off x="2312035" y="3710546"/>
            <a:ext cx="724484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Les destinations Air et Fer sont basées sur les villes. Certaines villes peuvent inclure plusieurs aéroports ou gare.</a:t>
            </a:r>
            <a:endParaRPr/>
          </a:p>
        </p:txBody>
      </p:sp>
      <p:sp>
        <p:nvSpPr>
          <p:cNvPr id="62905" name="RECTANGLE62905"/>
          <p:cNvSpPr/>
          <p:nvPr/>
        </p:nvSpPr>
        <p:spPr bwMode="auto">
          <a:xfrm>
            <a:off x="391160" y="3928389"/>
            <a:ext cx="81013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Classe Air :</a:t>
            </a:r>
            <a:endParaRPr/>
          </a:p>
        </p:txBody>
      </p:sp>
      <p:sp>
        <p:nvSpPr>
          <p:cNvPr id="62908" name="RECTANGLE62908"/>
          <p:cNvSpPr/>
          <p:nvPr/>
        </p:nvSpPr>
        <p:spPr bwMode="auto">
          <a:xfrm>
            <a:off x="2312035" y="3928389"/>
            <a:ext cx="621068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Cabine de transport / confort facturée. exemple : Economie, Premium Economie, Business, First.</a:t>
            </a:r>
            <a:endParaRPr/>
          </a:p>
        </p:txBody>
      </p:sp>
      <p:sp>
        <p:nvSpPr>
          <p:cNvPr id="62911" name="RECTANGLE62911"/>
          <p:cNvSpPr/>
          <p:nvPr/>
        </p:nvSpPr>
        <p:spPr bwMode="auto">
          <a:xfrm>
            <a:off x="391160" y="4146233"/>
            <a:ext cx="83515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Classe Fer :</a:t>
            </a:r>
            <a:endParaRPr/>
          </a:p>
        </p:txBody>
      </p:sp>
      <p:sp>
        <p:nvSpPr>
          <p:cNvPr id="62914" name="RECTANGLE62914"/>
          <p:cNvSpPr/>
          <p:nvPr/>
        </p:nvSpPr>
        <p:spPr bwMode="auto">
          <a:xfrm>
            <a:off x="2312035" y="4146233"/>
            <a:ext cx="4738497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Cabine de transport / confort facturée. exemple : 1ère classe, 2nd classe.</a:t>
            </a:r>
            <a:endParaRPr/>
          </a:p>
        </p:txBody>
      </p:sp>
      <p:sp>
        <p:nvSpPr>
          <p:cNvPr id="62917" name="RECTANGLE62917"/>
          <p:cNvSpPr/>
          <p:nvPr/>
        </p:nvSpPr>
        <p:spPr bwMode="auto">
          <a:xfrm>
            <a:off x="391160" y="4364075"/>
            <a:ext cx="104355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 Air :</a:t>
            </a:r>
            <a:endParaRPr/>
          </a:p>
        </p:txBody>
      </p:sp>
      <p:sp>
        <p:nvSpPr>
          <p:cNvPr id="62920" name="RECTANGLE62920"/>
          <p:cNvSpPr/>
          <p:nvPr/>
        </p:nvSpPr>
        <p:spPr bwMode="auto">
          <a:xfrm>
            <a:off x="2312035" y="4364075"/>
            <a:ext cx="500888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 totales pour les achats de voyages aériens, taxes aéroport incluses.</a:t>
            </a:r>
            <a:endParaRPr/>
          </a:p>
        </p:txBody>
      </p:sp>
      <p:sp>
        <p:nvSpPr>
          <p:cNvPr id="62923" name="RECTANGLE62923"/>
          <p:cNvSpPr/>
          <p:nvPr/>
        </p:nvSpPr>
        <p:spPr bwMode="auto">
          <a:xfrm>
            <a:off x="391160" y="4581919"/>
            <a:ext cx="41946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EMD :</a:t>
            </a:r>
            <a:endParaRPr/>
          </a:p>
        </p:txBody>
      </p:sp>
      <p:sp>
        <p:nvSpPr>
          <p:cNvPr id="62926" name="RECTANGLE62926"/>
          <p:cNvSpPr/>
          <p:nvPr/>
        </p:nvSpPr>
        <p:spPr bwMode="auto">
          <a:xfrm>
            <a:off x="2312035" y="4581919"/>
            <a:ext cx="211658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Pénalités après-vente, ancillaries</a:t>
            </a:r>
            <a:endParaRPr/>
          </a:p>
        </p:txBody>
      </p:sp>
      <p:sp>
        <p:nvSpPr>
          <p:cNvPr id="62929" name="RECTANGLE62929"/>
          <p:cNvSpPr/>
          <p:nvPr/>
        </p:nvSpPr>
        <p:spPr bwMode="auto">
          <a:xfrm>
            <a:off x="391160" y="4799762"/>
            <a:ext cx="40678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PNR :</a:t>
            </a:r>
            <a:endParaRPr/>
          </a:p>
        </p:txBody>
      </p:sp>
      <p:sp>
        <p:nvSpPr>
          <p:cNvPr id="62932" name="RECTANGLE62932"/>
          <p:cNvSpPr/>
          <p:nvPr/>
        </p:nvSpPr>
        <p:spPr bwMode="auto">
          <a:xfrm>
            <a:off x="2312035" y="4799762"/>
            <a:ext cx="156159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Passenger Name Record</a:t>
            </a:r>
            <a:endParaRPr/>
          </a:p>
        </p:txBody>
      </p:sp>
      <p:sp>
        <p:nvSpPr>
          <p:cNvPr id="62935" name="RECTANGLE62935"/>
          <p:cNvSpPr/>
          <p:nvPr/>
        </p:nvSpPr>
        <p:spPr bwMode="auto">
          <a:xfrm>
            <a:off x="391160" y="5017605"/>
            <a:ext cx="147916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Prix moyen Air/Fer :</a:t>
            </a:r>
            <a:endParaRPr/>
          </a:p>
        </p:txBody>
      </p:sp>
      <p:sp>
        <p:nvSpPr>
          <p:cNvPr id="62938" name="RECTANGLE62938"/>
          <p:cNvSpPr/>
          <p:nvPr/>
        </p:nvSpPr>
        <p:spPr bwMode="auto">
          <a:xfrm>
            <a:off x="2312035" y="5017605"/>
            <a:ext cx="560641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 prix moyen basé sur un vol ou un voyage en train. C'est un prix moyen aller-simple.</a:t>
            </a:r>
            <a:endParaRPr/>
          </a:p>
        </p:txBody>
      </p:sp>
      <p:sp>
        <p:nvSpPr>
          <p:cNvPr id="62941" name="RECTANGLE62941"/>
          <p:cNvSpPr/>
          <p:nvPr/>
        </p:nvSpPr>
        <p:spPr bwMode="auto">
          <a:xfrm>
            <a:off x="2312035" y="5171948"/>
            <a:ext cx="808342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Exemple: un billet émis pour 500€, échangé avec des frais de modification de 100€ plus une régularisation de 150€. (500€</a:t>
            </a:r>
            <a:endParaRPr/>
          </a:p>
        </p:txBody>
      </p:sp>
      <p:sp>
        <p:nvSpPr>
          <p:cNvPr id="62944" name="RECTANGLE62944"/>
          <p:cNvSpPr/>
          <p:nvPr/>
        </p:nvSpPr>
        <p:spPr bwMode="auto">
          <a:xfrm>
            <a:off x="2312035" y="5326291"/>
            <a:ext cx="43916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+100€</a:t>
            </a:r>
            <a:endParaRPr/>
          </a:p>
        </p:txBody>
      </p:sp>
      <p:sp>
        <p:nvSpPr>
          <p:cNvPr id="62947" name="RECTANGLE62947"/>
          <p:cNvSpPr/>
          <p:nvPr/>
        </p:nvSpPr>
        <p:spPr bwMode="auto">
          <a:xfrm>
            <a:off x="2738501" y="5326291"/>
            <a:ext cx="765700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+150€=750€). L'industrie du voyages calcule l'ATP en divisant le montant total par deux transactions, soit ATP de </a:t>
            </a:r>
            <a:endParaRPr/>
          </a:p>
        </p:txBody>
      </p:sp>
      <p:sp>
        <p:nvSpPr>
          <p:cNvPr id="62950" name="RECTANGLE62950"/>
          <p:cNvSpPr/>
          <p:nvPr/>
        </p:nvSpPr>
        <p:spPr bwMode="auto">
          <a:xfrm>
            <a:off x="2312035" y="5480634"/>
            <a:ext cx="38138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375€.</a:t>
            </a:r>
            <a:endParaRPr/>
          </a:p>
        </p:txBody>
      </p:sp>
      <p:sp>
        <p:nvSpPr>
          <p:cNvPr id="62953" name="RECTANGLE62953"/>
          <p:cNvSpPr/>
          <p:nvPr/>
        </p:nvSpPr>
        <p:spPr bwMode="auto">
          <a:xfrm>
            <a:off x="2312035" y="5634977"/>
            <a:ext cx="551726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Nous calculons l'ATP de 750€ divisé par 1 ticket, soit un ATP ou billet moyen de 750€.</a:t>
            </a:r>
            <a:endParaRPr/>
          </a:p>
        </p:txBody>
      </p:sp>
      <p:sp>
        <p:nvSpPr>
          <p:cNvPr id="62956" name="RECTANGLE62956"/>
          <p:cNvSpPr/>
          <p:nvPr/>
        </p:nvSpPr>
        <p:spPr bwMode="auto">
          <a:xfrm>
            <a:off x="391160" y="5852820"/>
            <a:ext cx="87071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Tickets OD :</a:t>
            </a:r>
            <a:endParaRPr/>
          </a:p>
        </p:txBody>
      </p:sp>
      <p:sp>
        <p:nvSpPr>
          <p:cNvPr id="62959" name="RECTANGLE62959"/>
          <p:cNvSpPr/>
          <p:nvPr/>
        </p:nvSpPr>
        <p:spPr bwMode="auto">
          <a:xfrm>
            <a:off x="2312035" y="5852820"/>
            <a:ext cx="456311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Pour l'aérien et le férroviaire : les échanges n'affectent pas la quantité.</a:t>
            </a:r>
            <a:endParaRPr/>
          </a:p>
        </p:txBody>
      </p:sp>
      <p:sp>
        <p:nvSpPr>
          <p:cNvPr id="62962" name="RECTANGLE62962"/>
          <p:cNvSpPr/>
          <p:nvPr/>
        </p:nvSpPr>
        <p:spPr bwMode="auto">
          <a:xfrm>
            <a:off x="2312035" y="6007164"/>
            <a:ext cx="521652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Calcul : Achat(+1) et échange (+0) et remboursement/annulation (-1) = 0 ticket</a:t>
            </a:r>
            <a:endParaRPr/>
          </a:p>
        </p:txBody>
      </p:sp>
      <p:sp>
        <p:nvSpPr>
          <p:cNvPr id="62965" name="RECTANGLE62965"/>
          <p:cNvSpPr/>
          <p:nvPr/>
        </p:nvSpPr>
        <p:spPr bwMode="auto">
          <a:xfrm>
            <a:off x="2312035" y="6161506"/>
            <a:ext cx="312369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si le ticket Air est un aller-simple alors +1 Ticket</a:t>
            </a:r>
            <a:endParaRPr/>
          </a:p>
        </p:txBody>
      </p:sp>
      <p:sp>
        <p:nvSpPr>
          <p:cNvPr id="62968" name="RECTANGLE62968"/>
          <p:cNvSpPr/>
          <p:nvPr/>
        </p:nvSpPr>
        <p:spPr bwMode="auto">
          <a:xfrm>
            <a:off x="2312035" y="6315850"/>
            <a:ext cx="316699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si le ticket Air est un aller-retour alors +2 Tickets</a:t>
            </a:r>
            <a:endParaRPr/>
          </a:p>
        </p:txBody>
      </p:sp>
      <p:sp>
        <p:nvSpPr>
          <p:cNvPr id="62971" name="RECTANGLE62971"/>
          <p:cNvSpPr/>
          <p:nvPr/>
        </p:nvSpPr>
        <p:spPr bwMode="auto">
          <a:xfrm>
            <a:off x="391160" y="6533693"/>
            <a:ext cx="121881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Type de voyage :</a:t>
            </a:r>
            <a:endParaRPr/>
          </a:p>
        </p:txBody>
      </p:sp>
      <p:sp>
        <p:nvSpPr>
          <p:cNvPr id="62974" name="RECTANGLE62974"/>
          <p:cNvSpPr/>
          <p:nvPr/>
        </p:nvSpPr>
        <p:spPr bwMode="auto">
          <a:xfrm>
            <a:off x="2312035" y="6533693"/>
            <a:ext cx="572325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Format du voyage : Aller-retour, Aller simple (&lt;=2 segments), Complexe (&gt;2 segments)</a:t>
            </a:r>
            <a:endParaRPr/>
          </a:p>
        </p:txBody>
      </p:sp>
      <p:sp>
        <p:nvSpPr>
          <p:cNvPr id="62977" name="RECTANGLE62977"/>
          <p:cNvSpPr/>
          <p:nvPr/>
        </p:nvSpPr>
        <p:spPr bwMode="auto">
          <a:xfrm>
            <a:off x="391160" y="6751536"/>
            <a:ext cx="163360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Vol / Voyage en train :</a:t>
            </a:r>
            <a:endParaRPr/>
          </a:p>
        </p:txBody>
      </p:sp>
      <p:sp>
        <p:nvSpPr>
          <p:cNvPr id="62980" name="LINE62980"/>
          <p:cNvSpPr/>
          <p:nvPr/>
        </p:nvSpPr>
        <p:spPr bwMode="auto">
          <a:xfrm>
            <a:off x="228600" y="1901660"/>
            <a:ext cx="101822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981" name="LINE62981"/>
          <p:cNvSpPr/>
          <p:nvPr/>
        </p:nvSpPr>
        <p:spPr bwMode="auto">
          <a:xfrm>
            <a:off x="228600" y="2283371"/>
            <a:ext cx="101822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982" name="LINE62982"/>
          <p:cNvSpPr/>
          <p:nvPr/>
        </p:nvSpPr>
        <p:spPr bwMode="auto">
          <a:xfrm>
            <a:off x="228600" y="1519949"/>
            <a:ext cx="101822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83" name="RECTANGLE62983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984" name="RECTANGLE62984"/>
          <p:cNvSpPr/>
          <p:nvPr/>
        </p:nvSpPr>
        <p:spPr bwMode="auto">
          <a:xfrm>
            <a:off x="344043" y="313055"/>
            <a:ext cx="1618234" cy="14782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Lucida Sans Typewriter"/>
                <a:ea typeface="Lucida Sans Typewriter"/>
                <a:cs typeface="Lucida Sans Typewriter"/>
              </a:rPr>
              <a:t>The resource of this </a:t>
            </a:r>
            <a:endParaRPr/>
          </a:p>
        </p:txBody>
      </p:sp>
      <p:sp>
        <p:nvSpPr>
          <p:cNvPr id="62987" name="RECTANGLE62987"/>
          <p:cNvSpPr/>
          <p:nvPr/>
        </p:nvSpPr>
        <p:spPr bwMode="auto">
          <a:xfrm>
            <a:off x="420497" y="460883"/>
            <a:ext cx="547878" cy="14782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Lucida Sans Typewriter"/>
                <a:ea typeface="Lucida Sans Typewriter"/>
                <a:cs typeface="Lucida Sans Typewriter"/>
              </a:rPr>
              <a:t>report </a:t>
            </a:r>
            <a:endParaRPr/>
          </a:p>
        </p:txBody>
      </p:sp>
      <p:sp>
        <p:nvSpPr>
          <p:cNvPr id="62990" name="RECTANGLE62990"/>
          <p:cNvSpPr/>
          <p:nvPr/>
        </p:nvSpPr>
        <p:spPr bwMode="auto">
          <a:xfrm>
            <a:off x="955675" y="460883"/>
            <a:ext cx="930148" cy="14782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Lucida Sans Typewriter"/>
                <a:ea typeface="Lucida Sans Typewriter"/>
                <a:cs typeface="Lucida Sans Typewriter"/>
              </a:rPr>
              <a:t>item is not </a:t>
            </a:r>
            <a:endParaRPr/>
          </a:p>
        </p:txBody>
      </p:sp>
      <p:sp>
        <p:nvSpPr>
          <p:cNvPr id="62993" name="RECTANGLE62993"/>
          <p:cNvSpPr/>
          <p:nvPr/>
        </p:nvSpPr>
        <p:spPr bwMode="auto">
          <a:xfrm>
            <a:off x="764540" y="608711"/>
            <a:ext cx="777240" cy="14782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Lucida Sans Typewriter"/>
                <a:ea typeface="Lucida Sans Typewriter"/>
                <a:cs typeface="Lucida Sans Typewriter"/>
              </a:rPr>
              <a:t>reachable.</a:t>
            </a:r>
            <a:endParaRPr/>
          </a:p>
        </p:txBody>
      </p:sp>
      <p:sp>
        <p:nvSpPr>
          <p:cNvPr id="62996" name="LINE62996"/>
          <p:cNvSpPr/>
          <p:nvPr/>
        </p:nvSpPr>
        <p:spPr bwMode="auto">
          <a:xfrm>
            <a:off x="228600" y="748601"/>
            <a:ext cx="1828800" cy="0"/>
          </a:xfrm>
          <a:prstGeom prst="line">
            <a:avLst/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2997" name="RECTANGLE62997"/>
          <p:cNvSpPr/>
          <p:nvPr/>
        </p:nvSpPr>
        <p:spPr bwMode="auto">
          <a:xfrm>
            <a:off x="499364" y="763524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FAD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63000" name="RECTANGLE63000"/>
          <p:cNvSpPr/>
          <p:nvPr/>
        </p:nvSpPr>
        <p:spPr bwMode="auto">
          <a:xfrm>
            <a:off x="2057400" y="228600"/>
            <a:ext cx="657716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3001" name="RECTANGLE63001"/>
          <p:cNvSpPr/>
          <p:nvPr/>
        </p:nvSpPr>
        <p:spPr bwMode="auto">
          <a:xfrm>
            <a:off x="4609427" y="251460"/>
            <a:ext cx="1499514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02060"/>
                </a:solidFill>
                <a:latin typeface="Verdana"/>
                <a:ea typeface="Verdana"/>
                <a:cs typeface="Verdana"/>
              </a:rPr>
              <a:t>GLOSSAIRE</a:t>
            </a:r>
            <a:endParaRPr/>
          </a:p>
        </p:txBody>
      </p:sp>
      <p:sp>
        <p:nvSpPr>
          <p:cNvPr id="63004" name="RECTANGLE63004"/>
          <p:cNvSpPr/>
          <p:nvPr/>
        </p:nvSpPr>
        <p:spPr bwMode="auto">
          <a:xfrm>
            <a:off x="8634565" y="228600"/>
            <a:ext cx="18288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3005" name="RECTANGLE63005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3006" name="RECTANGLE63006"/>
          <p:cNvSpPr/>
          <p:nvPr/>
        </p:nvSpPr>
        <p:spPr bwMode="auto">
          <a:xfrm>
            <a:off x="2971800" y="588594"/>
            <a:ext cx="474836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3007" name="RECTANGLE63007"/>
          <p:cNvSpPr/>
          <p:nvPr/>
        </p:nvSpPr>
        <p:spPr bwMode="auto">
          <a:xfrm>
            <a:off x="772016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3008" name="RECTANGLE63008"/>
          <p:cNvSpPr/>
          <p:nvPr/>
        </p:nvSpPr>
        <p:spPr bwMode="auto">
          <a:xfrm>
            <a:off x="8634565" y="588594"/>
            <a:ext cx="18288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3009" name="LINE63009"/>
          <p:cNvSpPr/>
          <p:nvPr/>
        </p:nvSpPr>
        <p:spPr bwMode="auto">
          <a:xfrm>
            <a:off x="2971800" y="593357"/>
            <a:ext cx="474836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3010" name="RECTANGLE63010"/>
          <p:cNvSpPr/>
          <p:nvPr/>
        </p:nvSpPr>
        <p:spPr bwMode="auto">
          <a:xfrm>
            <a:off x="7520915" y="7100900"/>
            <a:ext cx="2495144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FAD74"/>
                </a:solidFill>
                <a:latin typeface="Verdana"/>
                <a:ea typeface="Verdana"/>
                <a:cs typeface="Verdana"/>
              </a:rPr>
              <a:t>Agitateur de solutions tourismes</a:t>
            </a:r>
            <a:endParaRPr/>
          </a:p>
        </p:txBody>
      </p:sp>
      <p:sp>
        <p:nvSpPr>
          <p:cNvPr id="63013" name="LINE63013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3014" name="RECTANGLE63014"/>
          <p:cNvSpPr/>
          <p:nvPr/>
        </p:nvSpPr>
        <p:spPr bwMode="auto">
          <a:xfrm>
            <a:off x="2312035" y="1187450"/>
            <a:ext cx="808353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Un voyage est un groupe de segments pour un ticket représentant une origine et une destination. par exemple un voyage </a:t>
            </a:r>
            <a:endParaRPr/>
          </a:p>
        </p:txBody>
      </p:sp>
      <p:sp>
        <p:nvSpPr>
          <p:cNvPr id="63017" name="RECTANGLE63017"/>
          <p:cNvSpPr/>
          <p:nvPr/>
        </p:nvSpPr>
        <p:spPr bwMode="auto">
          <a:xfrm>
            <a:off x="2312035" y="1341793"/>
            <a:ext cx="34582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aller-</a:t>
            </a:r>
            <a:endParaRPr/>
          </a:p>
        </p:txBody>
      </p:sp>
      <p:sp>
        <p:nvSpPr>
          <p:cNvPr id="63020" name="RECTANGLE63020"/>
          <p:cNvSpPr/>
          <p:nvPr/>
        </p:nvSpPr>
        <p:spPr bwMode="auto">
          <a:xfrm>
            <a:off x="2645156" y="1341793"/>
            <a:ext cx="646480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retour consiste en deux vols ou voyages, sans tenir compte du nombre de segments ou connections.</a:t>
            </a:r>
            <a:endParaRPr/>
          </a:p>
        </p:txBody>
      </p:sp>
      <p:sp>
        <p:nvSpPr>
          <p:cNvPr id="63023" name="RECTANGLE63023"/>
          <p:cNvSpPr/>
          <p:nvPr/>
        </p:nvSpPr>
        <p:spPr bwMode="auto">
          <a:xfrm>
            <a:off x="2312035" y="1650479"/>
            <a:ext cx="259016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Pour l'Air, un vol est défini comme suit :</a:t>
            </a:r>
            <a:endParaRPr/>
          </a:p>
        </p:txBody>
      </p:sp>
      <p:sp>
        <p:nvSpPr>
          <p:cNvPr id="63026" name="RECTANGLE63026"/>
          <p:cNvSpPr/>
          <p:nvPr/>
        </p:nvSpPr>
        <p:spPr bwMode="auto">
          <a:xfrm>
            <a:off x="2312035" y="1804822"/>
            <a:ext cx="8083397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Domestique ou Europe : Si l'intervalle de temps entre les heures d'arrivée et de départ dans une même ville est inférieur à </a:t>
            </a:r>
            <a:endParaRPr/>
          </a:p>
        </p:txBody>
      </p:sp>
      <p:sp>
        <p:nvSpPr>
          <p:cNvPr id="63029" name="RECTANGLE63029"/>
          <p:cNvSpPr/>
          <p:nvPr/>
        </p:nvSpPr>
        <p:spPr bwMode="auto">
          <a:xfrm>
            <a:off x="2312035" y="1959165"/>
            <a:ext cx="14008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 </a:t>
            </a:r>
            <a:endParaRPr/>
          </a:p>
        </p:txBody>
      </p:sp>
      <p:sp>
        <p:nvSpPr>
          <p:cNvPr id="63032" name="RECTANGLE63032"/>
          <p:cNvSpPr/>
          <p:nvPr/>
        </p:nvSpPr>
        <p:spPr bwMode="auto">
          <a:xfrm>
            <a:off x="2439416" y="1959165"/>
            <a:ext cx="795616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heures, alors cette ville est considérée comme une escale et non une ville de destination. par exemple, un trajet Bordeaux-</a:t>
            </a:r>
            <a:endParaRPr/>
          </a:p>
        </p:txBody>
      </p:sp>
      <p:sp>
        <p:nvSpPr>
          <p:cNvPr id="63035" name="RECTANGLE63035"/>
          <p:cNvSpPr/>
          <p:nvPr/>
        </p:nvSpPr>
        <p:spPr bwMode="auto">
          <a:xfrm>
            <a:off x="2312035" y="2113509"/>
            <a:ext cx="52412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londres </a:t>
            </a:r>
            <a:endParaRPr/>
          </a:p>
        </p:txBody>
      </p:sp>
      <p:sp>
        <p:nvSpPr>
          <p:cNvPr id="63038" name="RECTANGLE63038"/>
          <p:cNvSpPr/>
          <p:nvPr/>
        </p:nvSpPr>
        <p:spPr bwMode="auto">
          <a:xfrm>
            <a:off x="2823464" y="2113509"/>
            <a:ext cx="718045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via paris, si l'escale à Paris est inférieure à 4 heures, alors le vol est enregistré en Bordeaux-Londres, soit 1 vol.</a:t>
            </a:r>
            <a:endParaRPr/>
          </a:p>
        </p:txBody>
      </p:sp>
      <p:sp>
        <p:nvSpPr>
          <p:cNvPr id="63041" name="RECTANGLE63041"/>
          <p:cNvSpPr/>
          <p:nvPr/>
        </p:nvSpPr>
        <p:spPr bwMode="auto">
          <a:xfrm>
            <a:off x="2312035" y="2267852"/>
            <a:ext cx="808352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International : Si l'intervalle de temps enrte les heures d'arrivée et de départ dans une même ville est inférieur à 6 heures, </a:t>
            </a:r>
            <a:endParaRPr/>
          </a:p>
        </p:txBody>
      </p:sp>
      <p:sp>
        <p:nvSpPr>
          <p:cNvPr id="63044" name="RECTANGLE63044"/>
          <p:cNvSpPr/>
          <p:nvPr/>
        </p:nvSpPr>
        <p:spPr bwMode="auto">
          <a:xfrm>
            <a:off x="2312035" y="2422195"/>
            <a:ext cx="37031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alors </a:t>
            </a:r>
            <a:endParaRPr/>
          </a:p>
        </p:txBody>
      </p:sp>
      <p:sp>
        <p:nvSpPr>
          <p:cNvPr id="63047" name="RECTANGLE63047"/>
          <p:cNvSpPr/>
          <p:nvPr/>
        </p:nvSpPr>
        <p:spPr bwMode="auto">
          <a:xfrm>
            <a:off x="2669654" y="2422195"/>
            <a:ext cx="772591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cette ville est une escale et non une ville de destination. Par exemple, un trajet Paris-New York via Londres, si l'escale </a:t>
            </a:r>
            <a:endParaRPr/>
          </a:p>
        </p:txBody>
      </p:sp>
      <p:sp>
        <p:nvSpPr>
          <p:cNvPr id="63050" name="RECTANGLE63050"/>
          <p:cNvSpPr/>
          <p:nvPr/>
        </p:nvSpPr>
        <p:spPr bwMode="auto">
          <a:xfrm>
            <a:off x="2312035" y="2576538"/>
            <a:ext cx="133477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à </a:t>
            </a:r>
            <a:endParaRPr/>
          </a:p>
        </p:txBody>
      </p:sp>
      <p:sp>
        <p:nvSpPr>
          <p:cNvPr id="63053" name="RECTANGLE63053"/>
          <p:cNvSpPr/>
          <p:nvPr/>
        </p:nvSpPr>
        <p:spPr bwMode="auto">
          <a:xfrm>
            <a:off x="2432812" y="2576538"/>
            <a:ext cx="577659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Londres est inférieure à 6 heures, alors le vol est enregistré en New York-paris, soit 1 vol.</a:t>
            </a:r>
            <a:endParaRPr/>
          </a:p>
        </p:txBody>
      </p:sp>
      <p:sp>
        <p:nvSpPr>
          <p:cNvPr id="63056" name="RECTANGLE63056"/>
          <p:cNvSpPr/>
          <p:nvPr/>
        </p:nvSpPr>
        <p:spPr bwMode="auto">
          <a:xfrm>
            <a:off x="2312035" y="2885224"/>
            <a:ext cx="3067177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Pour le train, un voyage est défini comme suit :</a:t>
            </a:r>
            <a:endParaRPr/>
          </a:p>
        </p:txBody>
      </p:sp>
      <p:sp>
        <p:nvSpPr>
          <p:cNvPr id="63059" name="RECTANGLE63059"/>
          <p:cNvSpPr/>
          <p:nvPr/>
        </p:nvSpPr>
        <p:spPr bwMode="auto">
          <a:xfrm>
            <a:off x="2312035" y="3039567"/>
            <a:ext cx="808355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 Domestique ou Europe ou International : Si l'intervalle de temps entre les heures d'arrivée et de départ dans une même </a:t>
            </a:r>
            <a:endParaRPr/>
          </a:p>
        </p:txBody>
      </p:sp>
      <p:sp>
        <p:nvSpPr>
          <p:cNvPr id="63062" name="RECTANGLE63062"/>
          <p:cNvSpPr/>
          <p:nvPr/>
        </p:nvSpPr>
        <p:spPr bwMode="auto">
          <a:xfrm>
            <a:off x="2312035" y="3193910"/>
            <a:ext cx="31229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ville </a:t>
            </a:r>
            <a:endParaRPr/>
          </a:p>
        </p:txBody>
      </p:sp>
      <p:sp>
        <p:nvSpPr>
          <p:cNvPr id="63065" name="RECTANGLE63065"/>
          <p:cNvSpPr/>
          <p:nvPr/>
        </p:nvSpPr>
        <p:spPr bwMode="auto">
          <a:xfrm>
            <a:off x="2611628" y="3193910"/>
            <a:ext cx="554774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est inférieur à 2 heures, alors cette ville est une escale et non une ville de destination.</a:t>
            </a:r>
            <a:endParaRPr/>
          </a:p>
        </p:txBody>
      </p:sp>
      <p:sp>
        <p:nvSpPr>
          <p:cNvPr id="63068" name="RECTANGLE63068"/>
          <p:cNvSpPr/>
          <p:nvPr/>
        </p:nvSpPr>
        <p:spPr bwMode="auto">
          <a:xfrm>
            <a:off x="391160" y="3411753"/>
            <a:ext cx="122631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Zone de voyage :</a:t>
            </a:r>
            <a:endParaRPr/>
          </a:p>
        </p:txBody>
      </p:sp>
      <p:sp>
        <p:nvSpPr>
          <p:cNvPr id="63071" name="RECTANGLE63071"/>
          <p:cNvSpPr/>
          <p:nvPr/>
        </p:nvSpPr>
        <p:spPr bwMode="auto">
          <a:xfrm>
            <a:off x="2312035" y="3411753"/>
            <a:ext cx="712292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Zone géographique de destinations des voyages. Ceci est catégorisé sous : Domestique, Europe, International.</a:t>
            </a:r>
            <a:endParaRPr/>
          </a:p>
        </p:txBody>
      </p:sp>
      <p:sp>
        <p:nvSpPr>
          <p:cNvPr id="63074" name="RECTANGLE63074"/>
          <p:cNvSpPr/>
          <p:nvPr/>
        </p:nvSpPr>
        <p:spPr bwMode="auto">
          <a:xfrm>
            <a:off x="264922" y="3670236"/>
            <a:ext cx="2798267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HOTEL / LOCATION DE VOITURE</a:t>
            </a:r>
            <a:endParaRPr/>
          </a:p>
        </p:txBody>
      </p:sp>
      <p:sp>
        <p:nvSpPr>
          <p:cNvPr id="63077" name="RECTANGLE63077"/>
          <p:cNvSpPr/>
          <p:nvPr/>
        </p:nvSpPr>
        <p:spPr bwMode="auto">
          <a:xfrm>
            <a:off x="391160" y="3954500"/>
            <a:ext cx="186969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 Prise en charge :</a:t>
            </a:r>
            <a:endParaRPr/>
          </a:p>
        </p:txBody>
      </p:sp>
      <p:sp>
        <p:nvSpPr>
          <p:cNvPr id="63080" name="RECTANGLE63080"/>
          <p:cNvSpPr/>
          <p:nvPr/>
        </p:nvSpPr>
        <p:spPr bwMode="auto">
          <a:xfrm>
            <a:off x="2312035" y="3954500"/>
            <a:ext cx="808342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Montant total dépensé pour les transactions hôtel/location de voiture. il s'agit du tarif de base par nuit ou jour de location, </a:t>
            </a:r>
            <a:endParaRPr/>
          </a:p>
        </p:txBody>
      </p:sp>
      <p:sp>
        <p:nvSpPr>
          <p:cNvPr id="63083" name="RECTANGLE63083"/>
          <p:cNvSpPr/>
          <p:nvPr/>
        </p:nvSpPr>
        <p:spPr bwMode="auto">
          <a:xfrm>
            <a:off x="2312035" y="4108844"/>
            <a:ext cx="31750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plus </a:t>
            </a:r>
            <a:endParaRPr/>
          </a:p>
        </p:txBody>
      </p:sp>
      <p:sp>
        <p:nvSpPr>
          <p:cNvPr id="63086" name="RECTANGLE63086"/>
          <p:cNvSpPr/>
          <p:nvPr/>
        </p:nvSpPr>
        <p:spPr bwMode="auto">
          <a:xfrm>
            <a:off x="2616835" y="4108844"/>
            <a:ext cx="420598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les taxes et services facturés sur les reservations au tarif agence.</a:t>
            </a:r>
            <a:endParaRPr/>
          </a:p>
        </p:txBody>
      </p:sp>
      <p:sp>
        <p:nvSpPr>
          <p:cNvPr id="63089" name="RECTANGLE63089"/>
          <p:cNvSpPr/>
          <p:nvPr/>
        </p:nvSpPr>
        <p:spPr bwMode="auto">
          <a:xfrm>
            <a:off x="391160" y="4326687"/>
            <a:ext cx="161544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 Réservation :</a:t>
            </a:r>
            <a:endParaRPr/>
          </a:p>
        </p:txBody>
      </p:sp>
      <p:sp>
        <p:nvSpPr>
          <p:cNvPr id="63092" name="RECTANGLE63092"/>
          <p:cNvSpPr/>
          <p:nvPr/>
        </p:nvSpPr>
        <p:spPr bwMode="auto">
          <a:xfrm>
            <a:off x="2312035" y="4326687"/>
            <a:ext cx="808353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Montant prévisionnel total dépensé pour les transactions hôtel/location de voiture paiement sur place. Il s'agit d'un tarif de </a:t>
            </a:r>
            <a:endParaRPr/>
          </a:p>
        </p:txBody>
      </p:sp>
      <p:sp>
        <p:nvSpPr>
          <p:cNvPr id="63095" name="RECTANGLE63095"/>
          <p:cNvSpPr/>
          <p:nvPr/>
        </p:nvSpPr>
        <p:spPr bwMode="auto">
          <a:xfrm>
            <a:off x="2312035" y="4481030"/>
            <a:ext cx="35420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base </a:t>
            </a:r>
            <a:endParaRPr/>
          </a:p>
        </p:txBody>
      </p:sp>
      <p:sp>
        <p:nvSpPr>
          <p:cNvPr id="63098" name="RECTANGLE63098"/>
          <p:cNvSpPr/>
          <p:nvPr/>
        </p:nvSpPr>
        <p:spPr bwMode="auto">
          <a:xfrm>
            <a:off x="2653538" y="4481030"/>
            <a:ext cx="522706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 nuit ou jour de location, plus les services sur les reservations au tarif agence.</a:t>
            </a:r>
            <a:endParaRPr/>
          </a:p>
        </p:txBody>
      </p:sp>
      <p:sp>
        <p:nvSpPr>
          <p:cNvPr id="63101" name="RECTANGLE63101"/>
          <p:cNvSpPr/>
          <p:nvPr/>
        </p:nvSpPr>
        <p:spPr bwMode="auto">
          <a:xfrm>
            <a:off x="391160" y="4698873"/>
            <a:ext cx="183540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Nombre jour de location :</a:t>
            </a:r>
            <a:endParaRPr/>
          </a:p>
        </p:txBody>
      </p:sp>
      <p:sp>
        <p:nvSpPr>
          <p:cNvPr id="63104" name="RECTANGLE63104"/>
          <p:cNvSpPr/>
          <p:nvPr/>
        </p:nvSpPr>
        <p:spPr bwMode="auto">
          <a:xfrm>
            <a:off x="2312035" y="4698873"/>
            <a:ext cx="808338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Quantité nette de jour de location (après annulations). il s'agit de la différence entre la date de fin de location et la date de </a:t>
            </a:r>
            <a:endParaRPr/>
          </a:p>
        </p:txBody>
      </p:sp>
      <p:sp>
        <p:nvSpPr>
          <p:cNvPr id="63107" name="RECTANGLE63107"/>
          <p:cNvSpPr/>
          <p:nvPr/>
        </p:nvSpPr>
        <p:spPr bwMode="auto">
          <a:xfrm>
            <a:off x="2312035" y="4853216"/>
            <a:ext cx="42138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début </a:t>
            </a:r>
            <a:endParaRPr/>
          </a:p>
        </p:txBody>
      </p:sp>
      <p:sp>
        <p:nvSpPr>
          <p:cNvPr id="63110" name="RECTANGLE63110"/>
          <p:cNvSpPr/>
          <p:nvPr/>
        </p:nvSpPr>
        <p:spPr bwMode="auto">
          <a:xfrm>
            <a:off x="2720721" y="4853216"/>
            <a:ext cx="507314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de location. Les heures de début et de fin sont prises en compte dans le calcul.</a:t>
            </a:r>
            <a:endParaRPr/>
          </a:p>
        </p:txBody>
      </p:sp>
      <p:sp>
        <p:nvSpPr>
          <p:cNvPr id="63113" name="RECTANGLE63113"/>
          <p:cNvSpPr/>
          <p:nvPr/>
        </p:nvSpPr>
        <p:spPr bwMode="auto">
          <a:xfrm>
            <a:off x="391160" y="5071059"/>
            <a:ext cx="94322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Nuit d'hôtel :</a:t>
            </a:r>
            <a:endParaRPr/>
          </a:p>
        </p:txBody>
      </p:sp>
      <p:sp>
        <p:nvSpPr>
          <p:cNvPr id="63116" name="RECTANGLE63116"/>
          <p:cNvSpPr/>
          <p:nvPr/>
        </p:nvSpPr>
        <p:spPr bwMode="auto">
          <a:xfrm>
            <a:off x="2312035" y="5071059"/>
            <a:ext cx="808333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Quantité nette de nuit reservée (après annulations). Il s'agit de la différence entre la date de Check-out et la date de Check-</a:t>
            </a:r>
            <a:endParaRPr/>
          </a:p>
        </p:txBody>
      </p:sp>
      <p:sp>
        <p:nvSpPr>
          <p:cNvPr id="63119" name="RECTANGLE63119"/>
          <p:cNvSpPr/>
          <p:nvPr/>
        </p:nvSpPr>
        <p:spPr bwMode="auto">
          <a:xfrm>
            <a:off x="2312035" y="5225402"/>
            <a:ext cx="17386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in.</a:t>
            </a:r>
            <a:endParaRPr/>
          </a:p>
        </p:txBody>
      </p:sp>
      <p:sp>
        <p:nvSpPr>
          <p:cNvPr id="63122" name="RECTANGLE63122"/>
          <p:cNvSpPr/>
          <p:nvPr/>
        </p:nvSpPr>
        <p:spPr bwMode="auto">
          <a:xfrm>
            <a:off x="391160" y="5443245"/>
            <a:ext cx="143764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Services auxiliaires </a:t>
            </a:r>
            <a:endParaRPr/>
          </a:p>
        </p:txBody>
      </p:sp>
      <p:sp>
        <p:nvSpPr>
          <p:cNvPr id="63125" name="RECTANGLE63125"/>
          <p:cNvSpPr/>
          <p:nvPr/>
        </p:nvSpPr>
        <p:spPr bwMode="auto">
          <a:xfrm>
            <a:off x="391160" y="5597589"/>
            <a:ext cx="470027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hôtel :</a:t>
            </a:r>
            <a:endParaRPr/>
          </a:p>
        </p:txBody>
      </p:sp>
      <p:sp>
        <p:nvSpPr>
          <p:cNvPr id="63128" name="RECTANGLE63128"/>
          <p:cNvSpPr/>
          <p:nvPr/>
        </p:nvSpPr>
        <p:spPr bwMode="auto">
          <a:xfrm>
            <a:off x="2312035" y="5443245"/>
            <a:ext cx="695655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 autres que l'hébergement, par exemple les petits dejeuners, les taxes de séjours, le parking etc...</a:t>
            </a:r>
            <a:endParaRPr/>
          </a:p>
        </p:txBody>
      </p:sp>
      <p:sp>
        <p:nvSpPr>
          <p:cNvPr id="63131" name="RECTANGLE63131"/>
          <p:cNvSpPr/>
          <p:nvPr/>
        </p:nvSpPr>
        <p:spPr bwMode="auto">
          <a:xfrm>
            <a:off x="391160" y="5815431"/>
            <a:ext cx="143764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Services auxiliaires </a:t>
            </a:r>
            <a:endParaRPr/>
          </a:p>
        </p:txBody>
      </p:sp>
      <p:sp>
        <p:nvSpPr>
          <p:cNvPr id="63134" name="RECTANGLE63134"/>
          <p:cNvSpPr/>
          <p:nvPr/>
        </p:nvSpPr>
        <p:spPr bwMode="auto">
          <a:xfrm>
            <a:off x="391160" y="5969775"/>
            <a:ext cx="62445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location </a:t>
            </a:r>
            <a:endParaRPr/>
          </a:p>
        </p:txBody>
      </p:sp>
      <p:sp>
        <p:nvSpPr>
          <p:cNvPr id="63137" name="RECTANGLE63137"/>
          <p:cNvSpPr/>
          <p:nvPr/>
        </p:nvSpPr>
        <p:spPr bwMode="auto">
          <a:xfrm>
            <a:off x="1002919" y="5969775"/>
            <a:ext cx="831977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de voiture :</a:t>
            </a:r>
            <a:endParaRPr/>
          </a:p>
        </p:txBody>
      </p:sp>
      <p:sp>
        <p:nvSpPr>
          <p:cNvPr id="63140" name="RECTANGLE63140"/>
          <p:cNvSpPr/>
          <p:nvPr/>
        </p:nvSpPr>
        <p:spPr bwMode="auto">
          <a:xfrm>
            <a:off x="2312035" y="5815431"/>
            <a:ext cx="808344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Dépenses autres que la location, par exemple le montant carburant, les frais d'immatriculation, petits dejeuners, les taxes </a:t>
            </a:r>
            <a:endParaRPr/>
          </a:p>
        </p:txBody>
      </p:sp>
      <p:sp>
        <p:nvSpPr>
          <p:cNvPr id="63143" name="RECTANGLE63143"/>
          <p:cNvSpPr/>
          <p:nvPr/>
        </p:nvSpPr>
        <p:spPr bwMode="auto">
          <a:xfrm>
            <a:off x="2312035" y="5969775"/>
            <a:ext cx="21196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de </a:t>
            </a:r>
            <a:endParaRPr/>
          </a:p>
        </p:txBody>
      </p:sp>
      <p:sp>
        <p:nvSpPr>
          <p:cNvPr id="63146" name="RECTANGLE63146"/>
          <p:cNvSpPr/>
          <p:nvPr/>
        </p:nvSpPr>
        <p:spPr bwMode="auto">
          <a:xfrm>
            <a:off x="2511298" y="5969775"/>
            <a:ext cx="157416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séjours, le parking etc...</a:t>
            </a:r>
            <a:endParaRPr/>
          </a:p>
        </p:txBody>
      </p:sp>
      <p:sp>
        <p:nvSpPr>
          <p:cNvPr id="63149" name="RECTANGLE63149"/>
          <p:cNvSpPr/>
          <p:nvPr/>
        </p:nvSpPr>
        <p:spPr bwMode="auto">
          <a:xfrm>
            <a:off x="391160" y="6187618"/>
            <a:ext cx="174066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Tarif moyen par jour de </a:t>
            </a:r>
            <a:endParaRPr/>
          </a:p>
        </p:txBody>
      </p:sp>
      <p:sp>
        <p:nvSpPr>
          <p:cNvPr id="63152" name="RECTANGLE63152"/>
          <p:cNvSpPr/>
          <p:nvPr/>
        </p:nvSpPr>
        <p:spPr bwMode="auto">
          <a:xfrm>
            <a:off x="391160" y="6341961"/>
            <a:ext cx="67551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location :</a:t>
            </a:r>
            <a:endParaRPr/>
          </a:p>
        </p:txBody>
      </p:sp>
      <p:sp>
        <p:nvSpPr>
          <p:cNvPr id="63155" name="RECTANGLE63155"/>
          <p:cNvSpPr/>
          <p:nvPr/>
        </p:nvSpPr>
        <p:spPr bwMode="auto">
          <a:xfrm>
            <a:off x="2312035" y="6187618"/>
            <a:ext cx="807631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 tarif moyen par jour de location est calculé en divisant les dépenses location de voiture par le nombre de jours de location.</a:t>
            </a:r>
            <a:endParaRPr/>
          </a:p>
        </p:txBody>
      </p:sp>
      <p:sp>
        <p:nvSpPr>
          <p:cNvPr id="63158" name="RECTANGLE63158"/>
          <p:cNvSpPr/>
          <p:nvPr/>
        </p:nvSpPr>
        <p:spPr bwMode="auto">
          <a:xfrm>
            <a:off x="391160" y="6559804"/>
            <a:ext cx="156552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Tarif moyen par nuit :</a:t>
            </a:r>
            <a:endParaRPr/>
          </a:p>
        </p:txBody>
      </p:sp>
      <p:sp>
        <p:nvSpPr>
          <p:cNvPr id="63161" name="RECTANGLE63161"/>
          <p:cNvSpPr/>
          <p:nvPr/>
        </p:nvSpPr>
        <p:spPr bwMode="auto">
          <a:xfrm>
            <a:off x="2312035" y="6559804"/>
            <a:ext cx="618350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 tarif moyen par nuit est calculé en divisant les dépenses hôtel par le nombre de nuits d'hôtel.</a:t>
            </a:r>
            <a:endParaRPr/>
          </a:p>
        </p:txBody>
      </p:sp>
      <p:sp>
        <p:nvSpPr>
          <p:cNvPr id="63164" name="RECTANGLE63164"/>
          <p:cNvSpPr/>
          <p:nvPr/>
        </p:nvSpPr>
        <p:spPr bwMode="auto">
          <a:xfrm>
            <a:off x="391160" y="6777647"/>
            <a:ext cx="151447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 Prise en </a:t>
            </a:r>
            <a:endParaRPr/>
          </a:p>
        </p:txBody>
      </p:sp>
      <p:sp>
        <p:nvSpPr>
          <p:cNvPr id="63167" name="RECTANGLE63167"/>
          <p:cNvSpPr/>
          <p:nvPr/>
        </p:nvSpPr>
        <p:spPr bwMode="auto">
          <a:xfrm>
            <a:off x="2312035" y="6777647"/>
            <a:ext cx="599909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Quantité nette des réservations avec pré-paiement de l'agence (voucher) (après annulations)</a:t>
            </a:r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70" name="RECTANGLE63170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3171" name="RECTANGLE63171"/>
          <p:cNvSpPr/>
          <p:nvPr/>
        </p:nvSpPr>
        <p:spPr bwMode="auto">
          <a:xfrm>
            <a:off x="344043" y="313055"/>
            <a:ext cx="1618234" cy="14782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Lucida Sans Typewriter"/>
                <a:ea typeface="Lucida Sans Typewriter"/>
                <a:cs typeface="Lucida Sans Typewriter"/>
              </a:rPr>
              <a:t>The resource of this </a:t>
            </a:r>
            <a:endParaRPr/>
          </a:p>
        </p:txBody>
      </p:sp>
      <p:sp>
        <p:nvSpPr>
          <p:cNvPr id="63174" name="RECTANGLE63174"/>
          <p:cNvSpPr/>
          <p:nvPr/>
        </p:nvSpPr>
        <p:spPr bwMode="auto">
          <a:xfrm>
            <a:off x="420497" y="460883"/>
            <a:ext cx="547878" cy="14782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Lucida Sans Typewriter"/>
                <a:ea typeface="Lucida Sans Typewriter"/>
                <a:cs typeface="Lucida Sans Typewriter"/>
              </a:rPr>
              <a:t>report </a:t>
            </a:r>
            <a:endParaRPr/>
          </a:p>
        </p:txBody>
      </p:sp>
      <p:sp>
        <p:nvSpPr>
          <p:cNvPr id="63177" name="RECTANGLE63177"/>
          <p:cNvSpPr/>
          <p:nvPr/>
        </p:nvSpPr>
        <p:spPr bwMode="auto">
          <a:xfrm>
            <a:off x="955675" y="460883"/>
            <a:ext cx="930148" cy="14782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Lucida Sans Typewriter"/>
                <a:ea typeface="Lucida Sans Typewriter"/>
                <a:cs typeface="Lucida Sans Typewriter"/>
              </a:rPr>
              <a:t>item is not </a:t>
            </a:r>
            <a:endParaRPr/>
          </a:p>
        </p:txBody>
      </p:sp>
      <p:sp>
        <p:nvSpPr>
          <p:cNvPr id="63180" name="RECTANGLE63180"/>
          <p:cNvSpPr/>
          <p:nvPr/>
        </p:nvSpPr>
        <p:spPr bwMode="auto">
          <a:xfrm>
            <a:off x="764540" y="608711"/>
            <a:ext cx="777240" cy="14782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Lucida Sans Typewriter"/>
                <a:ea typeface="Lucida Sans Typewriter"/>
                <a:cs typeface="Lucida Sans Typewriter"/>
              </a:rPr>
              <a:t>reachable.</a:t>
            </a:r>
            <a:endParaRPr/>
          </a:p>
        </p:txBody>
      </p:sp>
      <p:sp>
        <p:nvSpPr>
          <p:cNvPr id="63183" name="LINE63183"/>
          <p:cNvSpPr/>
          <p:nvPr/>
        </p:nvSpPr>
        <p:spPr bwMode="auto">
          <a:xfrm>
            <a:off x="228600" y="748601"/>
            <a:ext cx="1828800" cy="0"/>
          </a:xfrm>
          <a:prstGeom prst="line">
            <a:avLst/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3184" name="RECTANGLE63184"/>
          <p:cNvSpPr/>
          <p:nvPr/>
        </p:nvSpPr>
        <p:spPr bwMode="auto">
          <a:xfrm>
            <a:off x="499364" y="763524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FAD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63187" name="RECTANGLE63187"/>
          <p:cNvSpPr/>
          <p:nvPr/>
        </p:nvSpPr>
        <p:spPr bwMode="auto">
          <a:xfrm>
            <a:off x="2057400" y="228600"/>
            <a:ext cx="657716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3188" name="RECTANGLE63188"/>
          <p:cNvSpPr/>
          <p:nvPr/>
        </p:nvSpPr>
        <p:spPr bwMode="auto">
          <a:xfrm>
            <a:off x="4609427" y="251460"/>
            <a:ext cx="1499514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02060"/>
                </a:solidFill>
                <a:latin typeface="Verdana"/>
                <a:ea typeface="Verdana"/>
                <a:cs typeface="Verdana"/>
              </a:rPr>
              <a:t>GLOSSAIRE</a:t>
            </a:r>
            <a:endParaRPr/>
          </a:p>
        </p:txBody>
      </p:sp>
      <p:sp>
        <p:nvSpPr>
          <p:cNvPr id="63191" name="RECTANGLE63191"/>
          <p:cNvSpPr/>
          <p:nvPr/>
        </p:nvSpPr>
        <p:spPr bwMode="auto">
          <a:xfrm>
            <a:off x="8634565" y="228600"/>
            <a:ext cx="18288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3192" name="RECTANGLE63192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3193" name="RECTANGLE63193"/>
          <p:cNvSpPr/>
          <p:nvPr/>
        </p:nvSpPr>
        <p:spPr bwMode="auto">
          <a:xfrm>
            <a:off x="2971800" y="588594"/>
            <a:ext cx="474836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3194" name="RECTANGLE63194"/>
          <p:cNvSpPr/>
          <p:nvPr/>
        </p:nvSpPr>
        <p:spPr bwMode="auto">
          <a:xfrm>
            <a:off x="772016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3195" name="RECTANGLE63195"/>
          <p:cNvSpPr/>
          <p:nvPr/>
        </p:nvSpPr>
        <p:spPr bwMode="auto">
          <a:xfrm>
            <a:off x="8634565" y="588594"/>
            <a:ext cx="18288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3196" name="LINE63196"/>
          <p:cNvSpPr/>
          <p:nvPr/>
        </p:nvSpPr>
        <p:spPr bwMode="auto">
          <a:xfrm>
            <a:off x="2971800" y="593357"/>
            <a:ext cx="474836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3197" name="RECTANGLE63197"/>
          <p:cNvSpPr/>
          <p:nvPr/>
        </p:nvSpPr>
        <p:spPr bwMode="auto">
          <a:xfrm>
            <a:off x="7520915" y="7100900"/>
            <a:ext cx="2495144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FAD74"/>
                </a:solidFill>
                <a:latin typeface="Verdana"/>
                <a:ea typeface="Verdana"/>
                <a:cs typeface="Verdana"/>
              </a:rPr>
              <a:t>Agitateur de solutions tourismes</a:t>
            </a:r>
            <a:endParaRPr/>
          </a:p>
        </p:txBody>
      </p:sp>
      <p:sp>
        <p:nvSpPr>
          <p:cNvPr id="63200" name="LINE63200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63201" name="RECTANGLE63201"/>
          <p:cNvSpPr/>
          <p:nvPr/>
        </p:nvSpPr>
        <p:spPr bwMode="auto">
          <a:xfrm>
            <a:off x="391160" y="1187450"/>
            <a:ext cx="59309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charge :</a:t>
            </a:r>
            <a:endParaRPr/>
          </a:p>
        </p:txBody>
      </p:sp>
      <p:sp>
        <p:nvSpPr>
          <p:cNvPr id="63204" name="RECTANGLE63204"/>
          <p:cNvSpPr/>
          <p:nvPr/>
        </p:nvSpPr>
        <p:spPr bwMode="auto">
          <a:xfrm>
            <a:off x="391160" y="1405293"/>
            <a:ext cx="164592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 Réservée :</a:t>
            </a:r>
            <a:endParaRPr/>
          </a:p>
        </p:txBody>
      </p:sp>
      <p:sp>
        <p:nvSpPr>
          <p:cNvPr id="63207" name="RECTANGLE63207"/>
          <p:cNvSpPr/>
          <p:nvPr/>
        </p:nvSpPr>
        <p:spPr bwMode="auto">
          <a:xfrm>
            <a:off x="2312035" y="1405293"/>
            <a:ext cx="492036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Quantité nette des réservations avec paiement sur place (après annulations)</a:t>
            </a:r>
            <a:endParaRPr/>
          </a:p>
        </p:txBody>
      </p:sp>
      <p:sp>
        <p:nvSpPr>
          <p:cNvPr id="63210" name="RECTANGLE63210"/>
          <p:cNvSpPr/>
          <p:nvPr/>
        </p:nvSpPr>
        <p:spPr bwMode="auto">
          <a:xfrm>
            <a:off x="264922" y="1663776"/>
            <a:ext cx="8719312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ADOPTION ONLINE (les données utilisées sont des données brutes : facture uniquement, avoir exclu)</a:t>
            </a:r>
            <a:endParaRPr/>
          </a:p>
        </p:txBody>
      </p:sp>
      <p:sp>
        <p:nvSpPr>
          <p:cNvPr id="63213" name="RECTANGLE63213"/>
          <p:cNvSpPr/>
          <p:nvPr/>
        </p:nvSpPr>
        <p:spPr bwMode="auto">
          <a:xfrm>
            <a:off x="391160" y="1948040"/>
            <a:ext cx="125196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Adoption Online :</a:t>
            </a:r>
            <a:endParaRPr/>
          </a:p>
        </p:txBody>
      </p:sp>
      <p:sp>
        <p:nvSpPr>
          <p:cNvPr id="63216" name="RECTANGLE63216"/>
          <p:cNvSpPr/>
          <p:nvPr/>
        </p:nvSpPr>
        <p:spPr bwMode="auto">
          <a:xfrm>
            <a:off x="2312035" y="1948040"/>
            <a:ext cx="715251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Pourcentage des transactions d'achat brutes effectuées Online versus les transactions brutes effectuées Offline.</a:t>
            </a:r>
            <a:endParaRPr/>
          </a:p>
        </p:txBody>
      </p:sp>
      <p:sp>
        <p:nvSpPr>
          <p:cNvPr id="63219" name="RECTANGLE63219"/>
          <p:cNvSpPr/>
          <p:nvPr/>
        </p:nvSpPr>
        <p:spPr bwMode="auto">
          <a:xfrm>
            <a:off x="2312035" y="2102383"/>
            <a:ext cx="341591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Incluant l'air, le fer, l'hôtel et les loueurs de voitures.</a:t>
            </a:r>
            <a:endParaRPr/>
          </a:p>
        </p:txBody>
      </p:sp>
      <p:sp>
        <p:nvSpPr>
          <p:cNvPr id="63222" name="RECTANGLE63222"/>
          <p:cNvSpPr/>
          <p:nvPr/>
        </p:nvSpPr>
        <p:spPr bwMode="auto">
          <a:xfrm>
            <a:off x="391160" y="2320227"/>
            <a:ext cx="157772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Canal de réservation :</a:t>
            </a:r>
            <a:endParaRPr/>
          </a:p>
        </p:txBody>
      </p:sp>
      <p:sp>
        <p:nvSpPr>
          <p:cNvPr id="63225" name="RECTANGLE63225"/>
          <p:cNvSpPr/>
          <p:nvPr/>
        </p:nvSpPr>
        <p:spPr bwMode="auto">
          <a:xfrm>
            <a:off x="2312035" y="2320227"/>
            <a:ext cx="8083397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Online ou Offline (assistée par un Conseiller voyage). Online indique les reservations effectuées via un SBT (Self Booking </a:t>
            </a:r>
            <a:endParaRPr/>
          </a:p>
        </p:txBody>
      </p:sp>
      <p:sp>
        <p:nvSpPr>
          <p:cNvPr id="63228" name="RECTANGLE63228"/>
          <p:cNvSpPr/>
          <p:nvPr/>
        </p:nvSpPr>
        <p:spPr bwMode="auto">
          <a:xfrm>
            <a:off x="2312035" y="2474570"/>
            <a:ext cx="42799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Tool). </a:t>
            </a:r>
            <a:endParaRPr/>
          </a:p>
        </p:txBody>
      </p:sp>
      <p:sp>
        <p:nvSpPr>
          <p:cNvPr id="63231" name="RECTANGLE63231"/>
          <p:cNvSpPr/>
          <p:nvPr/>
        </p:nvSpPr>
        <p:spPr bwMode="auto">
          <a:xfrm>
            <a:off x="2727325" y="2474570"/>
            <a:ext cx="699922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Offline indique les réservations effectuées par mail ou par téléphone avec l'assistance d'un conseiller voyage.</a:t>
            </a:r>
            <a:endParaRPr/>
          </a:p>
        </p:txBody>
      </p:sp>
      <p:sp>
        <p:nvSpPr>
          <p:cNvPr id="63234" name="RECTANGLE63234"/>
          <p:cNvSpPr/>
          <p:nvPr/>
        </p:nvSpPr>
        <p:spPr bwMode="auto">
          <a:xfrm>
            <a:off x="391160" y="2692413"/>
            <a:ext cx="131953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Ecart prix moyen :</a:t>
            </a:r>
            <a:endParaRPr/>
          </a:p>
        </p:txBody>
      </p:sp>
      <p:sp>
        <p:nvSpPr>
          <p:cNvPr id="63237" name="RECTANGLE63237"/>
          <p:cNvSpPr/>
          <p:nvPr/>
        </p:nvSpPr>
        <p:spPr bwMode="auto">
          <a:xfrm>
            <a:off x="2312035" y="2692413"/>
            <a:ext cx="7077329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Différence entre le prix moyen des transactions brutes Offline et le prix moyen des transactions brutes Online.</a:t>
            </a:r>
            <a:endParaRPr/>
          </a:p>
        </p:txBody>
      </p:sp>
      <p:sp>
        <p:nvSpPr>
          <p:cNvPr id="63240" name="RECTANGLE63240"/>
          <p:cNvSpPr/>
          <p:nvPr/>
        </p:nvSpPr>
        <p:spPr bwMode="auto">
          <a:xfrm>
            <a:off x="2312035" y="2846756"/>
            <a:ext cx="459968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Ceci permet d'évaluer les économies realisées via la réservation Online.</a:t>
            </a:r>
            <a:endParaRPr/>
          </a:p>
        </p:txBody>
      </p:sp>
      <p:sp>
        <p:nvSpPr>
          <p:cNvPr id="63243" name="RECTANGLE63243"/>
          <p:cNvSpPr/>
          <p:nvPr/>
        </p:nvSpPr>
        <p:spPr bwMode="auto">
          <a:xfrm>
            <a:off x="391160" y="3064599"/>
            <a:ext cx="169976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Frais Online ou Offline :</a:t>
            </a:r>
            <a:endParaRPr/>
          </a:p>
        </p:txBody>
      </p:sp>
      <p:sp>
        <p:nvSpPr>
          <p:cNvPr id="63246" name="RECTANGLE63246"/>
          <p:cNvSpPr/>
          <p:nvPr/>
        </p:nvSpPr>
        <p:spPr bwMode="auto">
          <a:xfrm>
            <a:off x="2312035" y="3064599"/>
            <a:ext cx="5189728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Somme des frais de transaction Online ou Offline facturés sur la période étudiée.</a:t>
            </a:r>
            <a:endParaRPr/>
          </a:p>
        </p:txBody>
      </p:sp>
      <p:sp>
        <p:nvSpPr>
          <p:cNvPr id="63249" name="RECTANGLE63249"/>
          <p:cNvSpPr/>
          <p:nvPr/>
        </p:nvSpPr>
        <p:spPr bwMode="auto">
          <a:xfrm>
            <a:off x="391160" y="3282442"/>
            <a:ext cx="956691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Prix moyen : </a:t>
            </a:r>
            <a:endParaRPr/>
          </a:p>
        </p:txBody>
      </p:sp>
      <p:sp>
        <p:nvSpPr>
          <p:cNvPr id="63252" name="RECTANGLE63252"/>
          <p:cNvSpPr/>
          <p:nvPr/>
        </p:nvSpPr>
        <p:spPr bwMode="auto">
          <a:xfrm>
            <a:off x="391160" y="3436785"/>
            <a:ext cx="1446530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= transaction brute </a:t>
            </a:r>
            <a:endParaRPr/>
          </a:p>
        </p:txBody>
      </p:sp>
      <p:sp>
        <p:nvSpPr>
          <p:cNvPr id="63255" name="RECTANGLE63255"/>
          <p:cNvSpPr/>
          <p:nvPr/>
        </p:nvSpPr>
        <p:spPr bwMode="auto">
          <a:xfrm>
            <a:off x="391160" y="3591128"/>
            <a:ext cx="66624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moyenne</a:t>
            </a:r>
            <a:endParaRPr/>
          </a:p>
        </p:txBody>
      </p:sp>
      <p:sp>
        <p:nvSpPr>
          <p:cNvPr id="63258" name="RECTANGLE63258"/>
          <p:cNvSpPr/>
          <p:nvPr/>
        </p:nvSpPr>
        <p:spPr bwMode="auto">
          <a:xfrm>
            <a:off x="2312035" y="3282442"/>
            <a:ext cx="7679055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Montant moyen dépensé par transaction brute (achat de billet d'avion et de train, réservations/achats de nuitées, etc.).</a:t>
            </a:r>
            <a:endParaRPr/>
          </a:p>
        </p:txBody>
      </p:sp>
      <p:sp>
        <p:nvSpPr>
          <p:cNvPr id="63261" name="RECTANGLE63261"/>
          <p:cNvSpPr/>
          <p:nvPr/>
        </p:nvSpPr>
        <p:spPr bwMode="auto">
          <a:xfrm>
            <a:off x="2312035" y="3436785"/>
            <a:ext cx="679221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Remboursements/Annulations, modifications air et autres types de transaction n'affectent pas ce nombre.</a:t>
            </a:r>
            <a:endParaRPr/>
          </a:p>
        </p:txBody>
      </p:sp>
      <p:sp>
        <p:nvSpPr>
          <p:cNvPr id="63264" name="RECTANGLE63264"/>
          <p:cNvSpPr/>
          <p:nvPr/>
        </p:nvSpPr>
        <p:spPr bwMode="auto">
          <a:xfrm>
            <a:off x="2312035" y="3591128"/>
            <a:ext cx="6295263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Ceci est obtenu en divisant le montant des dépenses brutes par le nombre de transactions brutes.</a:t>
            </a:r>
            <a:endParaRPr/>
          </a:p>
        </p:txBody>
      </p:sp>
      <p:sp>
        <p:nvSpPr>
          <p:cNvPr id="63267" name="RECTANGLE63267"/>
          <p:cNvSpPr/>
          <p:nvPr/>
        </p:nvSpPr>
        <p:spPr bwMode="auto">
          <a:xfrm>
            <a:off x="391160" y="3808971"/>
            <a:ext cx="1523492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Transactions brutes :</a:t>
            </a:r>
            <a:endParaRPr/>
          </a:p>
        </p:txBody>
      </p:sp>
      <p:sp>
        <p:nvSpPr>
          <p:cNvPr id="63270" name="RECTANGLE63270"/>
          <p:cNvSpPr/>
          <p:nvPr/>
        </p:nvSpPr>
        <p:spPr bwMode="auto">
          <a:xfrm>
            <a:off x="2312035" y="3808971"/>
            <a:ext cx="702081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Nombre total de transactions brutes (achat de billet d'avion et de train, réservations/achats de nuitées, etc.).</a:t>
            </a:r>
            <a:endParaRPr/>
          </a:p>
        </p:txBody>
      </p:sp>
      <p:sp>
        <p:nvSpPr>
          <p:cNvPr id="63273" name="RECTANGLE63273"/>
          <p:cNvSpPr/>
          <p:nvPr/>
        </p:nvSpPr>
        <p:spPr bwMode="auto">
          <a:xfrm>
            <a:off x="2312035" y="3963314"/>
            <a:ext cx="6792214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Remboursements/Annulations, modifications air et autres types de transaction n'affectent pas ce nombre.</a:t>
            </a:r>
            <a:endParaRPr/>
          </a:p>
        </p:txBody>
      </p:sp>
      <p:sp>
        <p:nvSpPr>
          <p:cNvPr id="63276" name="RECTANGLE63276"/>
          <p:cNvSpPr/>
          <p:nvPr/>
        </p:nvSpPr>
        <p:spPr bwMode="auto">
          <a:xfrm>
            <a:off x="2312035" y="4117658"/>
            <a:ext cx="5296916" cy="15434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Cela traduit les comportements d'achat des voyageurs et des assistantes voyages.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0" name="RECTANGLE38600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38601" name="Picture 38601" descr="Picture 38601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38602" name="LINE38602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03" name="RECTANGLE38603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38606" name="RECTANGLE38606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07" name="RECTANGLE38607"/>
          <p:cNvSpPr/>
          <p:nvPr/>
        </p:nvSpPr>
        <p:spPr bwMode="auto">
          <a:xfrm>
            <a:off x="3485058" y="251460"/>
            <a:ext cx="3565373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SYNTHESE AIR PAR CLASSE</a:t>
            </a:r>
            <a:endParaRPr/>
          </a:p>
        </p:txBody>
      </p:sp>
      <p:sp>
        <p:nvSpPr>
          <p:cNvPr id="38610" name="RECTANGLE38610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11" name="RECTANGLE38611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38614" name="RECTANGLE38614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15" name="RECTANGLE38615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16" name="RECTANGLE38616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38619" name="RECTANGLE38619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20" name="RECTANGLE38620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21" name="RECTANGLE38621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38624" name="RECTANGLE38624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38627" name="LINE38627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28" name="RECTANGLE38628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38631" name="RECTANGLE38631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38634" name="LINE38634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38635" name="Picture 38635" descr="Picture 38635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247650" y="1162050"/>
            <a:ext cx="4286250" cy="2381250"/>
          </a:xfrm>
          <a:prstGeom prst="rect">
            <a:avLst/>
          </a:prstGeom>
          <a:noFill/>
        </p:spPr>
      </p:pic>
      <p:pic>
        <p:nvPicPr>
          <p:cNvPr id="38636" name="Picture 38636" descr="Picture 38636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4535450" y="1162050"/>
            <a:ext cx="5715000" cy="2381250"/>
          </a:xfrm>
          <a:prstGeom prst="rect">
            <a:avLst/>
          </a:prstGeom>
          <a:noFill/>
        </p:spPr>
      </p:pic>
      <p:sp>
        <p:nvSpPr>
          <p:cNvPr id="38637" name="RECTANGLE38637"/>
          <p:cNvSpPr/>
          <p:nvPr/>
        </p:nvSpPr>
        <p:spPr bwMode="auto">
          <a:xfrm>
            <a:off x="266700" y="3600450"/>
            <a:ext cx="876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38" name="RECTANGLE38638"/>
          <p:cNvSpPr/>
          <p:nvPr/>
        </p:nvSpPr>
        <p:spPr bwMode="auto">
          <a:xfrm>
            <a:off x="525983" y="3623310"/>
            <a:ext cx="3765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Classe</a:t>
            </a:r>
            <a:endParaRPr/>
          </a:p>
        </p:txBody>
      </p:sp>
      <p:sp>
        <p:nvSpPr>
          <p:cNvPr id="38641" name="RECTANGLE38641"/>
          <p:cNvSpPr/>
          <p:nvPr/>
        </p:nvSpPr>
        <p:spPr bwMode="auto">
          <a:xfrm>
            <a:off x="1181100" y="3600450"/>
            <a:ext cx="134479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42" name="RECTANGLE38642"/>
          <p:cNvSpPr/>
          <p:nvPr/>
        </p:nvSpPr>
        <p:spPr bwMode="auto">
          <a:xfrm>
            <a:off x="1621993" y="3623310"/>
            <a:ext cx="4817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Courrier</a:t>
            </a:r>
            <a:endParaRPr/>
          </a:p>
        </p:txBody>
      </p:sp>
      <p:sp>
        <p:nvSpPr>
          <p:cNvPr id="38645" name="RECTANGLE38645"/>
          <p:cNvSpPr/>
          <p:nvPr/>
        </p:nvSpPr>
        <p:spPr bwMode="auto">
          <a:xfrm>
            <a:off x="2563990" y="3600450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46" name="RECTANGLE38646"/>
          <p:cNvSpPr/>
          <p:nvPr/>
        </p:nvSpPr>
        <p:spPr bwMode="auto">
          <a:xfrm>
            <a:off x="2594877" y="36233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38649" name="RECTANGLE38649"/>
          <p:cNvSpPr/>
          <p:nvPr/>
        </p:nvSpPr>
        <p:spPr bwMode="auto">
          <a:xfrm>
            <a:off x="3389490" y="3600450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50" name="RECTANGLE38650"/>
          <p:cNvSpPr/>
          <p:nvPr/>
        </p:nvSpPr>
        <p:spPr bwMode="auto">
          <a:xfrm>
            <a:off x="3420377" y="36233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38653" name="RECTANGLE38653"/>
          <p:cNvSpPr/>
          <p:nvPr/>
        </p:nvSpPr>
        <p:spPr bwMode="auto">
          <a:xfrm>
            <a:off x="4214990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54" name="RECTANGLE38654"/>
          <p:cNvSpPr/>
          <p:nvPr/>
        </p:nvSpPr>
        <p:spPr bwMode="auto">
          <a:xfrm>
            <a:off x="4280776" y="36233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38657" name="RECTANGLE38657"/>
          <p:cNvSpPr/>
          <p:nvPr/>
        </p:nvSpPr>
        <p:spPr bwMode="auto">
          <a:xfrm>
            <a:off x="4913490" y="3600450"/>
            <a:ext cx="749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58" name="RECTANGLE38658"/>
          <p:cNvSpPr/>
          <p:nvPr/>
        </p:nvSpPr>
        <p:spPr bwMode="auto">
          <a:xfrm>
            <a:off x="4934014" y="3623310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38661" name="RECTANGLE38661"/>
          <p:cNvSpPr/>
          <p:nvPr/>
        </p:nvSpPr>
        <p:spPr bwMode="auto">
          <a:xfrm>
            <a:off x="5700890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62" name="RECTANGLE38662"/>
          <p:cNvSpPr/>
          <p:nvPr/>
        </p:nvSpPr>
        <p:spPr bwMode="auto">
          <a:xfrm>
            <a:off x="5740768" y="36233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38665" name="RECTANGLE38665"/>
          <p:cNvSpPr/>
          <p:nvPr/>
        </p:nvSpPr>
        <p:spPr bwMode="auto">
          <a:xfrm>
            <a:off x="6399390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66" name="RECTANGLE38666"/>
          <p:cNvSpPr/>
          <p:nvPr/>
        </p:nvSpPr>
        <p:spPr bwMode="auto">
          <a:xfrm>
            <a:off x="6439268" y="36233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38669" name="RECTANGLE38669"/>
          <p:cNvSpPr/>
          <p:nvPr/>
        </p:nvSpPr>
        <p:spPr bwMode="auto">
          <a:xfrm>
            <a:off x="7097890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70" name="RECTANGLE38670"/>
          <p:cNvSpPr/>
          <p:nvPr/>
        </p:nvSpPr>
        <p:spPr bwMode="auto">
          <a:xfrm>
            <a:off x="7163676" y="36233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38673" name="RECTANGLE38673"/>
          <p:cNvSpPr/>
          <p:nvPr/>
        </p:nvSpPr>
        <p:spPr bwMode="auto">
          <a:xfrm>
            <a:off x="7796390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74" name="RECTANGLE38674"/>
          <p:cNvSpPr/>
          <p:nvPr/>
        </p:nvSpPr>
        <p:spPr bwMode="auto">
          <a:xfrm>
            <a:off x="7844955" y="3623310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38677" name="RECTANGLE38677"/>
          <p:cNvSpPr/>
          <p:nvPr/>
        </p:nvSpPr>
        <p:spPr bwMode="auto">
          <a:xfrm>
            <a:off x="8494890" y="3600450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78" name="RECTANGLE38678"/>
          <p:cNvSpPr/>
          <p:nvPr/>
        </p:nvSpPr>
        <p:spPr bwMode="auto">
          <a:xfrm>
            <a:off x="8594611" y="36233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38681" name="RECTANGLE38681"/>
          <p:cNvSpPr/>
          <p:nvPr/>
        </p:nvSpPr>
        <p:spPr bwMode="auto">
          <a:xfrm>
            <a:off x="9129890" y="3600450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82" name="RECTANGLE38682"/>
          <p:cNvSpPr/>
          <p:nvPr/>
        </p:nvSpPr>
        <p:spPr bwMode="auto">
          <a:xfrm>
            <a:off x="9229611" y="36233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38685" name="RECTANGLE38685"/>
          <p:cNvSpPr/>
          <p:nvPr/>
        </p:nvSpPr>
        <p:spPr bwMode="auto">
          <a:xfrm>
            <a:off x="9764890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686" name="RECTANGLE38686"/>
          <p:cNvSpPr/>
          <p:nvPr/>
        </p:nvSpPr>
        <p:spPr bwMode="auto">
          <a:xfrm>
            <a:off x="9830676" y="36233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38689" name="RECTANGLE38689"/>
          <p:cNvSpPr/>
          <p:nvPr/>
        </p:nvSpPr>
        <p:spPr bwMode="auto">
          <a:xfrm>
            <a:off x="328130" y="4085361"/>
            <a:ext cx="7714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Cabine Economic</a:t>
            </a:r>
            <a:endParaRPr/>
          </a:p>
        </p:txBody>
      </p:sp>
      <p:sp>
        <p:nvSpPr>
          <p:cNvPr id="38692" name="RECTANGLE38692"/>
          <p:cNvSpPr/>
          <p:nvPr/>
        </p:nvSpPr>
        <p:spPr bwMode="auto">
          <a:xfrm>
            <a:off x="1247267" y="3796309"/>
            <a:ext cx="47924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Europe</a:t>
            </a:r>
            <a:endParaRPr/>
          </a:p>
        </p:txBody>
      </p:sp>
      <p:sp>
        <p:nvSpPr>
          <p:cNvPr id="38695" name="RECTANGLE38695"/>
          <p:cNvSpPr/>
          <p:nvPr/>
        </p:nvSpPr>
        <p:spPr bwMode="auto">
          <a:xfrm>
            <a:off x="2977096" y="3796309"/>
            <a:ext cx="3261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72 865</a:t>
            </a:r>
            <a:endParaRPr/>
          </a:p>
        </p:txBody>
      </p:sp>
      <p:sp>
        <p:nvSpPr>
          <p:cNvPr id="38698" name="RECTANGLE38698"/>
          <p:cNvSpPr/>
          <p:nvPr/>
        </p:nvSpPr>
        <p:spPr bwMode="auto">
          <a:xfrm>
            <a:off x="3746144" y="3796309"/>
            <a:ext cx="3826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100 915</a:t>
            </a:r>
            <a:endParaRPr/>
          </a:p>
        </p:txBody>
      </p:sp>
      <p:sp>
        <p:nvSpPr>
          <p:cNvPr id="38701" name="RECTANGLE38701"/>
          <p:cNvSpPr/>
          <p:nvPr/>
        </p:nvSpPr>
        <p:spPr bwMode="auto">
          <a:xfrm>
            <a:off x="4552937" y="3809009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-28%</a:t>
            </a:r>
            <a:endParaRPr/>
          </a:p>
        </p:txBody>
      </p:sp>
      <p:sp>
        <p:nvSpPr>
          <p:cNvPr id="38704" name="RECTANGLE38704"/>
          <p:cNvSpPr/>
          <p:nvPr/>
        </p:nvSpPr>
        <p:spPr bwMode="auto">
          <a:xfrm>
            <a:off x="5380698" y="3809009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31%</a:t>
            </a:r>
            <a:endParaRPr/>
          </a:p>
        </p:txBody>
      </p:sp>
      <p:sp>
        <p:nvSpPr>
          <p:cNvPr id="38707" name="RECTANGLE38707"/>
          <p:cNvSpPr/>
          <p:nvPr/>
        </p:nvSpPr>
        <p:spPr bwMode="auto">
          <a:xfrm>
            <a:off x="6131103" y="379630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227</a:t>
            </a:r>
            <a:endParaRPr/>
          </a:p>
        </p:txBody>
      </p:sp>
      <p:sp>
        <p:nvSpPr>
          <p:cNvPr id="38710" name="RECTANGLE38710"/>
          <p:cNvSpPr/>
          <p:nvPr/>
        </p:nvSpPr>
        <p:spPr bwMode="auto">
          <a:xfrm>
            <a:off x="6829603" y="379630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259</a:t>
            </a:r>
            <a:endParaRPr/>
          </a:p>
        </p:txBody>
      </p:sp>
      <p:sp>
        <p:nvSpPr>
          <p:cNvPr id="38713" name="RECTANGLE38713"/>
          <p:cNvSpPr/>
          <p:nvPr/>
        </p:nvSpPr>
        <p:spPr bwMode="auto">
          <a:xfrm>
            <a:off x="7435838" y="3809009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-12%</a:t>
            </a:r>
            <a:endParaRPr/>
          </a:p>
        </p:txBody>
      </p:sp>
      <p:sp>
        <p:nvSpPr>
          <p:cNvPr id="38716" name="RECTANGLE38716"/>
          <p:cNvSpPr/>
          <p:nvPr/>
        </p:nvSpPr>
        <p:spPr bwMode="auto">
          <a:xfrm>
            <a:off x="8174698" y="3809009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58%</a:t>
            </a:r>
            <a:endParaRPr/>
          </a:p>
        </p:txBody>
      </p:sp>
      <p:sp>
        <p:nvSpPr>
          <p:cNvPr id="38719" name="RECTANGLE38719"/>
          <p:cNvSpPr/>
          <p:nvPr/>
        </p:nvSpPr>
        <p:spPr bwMode="auto">
          <a:xfrm>
            <a:off x="8861603" y="379630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321</a:t>
            </a:r>
            <a:endParaRPr/>
          </a:p>
        </p:txBody>
      </p:sp>
      <p:sp>
        <p:nvSpPr>
          <p:cNvPr id="38722" name="RECTANGLE38722"/>
          <p:cNvSpPr/>
          <p:nvPr/>
        </p:nvSpPr>
        <p:spPr bwMode="auto">
          <a:xfrm>
            <a:off x="9496603" y="379630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390</a:t>
            </a:r>
            <a:endParaRPr/>
          </a:p>
        </p:txBody>
      </p:sp>
      <p:sp>
        <p:nvSpPr>
          <p:cNvPr id="38725" name="RECTANGLE38725"/>
          <p:cNvSpPr/>
          <p:nvPr/>
        </p:nvSpPr>
        <p:spPr bwMode="auto">
          <a:xfrm>
            <a:off x="10102838" y="3809009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-18%</a:t>
            </a:r>
            <a:endParaRPr/>
          </a:p>
        </p:txBody>
      </p:sp>
      <p:sp>
        <p:nvSpPr>
          <p:cNvPr id="38728" name="RECTANGLE38728"/>
          <p:cNvSpPr/>
          <p:nvPr/>
        </p:nvSpPr>
        <p:spPr bwMode="auto">
          <a:xfrm>
            <a:off x="1247267" y="3977373"/>
            <a:ext cx="74283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International</a:t>
            </a:r>
            <a:endParaRPr/>
          </a:p>
        </p:txBody>
      </p:sp>
      <p:sp>
        <p:nvSpPr>
          <p:cNvPr id="38731" name="RECTANGLE38731"/>
          <p:cNvSpPr/>
          <p:nvPr/>
        </p:nvSpPr>
        <p:spPr bwMode="auto">
          <a:xfrm>
            <a:off x="2920644" y="3977373"/>
            <a:ext cx="3826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125 072</a:t>
            </a:r>
            <a:endParaRPr/>
          </a:p>
        </p:txBody>
      </p:sp>
      <p:sp>
        <p:nvSpPr>
          <p:cNvPr id="38734" name="RECTANGLE38734"/>
          <p:cNvSpPr/>
          <p:nvPr/>
        </p:nvSpPr>
        <p:spPr bwMode="auto">
          <a:xfrm>
            <a:off x="3746144" y="3977373"/>
            <a:ext cx="3826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120 795</a:t>
            </a:r>
            <a:endParaRPr/>
          </a:p>
        </p:txBody>
      </p:sp>
      <p:sp>
        <p:nvSpPr>
          <p:cNvPr id="38737" name="RECTANGLE38737"/>
          <p:cNvSpPr/>
          <p:nvPr/>
        </p:nvSpPr>
        <p:spPr bwMode="auto">
          <a:xfrm>
            <a:off x="4649750" y="399007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38740" name="RECTANGLE38740"/>
          <p:cNvSpPr/>
          <p:nvPr/>
        </p:nvSpPr>
        <p:spPr bwMode="auto">
          <a:xfrm>
            <a:off x="5380698" y="3990073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54%</a:t>
            </a:r>
            <a:endParaRPr/>
          </a:p>
        </p:txBody>
      </p:sp>
      <p:sp>
        <p:nvSpPr>
          <p:cNvPr id="38743" name="RECTANGLE38743"/>
          <p:cNvSpPr/>
          <p:nvPr/>
        </p:nvSpPr>
        <p:spPr bwMode="auto">
          <a:xfrm>
            <a:off x="6131103" y="397737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125</a:t>
            </a:r>
            <a:endParaRPr/>
          </a:p>
        </p:txBody>
      </p:sp>
      <p:sp>
        <p:nvSpPr>
          <p:cNvPr id="38746" name="RECTANGLE38746"/>
          <p:cNvSpPr/>
          <p:nvPr/>
        </p:nvSpPr>
        <p:spPr bwMode="auto">
          <a:xfrm>
            <a:off x="6829603" y="397737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106</a:t>
            </a:r>
            <a:endParaRPr/>
          </a:p>
        </p:txBody>
      </p:sp>
      <p:sp>
        <p:nvSpPr>
          <p:cNvPr id="38749" name="RECTANGLE38749"/>
          <p:cNvSpPr/>
          <p:nvPr/>
        </p:nvSpPr>
        <p:spPr bwMode="auto">
          <a:xfrm>
            <a:off x="7476198" y="3990073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18%</a:t>
            </a:r>
            <a:endParaRPr/>
          </a:p>
        </p:txBody>
      </p:sp>
      <p:sp>
        <p:nvSpPr>
          <p:cNvPr id="38752" name="RECTANGLE38752"/>
          <p:cNvSpPr/>
          <p:nvPr/>
        </p:nvSpPr>
        <p:spPr bwMode="auto">
          <a:xfrm>
            <a:off x="8174698" y="3990073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32%</a:t>
            </a:r>
            <a:endParaRPr/>
          </a:p>
        </p:txBody>
      </p:sp>
      <p:sp>
        <p:nvSpPr>
          <p:cNvPr id="38755" name="RECTANGLE38755"/>
          <p:cNvSpPr/>
          <p:nvPr/>
        </p:nvSpPr>
        <p:spPr bwMode="auto">
          <a:xfrm>
            <a:off x="8773947" y="397737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1 001</a:t>
            </a:r>
            <a:endParaRPr/>
          </a:p>
        </p:txBody>
      </p:sp>
      <p:sp>
        <p:nvSpPr>
          <p:cNvPr id="38758" name="RECTANGLE38758"/>
          <p:cNvSpPr/>
          <p:nvPr/>
        </p:nvSpPr>
        <p:spPr bwMode="auto">
          <a:xfrm>
            <a:off x="9408947" y="397737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1 140</a:t>
            </a:r>
            <a:endParaRPr/>
          </a:p>
        </p:txBody>
      </p:sp>
      <p:sp>
        <p:nvSpPr>
          <p:cNvPr id="38761" name="RECTANGLE38761"/>
          <p:cNvSpPr/>
          <p:nvPr/>
        </p:nvSpPr>
        <p:spPr bwMode="auto">
          <a:xfrm>
            <a:off x="10102838" y="399007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-12%</a:t>
            </a:r>
            <a:endParaRPr/>
          </a:p>
        </p:txBody>
      </p:sp>
      <p:sp>
        <p:nvSpPr>
          <p:cNvPr id="38764" name="RECTANGLE38764"/>
          <p:cNvSpPr/>
          <p:nvPr/>
        </p:nvSpPr>
        <p:spPr bwMode="auto">
          <a:xfrm>
            <a:off x="1247267" y="4158437"/>
            <a:ext cx="53383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National</a:t>
            </a:r>
            <a:endParaRPr/>
          </a:p>
        </p:txBody>
      </p:sp>
      <p:sp>
        <p:nvSpPr>
          <p:cNvPr id="38767" name="RECTANGLE38767"/>
          <p:cNvSpPr/>
          <p:nvPr/>
        </p:nvSpPr>
        <p:spPr bwMode="auto">
          <a:xfrm>
            <a:off x="3033547" y="4158437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4 627</a:t>
            </a:r>
            <a:endParaRPr/>
          </a:p>
        </p:txBody>
      </p:sp>
      <p:sp>
        <p:nvSpPr>
          <p:cNvPr id="38770" name="RECTANGLE38770"/>
          <p:cNvSpPr/>
          <p:nvPr/>
        </p:nvSpPr>
        <p:spPr bwMode="auto">
          <a:xfrm>
            <a:off x="3859047" y="4158437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1 278</a:t>
            </a:r>
            <a:endParaRPr/>
          </a:p>
        </p:txBody>
      </p:sp>
      <p:sp>
        <p:nvSpPr>
          <p:cNvPr id="38773" name="RECTANGLE38773"/>
          <p:cNvSpPr/>
          <p:nvPr/>
        </p:nvSpPr>
        <p:spPr bwMode="auto">
          <a:xfrm>
            <a:off x="4536846" y="4171137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262%</a:t>
            </a:r>
            <a:endParaRPr/>
          </a:p>
        </p:txBody>
      </p:sp>
      <p:sp>
        <p:nvSpPr>
          <p:cNvPr id="38776" name="RECTANGLE38776"/>
          <p:cNvSpPr/>
          <p:nvPr/>
        </p:nvSpPr>
        <p:spPr bwMode="auto">
          <a:xfrm>
            <a:off x="5437150" y="417113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38779" name="RECTANGLE38779"/>
          <p:cNvSpPr/>
          <p:nvPr/>
        </p:nvSpPr>
        <p:spPr bwMode="auto">
          <a:xfrm>
            <a:off x="6187554" y="4158437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38782" name="RECTANGLE38782"/>
          <p:cNvSpPr/>
          <p:nvPr/>
        </p:nvSpPr>
        <p:spPr bwMode="auto">
          <a:xfrm>
            <a:off x="6942506" y="415843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38785" name="RECTANGLE38785"/>
          <p:cNvSpPr/>
          <p:nvPr/>
        </p:nvSpPr>
        <p:spPr bwMode="auto">
          <a:xfrm>
            <a:off x="7419746" y="4171137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180%</a:t>
            </a:r>
            <a:endParaRPr/>
          </a:p>
        </p:txBody>
      </p:sp>
      <p:sp>
        <p:nvSpPr>
          <p:cNvPr id="38788" name="RECTANGLE38788"/>
          <p:cNvSpPr/>
          <p:nvPr/>
        </p:nvSpPr>
        <p:spPr bwMode="auto">
          <a:xfrm>
            <a:off x="8231150" y="417113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38791" name="RECTANGLE38791"/>
          <p:cNvSpPr/>
          <p:nvPr/>
        </p:nvSpPr>
        <p:spPr bwMode="auto">
          <a:xfrm>
            <a:off x="8861603" y="415843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331</a:t>
            </a:r>
            <a:endParaRPr/>
          </a:p>
        </p:txBody>
      </p:sp>
      <p:sp>
        <p:nvSpPr>
          <p:cNvPr id="38794" name="RECTANGLE38794"/>
          <p:cNvSpPr/>
          <p:nvPr/>
        </p:nvSpPr>
        <p:spPr bwMode="auto">
          <a:xfrm>
            <a:off x="9496603" y="415843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256</a:t>
            </a:r>
            <a:endParaRPr/>
          </a:p>
        </p:txBody>
      </p:sp>
      <p:sp>
        <p:nvSpPr>
          <p:cNvPr id="38797" name="RECTANGLE38797"/>
          <p:cNvSpPr/>
          <p:nvPr/>
        </p:nvSpPr>
        <p:spPr bwMode="auto">
          <a:xfrm>
            <a:off x="10143198" y="4171137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29%</a:t>
            </a:r>
            <a:endParaRPr/>
          </a:p>
        </p:txBody>
      </p:sp>
      <p:sp>
        <p:nvSpPr>
          <p:cNvPr id="38800" name="RECTANGLE38800"/>
          <p:cNvSpPr/>
          <p:nvPr/>
        </p:nvSpPr>
        <p:spPr bwMode="auto">
          <a:xfrm>
            <a:off x="1162050" y="4302036"/>
            <a:ext cx="138289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801" name="RECTANGLE38801"/>
          <p:cNvSpPr/>
          <p:nvPr/>
        </p:nvSpPr>
        <p:spPr bwMode="auto">
          <a:xfrm>
            <a:off x="1276083" y="4349026"/>
            <a:ext cx="113817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Cabine Economic</a:t>
            </a:r>
            <a:endParaRPr/>
          </a:p>
        </p:txBody>
      </p:sp>
      <p:sp>
        <p:nvSpPr>
          <p:cNvPr id="38804" name="RECTANGLE38804"/>
          <p:cNvSpPr/>
          <p:nvPr/>
        </p:nvSpPr>
        <p:spPr bwMode="auto">
          <a:xfrm>
            <a:off x="2544940" y="4302036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805" name="RECTANGLE38805"/>
          <p:cNvSpPr/>
          <p:nvPr/>
        </p:nvSpPr>
        <p:spPr bwMode="auto">
          <a:xfrm>
            <a:off x="2881528" y="4349026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202 564</a:t>
            </a:r>
            <a:endParaRPr/>
          </a:p>
        </p:txBody>
      </p:sp>
      <p:sp>
        <p:nvSpPr>
          <p:cNvPr id="38808" name="RECTANGLE38808"/>
          <p:cNvSpPr/>
          <p:nvPr/>
        </p:nvSpPr>
        <p:spPr bwMode="auto">
          <a:xfrm>
            <a:off x="3370440" y="4302036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809" name="RECTANGLE38809"/>
          <p:cNvSpPr/>
          <p:nvPr/>
        </p:nvSpPr>
        <p:spPr bwMode="auto">
          <a:xfrm>
            <a:off x="3707028" y="4349026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222 988</a:t>
            </a:r>
            <a:endParaRPr/>
          </a:p>
        </p:txBody>
      </p:sp>
      <p:sp>
        <p:nvSpPr>
          <p:cNvPr id="38812" name="RECTANGLE38812"/>
          <p:cNvSpPr/>
          <p:nvPr/>
        </p:nvSpPr>
        <p:spPr bwMode="auto">
          <a:xfrm>
            <a:off x="4195940" y="4302036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813" name="RECTANGLE38813"/>
          <p:cNvSpPr/>
          <p:nvPr/>
        </p:nvSpPr>
        <p:spPr bwMode="auto">
          <a:xfrm>
            <a:off x="4583163" y="4361726"/>
            <a:ext cx="23139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-9%</a:t>
            </a:r>
            <a:endParaRPr/>
          </a:p>
        </p:txBody>
      </p:sp>
      <p:sp>
        <p:nvSpPr>
          <p:cNvPr id="38816" name="RECTANGLE38816"/>
          <p:cNvSpPr/>
          <p:nvPr/>
        </p:nvSpPr>
        <p:spPr bwMode="auto">
          <a:xfrm>
            <a:off x="4894440" y="4302036"/>
            <a:ext cx="7874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817" name="RECTANGLE38817"/>
          <p:cNvSpPr/>
          <p:nvPr/>
        </p:nvSpPr>
        <p:spPr bwMode="auto">
          <a:xfrm>
            <a:off x="5350027" y="4361726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87%</a:t>
            </a:r>
            <a:endParaRPr/>
          </a:p>
        </p:txBody>
      </p:sp>
      <p:sp>
        <p:nvSpPr>
          <p:cNvPr id="38820" name="RECTANGLE38820"/>
          <p:cNvSpPr/>
          <p:nvPr/>
        </p:nvSpPr>
        <p:spPr bwMode="auto">
          <a:xfrm>
            <a:off x="5681840" y="4302036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821" name="RECTANGLE38821"/>
          <p:cNvSpPr/>
          <p:nvPr/>
        </p:nvSpPr>
        <p:spPr bwMode="auto">
          <a:xfrm>
            <a:off x="6111100" y="4349026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366</a:t>
            </a:r>
            <a:endParaRPr/>
          </a:p>
        </p:txBody>
      </p:sp>
      <p:sp>
        <p:nvSpPr>
          <p:cNvPr id="38824" name="RECTANGLE38824"/>
          <p:cNvSpPr/>
          <p:nvPr/>
        </p:nvSpPr>
        <p:spPr bwMode="auto">
          <a:xfrm>
            <a:off x="6380340" y="4302036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825" name="RECTANGLE38825"/>
          <p:cNvSpPr/>
          <p:nvPr/>
        </p:nvSpPr>
        <p:spPr bwMode="auto">
          <a:xfrm>
            <a:off x="6809601" y="4349026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370</a:t>
            </a:r>
            <a:endParaRPr/>
          </a:p>
        </p:txBody>
      </p:sp>
      <p:sp>
        <p:nvSpPr>
          <p:cNvPr id="38828" name="RECTANGLE38828"/>
          <p:cNvSpPr/>
          <p:nvPr/>
        </p:nvSpPr>
        <p:spPr bwMode="auto">
          <a:xfrm>
            <a:off x="7078840" y="4302036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829" name="RECTANGLE38829"/>
          <p:cNvSpPr/>
          <p:nvPr/>
        </p:nvSpPr>
        <p:spPr bwMode="auto">
          <a:xfrm>
            <a:off x="7466064" y="4361726"/>
            <a:ext cx="23139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-1%</a:t>
            </a:r>
            <a:endParaRPr/>
          </a:p>
        </p:txBody>
      </p:sp>
      <p:sp>
        <p:nvSpPr>
          <p:cNvPr id="38832" name="RECTANGLE38832"/>
          <p:cNvSpPr/>
          <p:nvPr/>
        </p:nvSpPr>
        <p:spPr bwMode="auto">
          <a:xfrm>
            <a:off x="7777340" y="4302036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833" name="RECTANGLE38833"/>
          <p:cNvSpPr/>
          <p:nvPr/>
        </p:nvSpPr>
        <p:spPr bwMode="auto">
          <a:xfrm>
            <a:off x="8144028" y="4361726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94%</a:t>
            </a:r>
            <a:endParaRPr/>
          </a:p>
        </p:txBody>
      </p:sp>
      <p:sp>
        <p:nvSpPr>
          <p:cNvPr id="38836" name="RECTANGLE38836"/>
          <p:cNvSpPr/>
          <p:nvPr/>
        </p:nvSpPr>
        <p:spPr bwMode="auto">
          <a:xfrm>
            <a:off x="8475840" y="4302036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837" name="RECTANGLE38837"/>
          <p:cNvSpPr/>
          <p:nvPr/>
        </p:nvSpPr>
        <p:spPr bwMode="auto">
          <a:xfrm>
            <a:off x="8841601" y="4349026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553</a:t>
            </a:r>
            <a:endParaRPr/>
          </a:p>
        </p:txBody>
      </p:sp>
      <p:sp>
        <p:nvSpPr>
          <p:cNvPr id="38840" name="RECTANGLE38840"/>
          <p:cNvSpPr/>
          <p:nvPr/>
        </p:nvSpPr>
        <p:spPr bwMode="auto">
          <a:xfrm>
            <a:off x="9110840" y="4302036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841" name="RECTANGLE38841"/>
          <p:cNvSpPr/>
          <p:nvPr/>
        </p:nvSpPr>
        <p:spPr bwMode="auto">
          <a:xfrm>
            <a:off x="9476601" y="4349026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603</a:t>
            </a:r>
            <a:endParaRPr/>
          </a:p>
        </p:txBody>
      </p:sp>
      <p:sp>
        <p:nvSpPr>
          <p:cNvPr id="38844" name="RECTANGLE38844"/>
          <p:cNvSpPr/>
          <p:nvPr/>
        </p:nvSpPr>
        <p:spPr bwMode="auto">
          <a:xfrm>
            <a:off x="9745840" y="4302036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845" name="RECTANGLE38845"/>
          <p:cNvSpPr/>
          <p:nvPr/>
        </p:nvSpPr>
        <p:spPr bwMode="auto">
          <a:xfrm>
            <a:off x="10114014" y="4361726"/>
            <a:ext cx="23139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-8%</a:t>
            </a:r>
            <a:endParaRPr/>
          </a:p>
        </p:txBody>
      </p:sp>
      <p:sp>
        <p:nvSpPr>
          <p:cNvPr id="38848" name="RECTANGLE38848"/>
          <p:cNvSpPr/>
          <p:nvPr/>
        </p:nvSpPr>
        <p:spPr bwMode="auto">
          <a:xfrm>
            <a:off x="442544" y="4642841"/>
            <a:ext cx="54263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Cabine First</a:t>
            </a:r>
            <a:endParaRPr/>
          </a:p>
        </p:txBody>
      </p:sp>
      <p:sp>
        <p:nvSpPr>
          <p:cNvPr id="38851" name="RECTANGLE38851"/>
          <p:cNvSpPr/>
          <p:nvPr/>
        </p:nvSpPr>
        <p:spPr bwMode="auto">
          <a:xfrm>
            <a:off x="1247267" y="4539615"/>
            <a:ext cx="74283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International</a:t>
            </a:r>
            <a:endParaRPr/>
          </a:p>
        </p:txBody>
      </p:sp>
      <p:sp>
        <p:nvSpPr>
          <p:cNvPr id="38854" name="RECTANGLE38854"/>
          <p:cNvSpPr/>
          <p:nvPr/>
        </p:nvSpPr>
        <p:spPr bwMode="auto">
          <a:xfrm>
            <a:off x="3121203" y="453961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912</a:t>
            </a:r>
            <a:endParaRPr/>
          </a:p>
        </p:txBody>
      </p:sp>
      <p:sp>
        <p:nvSpPr>
          <p:cNvPr id="38857" name="RECTANGLE38857"/>
          <p:cNvSpPr/>
          <p:nvPr/>
        </p:nvSpPr>
        <p:spPr bwMode="auto">
          <a:xfrm>
            <a:off x="3946703" y="453961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974</a:t>
            </a:r>
            <a:endParaRPr/>
          </a:p>
        </p:txBody>
      </p:sp>
      <p:sp>
        <p:nvSpPr>
          <p:cNvPr id="38860" name="RECTANGLE38860"/>
          <p:cNvSpPr/>
          <p:nvPr/>
        </p:nvSpPr>
        <p:spPr bwMode="auto">
          <a:xfrm>
            <a:off x="4609389" y="4552315"/>
            <a:ext cx="20516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-6%</a:t>
            </a:r>
            <a:endParaRPr/>
          </a:p>
        </p:txBody>
      </p:sp>
      <p:sp>
        <p:nvSpPr>
          <p:cNvPr id="38863" name="RECTANGLE38863"/>
          <p:cNvSpPr/>
          <p:nvPr/>
        </p:nvSpPr>
        <p:spPr bwMode="auto">
          <a:xfrm>
            <a:off x="5437150" y="455231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8866" name="RECTANGLE38866"/>
          <p:cNvSpPr/>
          <p:nvPr/>
        </p:nvSpPr>
        <p:spPr bwMode="auto">
          <a:xfrm>
            <a:off x="6244006" y="45396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38869" name="RECTANGLE38869"/>
          <p:cNvSpPr/>
          <p:nvPr/>
        </p:nvSpPr>
        <p:spPr bwMode="auto">
          <a:xfrm>
            <a:off x="6942506" y="45396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38872" name="RECTANGLE38872"/>
          <p:cNvSpPr/>
          <p:nvPr/>
        </p:nvSpPr>
        <p:spPr bwMode="auto">
          <a:xfrm>
            <a:off x="7419746" y="455231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38875" name="RECTANGLE38875"/>
          <p:cNvSpPr/>
          <p:nvPr/>
        </p:nvSpPr>
        <p:spPr bwMode="auto">
          <a:xfrm>
            <a:off x="8231150" y="455231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38878" name="RECTANGLE38878"/>
          <p:cNvSpPr/>
          <p:nvPr/>
        </p:nvSpPr>
        <p:spPr bwMode="auto">
          <a:xfrm>
            <a:off x="8861603" y="453961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456</a:t>
            </a:r>
            <a:endParaRPr/>
          </a:p>
        </p:txBody>
      </p:sp>
      <p:sp>
        <p:nvSpPr>
          <p:cNvPr id="38881" name="RECTANGLE38881"/>
          <p:cNvSpPr/>
          <p:nvPr/>
        </p:nvSpPr>
        <p:spPr bwMode="auto">
          <a:xfrm>
            <a:off x="9496603" y="453961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974</a:t>
            </a:r>
            <a:endParaRPr/>
          </a:p>
        </p:txBody>
      </p:sp>
      <p:sp>
        <p:nvSpPr>
          <p:cNvPr id="38884" name="RECTANGLE38884"/>
          <p:cNvSpPr/>
          <p:nvPr/>
        </p:nvSpPr>
        <p:spPr bwMode="auto">
          <a:xfrm>
            <a:off x="10102838" y="4552315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-53%</a:t>
            </a:r>
            <a:endParaRPr/>
          </a:p>
        </p:txBody>
      </p:sp>
      <p:sp>
        <p:nvSpPr>
          <p:cNvPr id="38887" name="RECTANGLE38887"/>
          <p:cNvSpPr/>
          <p:nvPr/>
        </p:nvSpPr>
        <p:spPr bwMode="auto">
          <a:xfrm>
            <a:off x="1162050" y="4683214"/>
            <a:ext cx="138289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888" name="RECTANGLE38888"/>
          <p:cNvSpPr/>
          <p:nvPr/>
        </p:nvSpPr>
        <p:spPr bwMode="auto">
          <a:xfrm>
            <a:off x="1525537" y="4730204"/>
            <a:ext cx="8887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Cabine First</a:t>
            </a:r>
            <a:endParaRPr/>
          </a:p>
        </p:txBody>
      </p:sp>
      <p:sp>
        <p:nvSpPr>
          <p:cNvPr id="38891" name="RECTANGLE38891"/>
          <p:cNvSpPr/>
          <p:nvPr/>
        </p:nvSpPr>
        <p:spPr bwMode="auto">
          <a:xfrm>
            <a:off x="2544940" y="4683214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892" name="RECTANGLE38892"/>
          <p:cNvSpPr/>
          <p:nvPr/>
        </p:nvSpPr>
        <p:spPr bwMode="auto">
          <a:xfrm>
            <a:off x="3101200" y="4730204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912</a:t>
            </a:r>
            <a:endParaRPr/>
          </a:p>
        </p:txBody>
      </p:sp>
      <p:sp>
        <p:nvSpPr>
          <p:cNvPr id="38895" name="RECTANGLE38895"/>
          <p:cNvSpPr/>
          <p:nvPr/>
        </p:nvSpPr>
        <p:spPr bwMode="auto">
          <a:xfrm>
            <a:off x="3370440" y="4683214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896" name="RECTANGLE38896"/>
          <p:cNvSpPr/>
          <p:nvPr/>
        </p:nvSpPr>
        <p:spPr bwMode="auto">
          <a:xfrm>
            <a:off x="3926700" y="4730204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974</a:t>
            </a:r>
            <a:endParaRPr/>
          </a:p>
        </p:txBody>
      </p:sp>
      <p:sp>
        <p:nvSpPr>
          <p:cNvPr id="38899" name="RECTANGLE38899"/>
          <p:cNvSpPr/>
          <p:nvPr/>
        </p:nvSpPr>
        <p:spPr bwMode="auto">
          <a:xfrm>
            <a:off x="4195940" y="4683214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900" name="RECTANGLE38900"/>
          <p:cNvSpPr/>
          <p:nvPr/>
        </p:nvSpPr>
        <p:spPr bwMode="auto">
          <a:xfrm>
            <a:off x="4583163" y="4742904"/>
            <a:ext cx="23139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-6%</a:t>
            </a:r>
            <a:endParaRPr/>
          </a:p>
        </p:txBody>
      </p:sp>
      <p:sp>
        <p:nvSpPr>
          <p:cNvPr id="38903" name="RECTANGLE38903"/>
          <p:cNvSpPr/>
          <p:nvPr/>
        </p:nvSpPr>
        <p:spPr bwMode="auto">
          <a:xfrm>
            <a:off x="4894440" y="4683214"/>
            <a:ext cx="7874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904" name="RECTANGLE38904"/>
          <p:cNvSpPr/>
          <p:nvPr/>
        </p:nvSpPr>
        <p:spPr bwMode="auto">
          <a:xfrm>
            <a:off x="5413146" y="4742904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8907" name="RECTANGLE38907"/>
          <p:cNvSpPr/>
          <p:nvPr/>
        </p:nvSpPr>
        <p:spPr bwMode="auto">
          <a:xfrm>
            <a:off x="5681840" y="4683214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908" name="RECTANGLE38908"/>
          <p:cNvSpPr/>
          <p:nvPr/>
        </p:nvSpPr>
        <p:spPr bwMode="auto">
          <a:xfrm>
            <a:off x="6237338" y="4730204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38911" name="RECTANGLE38911"/>
          <p:cNvSpPr/>
          <p:nvPr/>
        </p:nvSpPr>
        <p:spPr bwMode="auto">
          <a:xfrm>
            <a:off x="6380340" y="4683214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912" name="RECTANGLE38912"/>
          <p:cNvSpPr/>
          <p:nvPr/>
        </p:nvSpPr>
        <p:spPr bwMode="auto">
          <a:xfrm>
            <a:off x="6935839" y="4730204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38915" name="RECTANGLE38915"/>
          <p:cNvSpPr/>
          <p:nvPr/>
        </p:nvSpPr>
        <p:spPr bwMode="auto">
          <a:xfrm>
            <a:off x="7078840" y="4683214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916" name="RECTANGLE38916"/>
          <p:cNvSpPr/>
          <p:nvPr/>
        </p:nvSpPr>
        <p:spPr bwMode="auto">
          <a:xfrm>
            <a:off x="7382408" y="4742904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38919" name="RECTANGLE38919"/>
          <p:cNvSpPr/>
          <p:nvPr/>
        </p:nvSpPr>
        <p:spPr bwMode="auto">
          <a:xfrm>
            <a:off x="7777340" y="4683214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920" name="RECTANGLE38920"/>
          <p:cNvSpPr/>
          <p:nvPr/>
        </p:nvSpPr>
        <p:spPr bwMode="auto">
          <a:xfrm>
            <a:off x="8207146" y="4742904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38923" name="RECTANGLE38923"/>
          <p:cNvSpPr/>
          <p:nvPr/>
        </p:nvSpPr>
        <p:spPr bwMode="auto">
          <a:xfrm>
            <a:off x="8475840" y="4683214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924" name="RECTANGLE38924"/>
          <p:cNvSpPr/>
          <p:nvPr/>
        </p:nvSpPr>
        <p:spPr bwMode="auto">
          <a:xfrm>
            <a:off x="8841601" y="4730204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456</a:t>
            </a:r>
            <a:endParaRPr/>
          </a:p>
        </p:txBody>
      </p:sp>
      <p:sp>
        <p:nvSpPr>
          <p:cNvPr id="38927" name="RECTANGLE38927"/>
          <p:cNvSpPr/>
          <p:nvPr/>
        </p:nvSpPr>
        <p:spPr bwMode="auto">
          <a:xfrm>
            <a:off x="9110840" y="4683214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928" name="RECTANGLE38928"/>
          <p:cNvSpPr/>
          <p:nvPr/>
        </p:nvSpPr>
        <p:spPr bwMode="auto">
          <a:xfrm>
            <a:off x="9476601" y="4730204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974</a:t>
            </a:r>
            <a:endParaRPr/>
          </a:p>
        </p:txBody>
      </p:sp>
      <p:sp>
        <p:nvSpPr>
          <p:cNvPr id="38931" name="RECTANGLE38931"/>
          <p:cNvSpPr/>
          <p:nvPr/>
        </p:nvSpPr>
        <p:spPr bwMode="auto">
          <a:xfrm>
            <a:off x="9745840" y="4683214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932" name="RECTANGLE38932"/>
          <p:cNvSpPr/>
          <p:nvPr/>
        </p:nvSpPr>
        <p:spPr bwMode="auto">
          <a:xfrm>
            <a:off x="10050894" y="4742904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-53%</a:t>
            </a:r>
            <a:endParaRPr/>
          </a:p>
        </p:txBody>
      </p:sp>
      <p:sp>
        <p:nvSpPr>
          <p:cNvPr id="38935" name="RECTANGLE38935"/>
          <p:cNvSpPr/>
          <p:nvPr/>
        </p:nvSpPr>
        <p:spPr bwMode="auto">
          <a:xfrm>
            <a:off x="340931" y="5024019"/>
            <a:ext cx="74585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Cabine Premium</a:t>
            </a:r>
            <a:endParaRPr/>
          </a:p>
        </p:txBody>
      </p:sp>
      <p:sp>
        <p:nvSpPr>
          <p:cNvPr id="38938" name="RECTANGLE38938"/>
          <p:cNvSpPr/>
          <p:nvPr/>
        </p:nvSpPr>
        <p:spPr bwMode="auto">
          <a:xfrm>
            <a:off x="1247267" y="4920793"/>
            <a:ext cx="74283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International</a:t>
            </a:r>
            <a:endParaRPr/>
          </a:p>
        </p:txBody>
      </p:sp>
      <p:sp>
        <p:nvSpPr>
          <p:cNvPr id="38941" name="RECTANGLE38941"/>
          <p:cNvSpPr/>
          <p:nvPr/>
        </p:nvSpPr>
        <p:spPr bwMode="auto">
          <a:xfrm>
            <a:off x="2977096" y="4920793"/>
            <a:ext cx="3261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22 580</a:t>
            </a:r>
            <a:endParaRPr/>
          </a:p>
        </p:txBody>
      </p:sp>
      <p:sp>
        <p:nvSpPr>
          <p:cNvPr id="38944" name="RECTANGLE38944"/>
          <p:cNvSpPr/>
          <p:nvPr/>
        </p:nvSpPr>
        <p:spPr bwMode="auto">
          <a:xfrm>
            <a:off x="3859047" y="492079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9 408</a:t>
            </a:r>
            <a:endParaRPr/>
          </a:p>
        </p:txBody>
      </p:sp>
      <p:sp>
        <p:nvSpPr>
          <p:cNvPr id="38947" name="RECTANGLE38947"/>
          <p:cNvSpPr/>
          <p:nvPr/>
        </p:nvSpPr>
        <p:spPr bwMode="auto">
          <a:xfrm>
            <a:off x="4536846" y="493349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140%</a:t>
            </a:r>
            <a:endParaRPr/>
          </a:p>
        </p:txBody>
      </p:sp>
      <p:sp>
        <p:nvSpPr>
          <p:cNvPr id="38950" name="RECTANGLE38950"/>
          <p:cNvSpPr/>
          <p:nvPr/>
        </p:nvSpPr>
        <p:spPr bwMode="auto">
          <a:xfrm>
            <a:off x="5380698" y="4933493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10%</a:t>
            </a:r>
            <a:endParaRPr/>
          </a:p>
        </p:txBody>
      </p:sp>
      <p:sp>
        <p:nvSpPr>
          <p:cNvPr id="38953" name="RECTANGLE38953"/>
          <p:cNvSpPr/>
          <p:nvPr/>
        </p:nvSpPr>
        <p:spPr bwMode="auto">
          <a:xfrm>
            <a:off x="6187554" y="4920793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38956" name="RECTANGLE38956"/>
          <p:cNvSpPr/>
          <p:nvPr/>
        </p:nvSpPr>
        <p:spPr bwMode="auto">
          <a:xfrm>
            <a:off x="6942506" y="49207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38959" name="RECTANGLE38959"/>
          <p:cNvSpPr/>
          <p:nvPr/>
        </p:nvSpPr>
        <p:spPr bwMode="auto">
          <a:xfrm>
            <a:off x="7419746" y="493349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150%</a:t>
            </a:r>
            <a:endParaRPr/>
          </a:p>
        </p:txBody>
      </p:sp>
      <p:sp>
        <p:nvSpPr>
          <p:cNvPr id="38962" name="RECTANGLE38962"/>
          <p:cNvSpPr/>
          <p:nvPr/>
        </p:nvSpPr>
        <p:spPr bwMode="auto">
          <a:xfrm>
            <a:off x="8231150" y="493349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38965" name="RECTANGLE38965"/>
          <p:cNvSpPr/>
          <p:nvPr/>
        </p:nvSpPr>
        <p:spPr bwMode="auto">
          <a:xfrm>
            <a:off x="8773947" y="492079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2 258</a:t>
            </a:r>
            <a:endParaRPr/>
          </a:p>
        </p:txBody>
      </p:sp>
      <p:sp>
        <p:nvSpPr>
          <p:cNvPr id="38968" name="RECTANGLE38968"/>
          <p:cNvSpPr/>
          <p:nvPr/>
        </p:nvSpPr>
        <p:spPr bwMode="auto">
          <a:xfrm>
            <a:off x="9408947" y="492079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2 352</a:t>
            </a:r>
            <a:endParaRPr/>
          </a:p>
        </p:txBody>
      </p:sp>
      <p:sp>
        <p:nvSpPr>
          <p:cNvPr id="38971" name="RECTANGLE38971"/>
          <p:cNvSpPr/>
          <p:nvPr/>
        </p:nvSpPr>
        <p:spPr bwMode="auto">
          <a:xfrm>
            <a:off x="10159288" y="4933493"/>
            <a:ext cx="20516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-4%</a:t>
            </a:r>
            <a:endParaRPr/>
          </a:p>
        </p:txBody>
      </p:sp>
      <p:sp>
        <p:nvSpPr>
          <p:cNvPr id="38974" name="RECTANGLE38974"/>
          <p:cNvSpPr/>
          <p:nvPr/>
        </p:nvSpPr>
        <p:spPr bwMode="auto">
          <a:xfrm>
            <a:off x="1162050" y="5064392"/>
            <a:ext cx="138289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975" name="RECTANGLE38975"/>
          <p:cNvSpPr/>
          <p:nvPr/>
        </p:nvSpPr>
        <p:spPr bwMode="auto">
          <a:xfrm>
            <a:off x="1300975" y="5111382"/>
            <a:ext cx="111328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Cabine Premium</a:t>
            </a:r>
            <a:endParaRPr/>
          </a:p>
        </p:txBody>
      </p:sp>
      <p:sp>
        <p:nvSpPr>
          <p:cNvPr id="38978" name="RECTANGLE38978"/>
          <p:cNvSpPr/>
          <p:nvPr/>
        </p:nvSpPr>
        <p:spPr bwMode="auto">
          <a:xfrm>
            <a:off x="2544940" y="5064392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979" name="RECTANGLE38979"/>
          <p:cNvSpPr/>
          <p:nvPr/>
        </p:nvSpPr>
        <p:spPr bwMode="auto">
          <a:xfrm>
            <a:off x="2944647" y="5111382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22 580</a:t>
            </a:r>
            <a:endParaRPr/>
          </a:p>
        </p:txBody>
      </p:sp>
      <p:sp>
        <p:nvSpPr>
          <p:cNvPr id="38982" name="RECTANGLE38982"/>
          <p:cNvSpPr/>
          <p:nvPr/>
        </p:nvSpPr>
        <p:spPr bwMode="auto">
          <a:xfrm>
            <a:off x="3370440" y="5064392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983" name="RECTANGLE38983"/>
          <p:cNvSpPr/>
          <p:nvPr/>
        </p:nvSpPr>
        <p:spPr bwMode="auto">
          <a:xfrm>
            <a:off x="3833266" y="511138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9 408</a:t>
            </a:r>
            <a:endParaRPr/>
          </a:p>
        </p:txBody>
      </p:sp>
      <p:sp>
        <p:nvSpPr>
          <p:cNvPr id="38986" name="RECTANGLE38986"/>
          <p:cNvSpPr/>
          <p:nvPr/>
        </p:nvSpPr>
        <p:spPr bwMode="auto">
          <a:xfrm>
            <a:off x="4195940" y="5064392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987" name="RECTANGLE38987"/>
          <p:cNvSpPr/>
          <p:nvPr/>
        </p:nvSpPr>
        <p:spPr bwMode="auto">
          <a:xfrm>
            <a:off x="4499508" y="512408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140%</a:t>
            </a:r>
            <a:endParaRPr/>
          </a:p>
        </p:txBody>
      </p:sp>
      <p:sp>
        <p:nvSpPr>
          <p:cNvPr id="38990" name="RECTANGLE38990"/>
          <p:cNvSpPr/>
          <p:nvPr/>
        </p:nvSpPr>
        <p:spPr bwMode="auto">
          <a:xfrm>
            <a:off x="4894440" y="5064392"/>
            <a:ext cx="7874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991" name="RECTANGLE38991"/>
          <p:cNvSpPr/>
          <p:nvPr/>
        </p:nvSpPr>
        <p:spPr bwMode="auto">
          <a:xfrm>
            <a:off x="5350027" y="5124082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10%</a:t>
            </a:r>
            <a:endParaRPr/>
          </a:p>
        </p:txBody>
      </p:sp>
      <p:sp>
        <p:nvSpPr>
          <p:cNvPr id="38994" name="RECTANGLE38994"/>
          <p:cNvSpPr/>
          <p:nvPr/>
        </p:nvSpPr>
        <p:spPr bwMode="auto">
          <a:xfrm>
            <a:off x="5681840" y="5064392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995" name="RECTANGLE38995"/>
          <p:cNvSpPr/>
          <p:nvPr/>
        </p:nvSpPr>
        <p:spPr bwMode="auto">
          <a:xfrm>
            <a:off x="6174219" y="5111382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38998" name="RECTANGLE38998"/>
          <p:cNvSpPr/>
          <p:nvPr/>
        </p:nvSpPr>
        <p:spPr bwMode="auto">
          <a:xfrm>
            <a:off x="6380340" y="5064392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8999" name="RECTANGLE38999"/>
          <p:cNvSpPr/>
          <p:nvPr/>
        </p:nvSpPr>
        <p:spPr bwMode="auto">
          <a:xfrm>
            <a:off x="6935839" y="511138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39002" name="RECTANGLE39002"/>
          <p:cNvSpPr/>
          <p:nvPr/>
        </p:nvSpPr>
        <p:spPr bwMode="auto">
          <a:xfrm>
            <a:off x="7078840" y="5064392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003" name="RECTANGLE39003"/>
          <p:cNvSpPr/>
          <p:nvPr/>
        </p:nvSpPr>
        <p:spPr bwMode="auto">
          <a:xfrm>
            <a:off x="7382408" y="512408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150%</a:t>
            </a:r>
            <a:endParaRPr/>
          </a:p>
        </p:txBody>
      </p:sp>
      <p:sp>
        <p:nvSpPr>
          <p:cNvPr id="39006" name="RECTANGLE39006"/>
          <p:cNvSpPr/>
          <p:nvPr/>
        </p:nvSpPr>
        <p:spPr bwMode="auto">
          <a:xfrm>
            <a:off x="7777340" y="5064392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007" name="RECTANGLE39007"/>
          <p:cNvSpPr/>
          <p:nvPr/>
        </p:nvSpPr>
        <p:spPr bwMode="auto">
          <a:xfrm>
            <a:off x="8207146" y="512408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39010" name="RECTANGLE39010"/>
          <p:cNvSpPr/>
          <p:nvPr/>
        </p:nvSpPr>
        <p:spPr bwMode="auto">
          <a:xfrm>
            <a:off x="8475840" y="5064392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011" name="RECTANGLE39011"/>
          <p:cNvSpPr/>
          <p:nvPr/>
        </p:nvSpPr>
        <p:spPr bwMode="auto">
          <a:xfrm>
            <a:off x="8748166" y="511138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2 258</a:t>
            </a:r>
            <a:endParaRPr/>
          </a:p>
        </p:txBody>
      </p:sp>
      <p:sp>
        <p:nvSpPr>
          <p:cNvPr id="39014" name="RECTANGLE39014"/>
          <p:cNvSpPr/>
          <p:nvPr/>
        </p:nvSpPr>
        <p:spPr bwMode="auto">
          <a:xfrm>
            <a:off x="9110840" y="5064392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015" name="RECTANGLE39015"/>
          <p:cNvSpPr/>
          <p:nvPr/>
        </p:nvSpPr>
        <p:spPr bwMode="auto">
          <a:xfrm>
            <a:off x="9383166" y="511138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2 352</a:t>
            </a:r>
            <a:endParaRPr/>
          </a:p>
        </p:txBody>
      </p:sp>
      <p:sp>
        <p:nvSpPr>
          <p:cNvPr id="39018" name="RECTANGLE39018"/>
          <p:cNvSpPr/>
          <p:nvPr/>
        </p:nvSpPr>
        <p:spPr bwMode="auto">
          <a:xfrm>
            <a:off x="9745840" y="5064392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019" name="RECTANGLE39019"/>
          <p:cNvSpPr/>
          <p:nvPr/>
        </p:nvSpPr>
        <p:spPr bwMode="auto">
          <a:xfrm>
            <a:off x="10114014" y="5124082"/>
            <a:ext cx="23139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-4%</a:t>
            </a:r>
            <a:endParaRPr/>
          </a:p>
        </p:txBody>
      </p:sp>
      <p:sp>
        <p:nvSpPr>
          <p:cNvPr id="39022" name="RECTANGLE39022"/>
          <p:cNvSpPr/>
          <p:nvPr/>
        </p:nvSpPr>
        <p:spPr bwMode="auto">
          <a:xfrm>
            <a:off x="374231" y="5586260"/>
            <a:ext cx="6792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Non Renseigné</a:t>
            </a:r>
            <a:endParaRPr/>
          </a:p>
        </p:txBody>
      </p:sp>
      <p:sp>
        <p:nvSpPr>
          <p:cNvPr id="39025" name="RECTANGLE39025"/>
          <p:cNvSpPr/>
          <p:nvPr/>
        </p:nvSpPr>
        <p:spPr bwMode="auto">
          <a:xfrm>
            <a:off x="1247267" y="5301971"/>
            <a:ext cx="47924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Europe</a:t>
            </a:r>
            <a:endParaRPr/>
          </a:p>
        </p:txBody>
      </p:sp>
      <p:sp>
        <p:nvSpPr>
          <p:cNvPr id="39028" name="RECTANGLE39028"/>
          <p:cNvSpPr/>
          <p:nvPr/>
        </p:nvSpPr>
        <p:spPr bwMode="auto">
          <a:xfrm>
            <a:off x="3080842" y="5301971"/>
            <a:ext cx="22241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-803</a:t>
            </a:r>
            <a:endParaRPr/>
          </a:p>
        </p:txBody>
      </p:sp>
      <p:sp>
        <p:nvSpPr>
          <p:cNvPr id="39031" name="RECTANGLE39031"/>
          <p:cNvSpPr/>
          <p:nvPr/>
        </p:nvSpPr>
        <p:spPr bwMode="auto">
          <a:xfrm>
            <a:off x="3946703" y="530197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496</a:t>
            </a:r>
            <a:endParaRPr/>
          </a:p>
        </p:txBody>
      </p:sp>
      <p:sp>
        <p:nvSpPr>
          <p:cNvPr id="39034" name="RECTANGLE39034"/>
          <p:cNvSpPr/>
          <p:nvPr/>
        </p:nvSpPr>
        <p:spPr bwMode="auto">
          <a:xfrm>
            <a:off x="4496486" y="5314671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-262%</a:t>
            </a:r>
            <a:endParaRPr/>
          </a:p>
        </p:txBody>
      </p:sp>
      <p:sp>
        <p:nvSpPr>
          <p:cNvPr id="39037" name="RECTANGLE39037"/>
          <p:cNvSpPr/>
          <p:nvPr/>
        </p:nvSpPr>
        <p:spPr bwMode="auto">
          <a:xfrm>
            <a:off x="5437150" y="531467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9040" name="RECTANGLE39040"/>
          <p:cNvSpPr/>
          <p:nvPr/>
        </p:nvSpPr>
        <p:spPr bwMode="auto">
          <a:xfrm>
            <a:off x="6203645" y="5301971"/>
            <a:ext cx="10951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</a:t>
            </a:r>
            <a:endParaRPr/>
          </a:p>
        </p:txBody>
      </p:sp>
      <p:sp>
        <p:nvSpPr>
          <p:cNvPr id="39043" name="RECTANGLE39043"/>
          <p:cNvSpPr/>
          <p:nvPr/>
        </p:nvSpPr>
        <p:spPr bwMode="auto">
          <a:xfrm>
            <a:off x="6942506" y="530197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39046" name="RECTANGLE39046"/>
          <p:cNvSpPr/>
          <p:nvPr/>
        </p:nvSpPr>
        <p:spPr bwMode="auto">
          <a:xfrm>
            <a:off x="7379386" y="5314671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-250%</a:t>
            </a:r>
            <a:endParaRPr/>
          </a:p>
        </p:txBody>
      </p:sp>
      <p:sp>
        <p:nvSpPr>
          <p:cNvPr id="39049" name="RECTANGLE39049"/>
          <p:cNvSpPr/>
          <p:nvPr/>
        </p:nvSpPr>
        <p:spPr bwMode="auto">
          <a:xfrm>
            <a:off x="8190788" y="5314671"/>
            <a:ext cx="20516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-1%</a:t>
            </a:r>
            <a:endParaRPr/>
          </a:p>
        </p:txBody>
      </p:sp>
      <p:sp>
        <p:nvSpPr>
          <p:cNvPr id="39052" name="RECTANGLE39052"/>
          <p:cNvSpPr/>
          <p:nvPr/>
        </p:nvSpPr>
        <p:spPr bwMode="auto">
          <a:xfrm>
            <a:off x="8861603" y="530197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268</a:t>
            </a:r>
            <a:endParaRPr/>
          </a:p>
        </p:txBody>
      </p:sp>
      <p:sp>
        <p:nvSpPr>
          <p:cNvPr id="39055" name="RECTANGLE39055"/>
          <p:cNvSpPr/>
          <p:nvPr/>
        </p:nvSpPr>
        <p:spPr bwMode="auto">
          <a:xfrm>
            <a:off x="9496603" y="530197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248</a:t>
            </a:r>
            <a:endParaRPr/>
          </a:p>
        </p:txBody>
      </p:sp>
      <p:sp>
        <p:nvSpPr>
          <p:cNvPr id="39058" name="RECTANGLE39058"/>
          <p:cNvSpPr/>
          <p:nvPr/>
        </p:nvSpPr>
        <p:spPr bwMode="auto">
          <a:xfrm>
            <a:off x="10199650" y="531467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8%</a:t>
            </a:r>
            <a:endParaRPr/>
          </a:p>
        </p:txBody>
      </p:sp>
      <p:sp>
        <p:nvSpPr>
          <p:cNvPr id="39061" name="RECTANGLE39061"/>
          <p:cNvSpPr/>
          <p:nvPr/>
        </p:nvSpPr>
        <p:spPr bwMode="auto">
          <a:xfrm>
            <a:off x="1247267" y="5483034"/>
            <a:ext cx="74283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International</a:t>
            </a:r>
            <a:endParaRPr/>
          </a:p>
        </p:txBody>
      </p:sp>
      <p:sp>
        <p:nvSpPr>
          <p:cNvPr id="39064" name="RECTANGLE39064"/>
          <p:cNvSpPr/>
          <p:nvPr/>
        </p:nvSpPr>
        <p:spPr bwMode="auto">
          <a:xfrm>
            <a:off x="3080842" y="5483034"/>
            <a:ext cx="22241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-188</a:t>
            </a:r>
            <a:endParaRPr/>
          </a:p>
        </p:txBody>
      </p:sp>
      <p:sp>
        <p:nvSpPr>
          <p:cNvPr id="39067" name="RECTANGLE39067"/>
          <p:cNvSpPr/>
          <p:nvPr/>
        </p:nvSpPr>
        <p:spPr bwMode="auto">
          <a:xfrm>
            <a:off x="4059606" y="548303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9070" name="RECTANGLE39070"/>
          <p:cNvSpPr/>
          <p:nvPr/>
        </p:nvSpPr>
        <p:spPr bwMode="auto">
          <a:xfrm>
            <a:off x="4496486" y="5495734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39073" name="RECTANGLE39073"/>
          <p:cNvSpPr/>
          <p:nvPr/>
        </p:nvSpPr>
        <p:spPr bwMode="auto">
          <a:xfrm>
            <a:off x="5437150" y="549573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9076" name="RECTANGLE39076"/>
          <p:cNvSpPr/>
          <p:nvPr/>
        </p:nvSpPr>
        <p:spPr bwMode="auto">
          <a:xfrm>
            <a:off x="6203645" y="5483034"/>
            <a:ext cx="10951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</a:t>
            </a:r>
            <a:endParaRPr/>
          </a:p>
        </p:txBody>
      </p:sp>
      <p:sp>
        <p:nvSpPr>
          <p:cNvPr id="39079" name="RECTANGLE39079"/>
          <p:cNvSpPr/>
          <p:nvPr/>
        </p:nvSpPr>
        <p:spPr bwMode="auto">
          <a:xfrm>
            <a:off x="6942506" y="548303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9082" name="RECTANGLE39082"/>
          <p:cNvSpPr/>
          <p:nvPr/>
        </p:nvSpPr>
        <p:spPr bwMode="auto">
          <a:xfrm>
            <a:off x="7379386" y="5495734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39085" name="RECTANGLE39085"/>
          <p:cNvSpPr/>
          <p:nvPr/>
        </p:nvSpPr>
        <p:spPr bwMode="auto">
          <a:xfrm>
            <a:off x="8231150" y="549573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9088" name="RECTANGLE39088"/>
          <p:cNvSpPr/>
          <p:nvPr/>
        </p:nvSpPr>
        <p:spPr bwMode="auto">
          <a:xfrm>
            <a:off x="8861603" y="5483034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188</a:t>
            </a:r>
            <a:endParaRPr/>
          </a:p>
        </p:txBody>
      </p:sp>
      <p:sp>
        <p:nvSpPr>
          <p:cNvPr id="39091" name="RECTANGLE39091"/>
          <p:cNvSpPr/>
          <p:nvPr/>
        </p:nvSpPr>
        <p:spPr bwMode="auto">
          <a:xfrm>
            <a:off x="9609506" y="548303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9094" name="RECTANGLE39094"/>
          <p:cNvSpPr/>
          <p:nvPr/>
        </p:nvSpPr>
        <p:spPr bwMode="auto">
          <a:xfrm>
            <a:off x="10086746" y="5495734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39097" name="RECTANGLE39097"/>
          <p:cNvSpPr/>
          <p:nvPr/>
        </p:nvSpPr>
        <p:spPr bwMode="auto">
          <a:xfrm>
            <a:off x="1247267" y="5664098"/>
            <a:ext cx="53383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National</a:t>
            </a:r>
            <a:endParaRPr/>
          </a:p>
        </p:txBody>
      </p:sp>
      <p:sp>
        <p:nvSpPr>
          <p:cNvPr id="39100" name="RECTANGLE39100"/>
          <p:cNvSpPr/>
          <p:nvPr/>
        </p:nvSpPr>
        <p:spPr bwMode="auto">
          <a:xfrm>
            <a:off x="3234106" y="566409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9103" name="RECTANGLE39103"/>
          <p:cNvSpPr/>
          <p:nvPr/>
        </p:nvSpPr>
        <p:spPr bwMode="auto">
          <a:xfrm>
            <a:off x="4059606" y="566409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9106" name="RECTANGLE39106"/>
          <p:cNvSpPr/>
          <p:nvPr/>
        </p:nvSpPr>
        <p:spPr bwMode="auto">
          <a:xfrm>
            <a:off x="4649750" y="567679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9109" name="RECTANGLE39109"/>
          <p:cNvSpPr/>
          <p:nvPr/>
        </p:nvSpPr>
        <p:spPr bwMode="auto">
          <a:xfrm>
            <a:off x="5437150" y="567679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9112" name="RECTANGLE39112"/>
          <p:cNvSpPr/>
          <p:nvPr/>
        </p:nvSpPr>
        <p:spPr bwMode="auto">
          <a:xfrm>
            <a:off x="6244006" y="566409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9115" name="RECTANGLE39115"/>
          <p:cNvSpPr/>
          <p:nvPr/>
        </p:nvSpPr>
        <p:spPr bwMode="auto">
          <a:xfrm>
            <a:off x="6942506" y="566409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9118" name="RECTANGLE39118"/>
          <p:cNvSpPr/>
          <p:nvPr/>
        </p:nvSpPr>
        <p:spPr bwMode="auto">
          <a:xfrm>
            <a:off x="7532650" y="567679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9121" name="RECTANGLE39121"/>
          <p:cNvSpPr/>
          <p:nvPr/>
        </p:nvSpPr>
        <p:spPr bwMode="auto">
          <a:xfrm>
            <a:off x="8231150" y="567679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9124" name="RECTANGLE39124"/>
          <p:cNvSpPr/>
          <p:nvPr/>
        </p:nvSpPr>
        <p:spPr bwMode="auto">
          <a:xfrm>
            <a:off x="8974506" y="566409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9127" name="RECTANGLE39127"/>
          <p:cNvSpPr/>
          <p:nvPr/>
        </p:nvSpPr>
        <p:spPr bwMode="auto">
          <a:xfrm>
            <a:off x="9609506" y="566409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9130" name="RECTANGLE39130"/>
          <p:cNvSpPr/>
          <p:nvPr/>
        </p:nvSpPr>
        <p:spPr bwMode="auto">
          <a:xfrm>
            <a:off x="10199650" y="567679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9133" name="RECTANGLE39133"/>
          <p:cNvSpPr/>
          <p:nvPr/>
        </p:nvSpPr>
        <p:spPr bwMode="auto">
          <a:xfrm>
            <a:off x="1162050" y="5807697"/>
            <a:ext cx="138289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134" name="RECTANGLE39134"/>
          <p:cNvSpPr/>
          <p:nvPr/>
        </p:nvSpPr>
        <p:spPr bwMode="auto">
          <a:xfrm>
            <a:off x="1371473" y="5854687"/>
            <a:ext cx="104278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Non Renseigné</a:t>
            </a:r>
            <a:endParaRPr/>
          </a:p>
        </p:txBody>
      </p:sp>
      <p:sp>
        <p:nvSpPr>
          <p:cNvPr id="39137" name="RECTANGLE39137"/>
          <p:cNvSpPr/>
          <p:nvPr/>
        </p:nvSpPr>
        <p:spPr bwMode="auto">
          <a:xfrm>
            <a:off x="2544940" y="5807697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138" name="RECTANGLE39138"/>
          <p:cNvSpPr/>
          <p:nvPr/>
        </p:nvSpPr>
        <p:spPr bwMode="auto">
          <a:xfrm>
            <a:off x="3058617" y="5854687"/>
            <a:ext cx="24464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-991</a:t>
            </a:r>
            <a:endParaRPr/>
          </a:p>
        </p:txBody>
      </p:sp>
      <p:sp>
        <p:nvSpPr>
          <p:cNvPr id="39141" name="RECTANGLE39141"/>
          <p:cNvSpPr/>
          <p:nvPr/>
        </p:nvSpPr>
        <p:spPr bwMode="auto">
          <a:xfrm>
            <a:off x="3370440" y="5807697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142" name="RECTANGLE39142"/>
          <p:cNvSpPr/>
          <p:nvPr/>
        </p:nvSpPr>
        <p:spPr bwMode="auto">
          <a:xfrm>
            <a:off x="3926700" y="5854687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496</a:t>
            </a:r>
            <a:endParaRPr/>
          </a:p>
        </p:txBody>
      </p:sp>
      <p:sp>
        <p:nvSpPr>
          <p:cNvPr id="39145" name="RECTANGLE39145"/>
          <p:cNvSpPr/>
          <p:nvPr/>
        </p:nvSpPr>
        <p:spPr bwMode="auto">
          <a:xfrm>
            <a:off x="4195940" y="5807697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146" name="RECTANGLE39146"/>
          <p:cNvSpPr/>
          <p:nvPr/>
        </p:nvSpPr>
        <p:spPr bwMode="auto">
          <a:xfrm>
            <a:off x="4456925" y="5867387"/>
            <a:ext cx="35763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-300%</a:t>
            </a:r>
            <a:endParaRPr/>
          </a:p>
        </p:txBody>
      </p:sp>
      <p:sp>
        <p:nvSpPr>
          <p:cNvPr id="39149" name="RECTANGLE39149"/>
          <p:cNvSpPr/>
          <p:nvPr/>
        </p:nvSpPr>
        <p:spPr bwMode="auto">
          <a:xfrm>
            <a:off x="4894440" y="5807697"/>
            <a:ext cx="7874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150" name="RECTANGLE39150"/>
          <p:cNvSpPr/>
          <p:nvPr/>
        </p:nvSpPr>
        <p:spPr bwMode="auto">
          <a:xfrm>
            <a:off x="5413146" y="586738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9153" name="RECTANGLE39153"/>
          <p:cNvSpPr/>
          <p:nvPr/>
        </p:nvSpPr>
        <p:spPr bwMode="auto">
          <a:xfrm>
            <a:off x="5681840" y="5807697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154" name="RECTANGLE39154"/>
          <p:cNvSpPr/>
          <p:nvPr/>
        </p:nvSpPr>
        <p:spPr bwMode="auto">
          <a:xfrm>
            <a:off x="6194755" y="5854687"/>
            <a:ext cx="11840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</a:t>
            </a:r>
            <a:endParaRPr/>
          </a:p>
        </p:txBody>
      </p:sp>
      <p:sp>
        <p:nvSpPr>
          <p:cNvPr id="39157" name="RECTANGLE39157"/>
          <p:cNvSpPr/>
          <p:nvPr/>
        </p:nvSpPr>
        <p:spPr bwMode="auto">
          <a:xfrm>
            <a:off x="6380340" y="5807697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158" name="RECTANGLE39158"/>
          <p:cNvSpPr/>
          <p:nvPr/>
        </p:nvSpPr>
        <p:spPr bwMode="auto">
          <a:xfrm>
            <a:off x="6935839" y="5854687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39161" name="RECTANGLE39161"/>
          <p:cNvSpPr/>
          <p:nvPr/>
        </p:nvSpPr>
        <p:spPr bwMode="auto">
          <a:xfrm>
            <a:off x="7078840" y="5807697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162" name="RECTANGLE39162"/>
          <p:cNvSpPr/>
          <p:nvPr/>
        </p:nvSpPr>
        <p:spPr bwMode="auto">
          <a:xfrm>
            <a:off x="7339826" y="5867387"/>
            <a:ext cx="35763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-300%</a:t>
            </a:r>
            <a:endParaRPr/>
          </a:p>
        </p:txBody>
      </p:sp>
      <p:sp>
        <p:nvSpPr>
          <p:cNvPr id="39165" name="RECTANGLE39165"/>
          <p:cNvSpPr/>
          <p:nvPr/>
        </p:nvSpPr>
        <p:spPr bwMode="auto">
          <a:xfrm>
            <a:off x="7777340" y="5807697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166" name="RECTANGLE39166"/>
          <p:cNvSpPr/>
          <p:nvPr/>
        </p:nvSpPr>
        <p:spPr bwMode="auto">
          <a:xfrm>
            <a:off x="8164564" y="5867387"/>
            <a:ext cx="23139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-1%</a:t>
            </a:r>
            <a:endParaRPr/>
          </a:p>
        </p:txBody>
      </p:sp>
      <p:sp>
        <p:nvSpPr>
          <p:cNvPr id="39169" name="RECTANGLE39169"/>
          <p:cNvSpPr/>
          <p:nvPr/>
        </p:nvSpPr>
        <p:spPr bwMode="auto">
          <a:xfrm>
            <a:off x="8475840" y="5807697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170" name="RECTANGLE39170"/>
          <p:cNvSpPr/>
          <p:nvPr/>
        </p:nvSpPr>
        <p:spPr bwMode="auto">
          <a:xfrm>
            <a:off x="8841601" y="5854687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248</a:t>
            </a:r>
            <a:endParaRPr/>
          </a:p>
        </p:txBody>
      </p:sp>
      <p:sp>
        <p:nvSpPr>
          <p:cNvPr id="39173" name="RECTANGLE39173"/>
          <p:cNvSpPr/>
          <p:nvPr/>
        </p:nvSpPr>
        <p:spPr bwMode="auto">
          <a:xfrm>
            <a:off x="9110840" y="5807697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174" name="RECTANGLE39174"/>
          <p:cNvSpPr/>
          <p:nvPr/>
        </p:nvSpPr>
        <p:spPr bwMode="auto">
          <a:xfrm>
            <a:off x="9476601" y="5854687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248</a:t>
            </a:r>
            <a:endParaRPr/>
          </a:p>
        </p:txBody>
      </p:sp>
      <p:sp>
        <p:nvSpPr>
          <p:cNvPr id="39177" name="RECTANGLE39177"/>
          <p:cNvSpPr/>
          <p:nvPr/>
        </p:nvSpPr>
        <p:spPr bwMode="auto">
          <a:xfrm>
            <a:off x="9745840" y="5807697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178" name="RECTANGLE39178"/>
          <p:cNvSpPr/>
          <p:nvPr/>
        </p:nvSpPr>
        <p:spPr bwMode="auto">
          <a:xfrm>
            <a:off x="10156596" y="586738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9181" name="RECTANGLE39181"/>
          <p:cNvSpPr/>
          <p:nvPr/>
        </p:nvSpPr>
        <p:spPr bwMode="auto">
          <a:xfrm>
            <a:off x="452234" y="6239040"/>
            <a:ext cx="52325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Non affecté</a:t>
            </a:r>
            <a:endParaRPr/>
          </a:p>
        </p:txBody>
      </p:sp>
      <p:sp>
        <p:nvSpPr>
          <p:cNvPr id="39184" name="RECTANGLE39184"/>
          <p:cNvSpPr/>
          <p:nvPr/>
        </p:nvSpPr>
        <p:spPr bwMode="auto">
          <a:xfrm>
            <a:off x="1247267" y="6045276"/>
            <a:ext cx="47924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Europe</a:t>
            </a:r>
            <a:endParaRPr/>
          </a:p>
        </p:txBody>
      </p:sp>
      <p:sp>
        <p:nvSpPr>
          <p:cNvPr id="39187" name="RECTANGLE39187"/>
          <p:cNvSpPr/>
          <p:nvPr/>
        </p:nvSpPr>
        <p:spPr bwMode="auto">
          <a:xfrm>
            <a:off x="3033547" y="6045276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4 723</a:t>
            </a:r>
            <a:endParaRPr/>
          </a:p>
        </p:txBody>
      </p:sp>
      <p:sp>
        <p:nvSpPr>
          <p:cNvPr id="39190" name="RECTANGLE39190"/>
          <p:cNvSpPr/>
          <p:nvPr/>
        </p:nvSpPr>
        <p:spPr bwMode="auto">
          <a:xfrm>
            <a:off x="3859047" y="6045276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4 485</a:t>
            </a:r>
            <a:endParaRPr/>
          </a:p>
        </p:txBody>
      </p:sp>
      <p:sp>
        <p:nvSpPr>
          <p:cNvPr id="39193" name="RECTANGLE39193"/>
          <p:cNvSpPr/>
          <p:nvPr/>
        </p:nvSpPr>
        <p:spPr bwMode="auto">
          <a:xfrm>
            <a:off x="4649750" y="605797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39196" name="RECTANGLE39196"/>
          <p:cNvSpPr/>
          <p:nvPr/>
        </p:nvSpPr>
        <p:spPr bwMode="auto">
          <a:xfrm>
            <a:off x="5437150" y="605797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39199" name="RECTANGLE39199"/>
          <p:cNvSpPr/>
          <p:nvPr/>
        </p:nvSpPr>
        <p:spPr bwMode="auto">
          <a:xfrm>
            <a:off x="6187554" y="604527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39202" name="RECTANGLE39202"/>
          <p:cNvSpPr/>
          <p:nvPr/>
        </p:nvSpPr>
        <p:spPr bwMode="auto">
          <a:xfrm>
            <a:off x="6942506" y="604527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</a:t>
            </a:r>
            <a:endParaRPr/>
          </a:p>
        </p:txBody>
      </p:sp>
      <p:sp>
        <p:nvSpPr>
          <p:cNvPr id="39205" name="RECTANGLE39205"/>
          <p:cNvSpPr/>
          <p:nvPr/>
        </p:nvSpPr>
        <p:spPr bwMode="auto">
          <a:xfrm>
            <a:off x="7476198" y="6057976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33%</a:t>
            </a:r>
            <a:endParaRPr/>
          </a:p>
        </p:txBody>
      </p:sp>
      <p:sp>
        <p:nvSpPr>
          <p:cNvPr id="39208" name="RECTANGLE39208"/>
          <p:cNvSpPr/>
          <p:nvPr/>
        </p:nvSpPr>
        <p:spPr bwMode="auto">
          <a:xfrm>
            <a:off x="8231150" y="605797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39211" name="RECTANGLE39211"/>
          <p:cNvSpPr/>
          <p:nvPr/>
        </p:nvSpPr>
        <p:spPr bwMode="auto">
          <a:xfrm>
            <a:off x="8861603" y="604527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394</a:t>
            </a:r>
            <a:endParaRPr/>
          </a:p>
        </p:txBody>
      </p:sp>
      <p:sp>
        <p:nvSpPr>
          <p:cNvPr id="39214" name="RECTANGLE39214"/>
          <p:cNvSpPr/>
          <p:nvPr/>
        </p:nvSpPr>
        <p:spPr bwMode="auto">
          <a:xfrm>
            <a:off x="9496603" y="604527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498</a:t>
            </a:r>
            <a:endParaRPr/>
          </a:p>
        </p:txBody>
      </p:sp>
      <p:sp>
        <p:nvSpPr>
          <p:cNvPr id="39217" name="RECTANGLE39217"/>
          <p:cNvSpPr/>
          <p:nvPr/>
        </p:nvSpPr>
        <p:spPr bwMode="auto">
          <a:xfrm>
            <a:off x="10102838" y="6057976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-21%</a:t>
            </a:r>
            <a:endParaRPr/>
          </a:p>
        </p:txBody>
      </p:sp>
      <p:sp>
        <p:nvSpPr>
          <p:cNvPr id="39220" name="RECTANGLE39220"/>
          <p:cNvSpPr/>
          <p:nvPr/>
        </p:nvSpPr>
        <p:spPr bwMode="auto">
          <a:xfrm>
            <a:off x="1247267" y="6226340"/>
            <a:ext cx="74283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International</a:t>
            </a:r>
            <a:endParaRPr/>
          </a:p>
        </p:txBody>
      </p:sp>
      <p:sp>
        <p:nvSpPr>
          <p:cNvPr id="39223" name="RECTANGLE39223"/>
          <p:cNvSpPr/>
          <p:nvPr/>
        </p:nvSpPr>
        <p:spPr bwMode="auto">
          <a:xfrm>
            <a:off x="3033547" y="6226340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2 056</a:t>
            </a:r>
            <a:endParaRPr/>
          </a:p>
        </p:txBody>
      </p:sp>
      <p:sp>
        <p:nvSpPr>
          <p:cNvPr id="39226" name="RECTANGLE39226"/>
          <p:cNvSpPr/>
          <p:nvPr/>
        </p:nvSpPr>
        <p:spPr bwMode="auto">
          <a:xfrm>
            <a:off x="3859047" y="6226340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7 871</a:t>
            </a:r>
            <a:endParaRPr/>
          </a:p>
        </p:txBody>
      </p:sp>
      <p:sp>
        <p:nvSpPr>
          <p:cNvPr id="39229" name="RECTANGLE39229"/>
          <p:cNvSpPr/>
          <p:nvPr/>
        </p:nvSpPr>
        <p:spPr bwMode="auto">
          <a:xfrm>
            <a:off x="4552937" y="6239040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-74%</a:t>
            </a:r>
            <a:endParaRPr/>
          </a:p>
        </p:txBody>
      </p:sp>
      <p:sp>
        <p:nvSpPr>
          <p:cNvPr id="39232" name="RECTANGLE39232"/>
          <p:cNvSpPr/>
          <p:nvPr/>
        </p:nvSpPr>
        <p:spPr bwMode="auto">
          <a:xfrm>
            <a:off x="5437150" y="623904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39235" name="RECTANGLE39235"/>
          <p:cNvSpPr/>
          <p:nvPr/>
        </p:nvSpPr>
        <p:spPr bwMode="auto">
          <a:xfrm>
            <a:off x="6244006" y="62263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39238" name="RECTANGLE39238"/>
          <p:cNvSpPr/>
          <p:nvPr/>
        </p:nvSpPr>
        <p:spPr bwMode="auto">
          <a:xfrm>
            <a:off x="6886054" y="6226340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39241" name="RECTANGLE39241"/>
          <p:cNvSpPr/>
          <p:nvPr/>
        </p:nvSpPr>
        <p:spPr bwMode="auto">
          <a:xfrm>
            <a:off x="7435838" y="6239040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-71%</a:t>
            </a:r>
            <a:endParaRPr/>
          </a:p>
        </p:txBody>
      </p:sp>
      <p:sp>
        <p:nvSpPr>
          <p:cNvPr id="39244" name="RECTANGLE39244"/>
          <p:cNvSpPr/>
          <p:nvPr/>
        </p:nvSpPr>
        <p:spPr bwMode="auto">
          <a:xfrm>
            <a:off x="8231150" y="623904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39247" name="RECTANGLE39247"/>
          <p:cNvSpPr/>
          <p:nvPr/>
        </p:nvSpPr>
        <p:spPr bwMode="auto">
          <a:xfrm>
            <a:off x="8861603" y="6226340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514</a:t>
            </a:r>
            <a:endParaRPr/>
          </a:p>
        </p:txBody>
      </p:sp>
      <p:sp>
        <p:nvSpPr>
          <p:cNvPr id="39250" name="RECTANGLE39250"/>
          <p:cNvSpPr/>
          <p:nvPr/>
        </p:nvSpPr>
        <p:spPr bwMode="auto">
          <a:xfrm>
            <a:off x="9496603" y="6226340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562</a:t>
            </a:r>
            <a:endParaRPr/>
          </a:p>
        </p:txBody>
      </p:sp>
      <p:sp>
        <p:nvSpPr>
          <p:cNvPr id="39253" name="RECTANGLE39253"/>
          <p:cNvSpPr/>
          <p:nvPr/>
        </p:nvSpPr>
        <p:spPr bwMode="auto">
          <a:xfrm>
            <a:off x="10159288" y="6239040"/>
            <a:ext cx="20516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-9%</a:t>
            </a:r>
            <a:endParaRPr/>
          </a:p>
        </p:txBody>
      </p:sp>
      <p:sp>
        <p:nvSpPr>
          <p:cNvPr id="39256" name="RECTANGLE39256"/>
          <p:cNvSpPr/>
          <p:nvPr/>
        </p:nvSpPr>
        <p:spPr bwMode="auto">
          <a:xfrm>
            <a:off x="1162050" y="6369939"/>
            <a:ext cx="138289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257" name="RECTANGLE39257"/>
          <p:cNvSpPr/>
          <p:nvPr/>
        </p:nvSpPr>
        <p:spPr bwMode="auto">
          <a:xfrm>
            <a:off x="1544739" y="6416929"/>
            <a:ext cx="86951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Non affecté</a:t>
            </a:r>
            <a:endParaRPr/>
          </a:p>
        </p:txBody>
      </p:sp>
      <p:sp>
        <p:nvSpPr>
          <p:cNvPr id="39260" name="RECTANGLE39260"/>
          <p:cNvSpPr/>
          <p:nvPr/>
        </p:nvSpPr>
        <p:spPr bwMode="auto">
          <a:xfrm>
            <a:off x="2544940" y="6369939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261" name="RECTANGLE39261"/>
          <p:cNvSpPr/>
          <p:nvPr/>
        </p:nvSpPr>
        <p:spPr bwMode="auto">
          <a:xfrm>
            <a:off x="3007766" y="6416929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6 779</a:t>
            </a:r>
            <a:endParaRPr/>
          </a:p>
        </p:txBody>
      </p:sp>
      <p:sp>
        <p:nvSpPr>
          <p:cNvPr id="39264" name="RECTANGLE39264"/>
          <p:cNvSpPr/>
          <p:nvPr/>
        </p:nvSpPr>
        <p:spPr bwMode="auto">
          <a:xfrm>
            <a:off x="3370440" y="6369939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265" name="RECTANGLE39265"/>
          <p:cNvSpPr/>
          <p:nvPr/>
        </p:nvSpPr>
        <p:spPr bwMode="auto">
          <a:xfrm>
            <a:off x="3770147" y="6416929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12 357</a:t>
            </a:r>
            <a:endParaRPr/>
          </a:p>
        </p:txBody>
      </p:sp>
      <p:sp>
        <p:nvSpPr>
          <p:cNvPr id="39268" name="RECTANGLE39268"/>
          <p:cNvSpPr/>
          <p:nvPr/>
        </p:nvSpPr>
        <p:spPr bwMode="auto">
          <a:xfrm>
            <a:off x="4195940" y="6369939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269" name="RECTANGLE39269"/>
          <p:cNvSpPr/>
          <p:nvPr/>
        </p:nvSpPr>
        <p:spPr bwMode="auto">
          <a:xfrm>
            <a:off x="4520044" y="6429629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-45%</a:t>
            </a:r>
            <a:endParaRPr/>
          </a:p>
        </p:txBody>
      </p:sp>
      <p:sp>
        <p:nvSpPr>
          <p:cNvPr id="39272" name="RECTANGLE39272"/>
          <p:cNvSpPr/>
          <p:nvPr/>
        </p:nvSpPr>
        <p:spPr bwMode="auto">
          <a:xfrm>
            <a:off x="4894440" y="6369939"/>
            <a:ext cx="7874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273" name="RECTANGLE39273"/>
          <p:cNvSpPr/>
          <p:nvPr/>
        </p:nvSpPr>
        <p:spPr bwMode="auto">
          <a:xfrm>
            <a:off x="5413146" y="6429629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39276" name="RECTANGLE39276"/>
          <p:cNvSpPr/>
          <p:nvPr/>
        </p:nvSpPr>
        <p:spPr bwMode="auto">
          <a:xfrm>
            <a:off x="5681840" y="6369939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277" name="RECTANGLE39277"/>
          <p:cNvSpPr/>
          <p:nvPr/>
        </p:nvSpPr>
        <p:spPr bwMode="auto">
          <a:xfrm>
            <a:off x="6174219" y="6416929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</a:t>
            </a:r>
            <a:endParaRPr/>
          </a:p>
        </p:txBody>
      </p:sp>
      <p:sp>
        <p:nvSpPr>
          <p:cNvPr id="39280" name="RECTANGLE39280"/>
          <p:cNvSpPr/>
          <p:nvPr/>
        </p:nvSpPr>
        <p:spPr bwMode="auto">
          <a:xfrm>
            <a:off x="6380340" y="6369939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281" name="RECTANGLE39281"/>
          <p:cNvSpPr/>
          <p:nvPr/>
        </p:nvSpPr>
        <p:spPr bwMode="auto">
          <a:xfrm>
            <a:off x="6872719" y="6416929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</a:t>
            </a:r>
            <a:endParaRPr/>
          </a:p>
        </p:txBody>
      </p:sp>
      <p:sp>
        <p:nvSpPr>
          <p:cNvPr id="39284" name="RECTANGLE39284"/>
          <p:cNvSpPr/>
          <p:nvPr/>
        </p:nvSpPr>
        <p:spPr bwMode="auto">
          <a:xfrm>
            <a:off x="7078840" y="6369939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285" name="RECTANGLE39285"/>
          <p:cNvSpPr/>
          <p:nvPr/>
        </p:nvSpPr>
        <p:spPr bwMode="auto">
          <a:xfrm>
            <a:off x="7402944" y="6429629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-30%</a:t>
            </a:r>
            <a:endParaRPr/>
          </a:p>
        </p:txBody>
      </p:sp>
      <p:sp>
        <p:nvSpPr>
          <p:cNvPr id="39288" name="RECTANGLE39288"/>
          <p:cNvSpPr/>
          <p:nvPr/>
        </p:nvSpPr>
        <p:spPr bwMode="auto">
          <a:xfrm>
            <a:off x="7777340" y="6369939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289" name="RECTANGLE39289"/>
          <p:cNvSpPr/>
          <p:nvPr/>
        </p:nvSpPr>
        <p:spPr bwMode="auto">
          <a:xfrm>
            <a:off x="8207146" y="6429629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39292" name="RECTANGLE39292"/>
          <p:cNvSpPr/>
          <p:nvPr/>
        </p:nvSpPr>
        <p:spPr bwMode="auto">
          <a:xfrm>
            <a:off x="8475840" y="6369939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293" name="RECTANGLE39293"/>
          <p:cNvSpPr/>
          <p:nvPr/>
        </p:nvSpPr>
        <p:spPr bwMode="auto">
          <a:xfrm>
            <a:off x="8841601" y="6416929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424</a:t>
            </a:r>
            <a:endParaRPr/>
          </a:p>
        </p:txBody>
      </p:sp>
      <p:sp>
        <p:nvSpPr>
          <p:cNvPr id="39296" name="RECTANGLE39296"/>
          <p:cNvSpPr/>
          <p:nvPr/>
        </p:nvSpPr>
        <p:spPr bwMode="auto">
          <a:xfrm>
            <a:off x="9110840" y="6369939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297" name="RECTANGLE39297"/>
          <p:cNvSpPr/>
          <p:nvPr/>
        </p:nvSpPr>
        <p:spPr bwMode="auto">
          <a:xfrm>
            <a:off x="9476601" y="6416929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537</a:t>
            </a:r>
            <a:endParaRPr/>
          </a:p>
        </p:txBody>
      </p:sp>
      <p:sp>
        <p:nvSpPr>
          <p:cNvPr id="39300" name="RECTANGLE39300"/>
          <p:cNvSpPr/>
          <p:nvPr/>
        </p:nvSpPr>
        <p:spPr bwMode="auto">
          <a:xfrm>
            <a:off x="9745840" y="6369939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01" name="RECTANGLE39301"/>
          <p:cNvSpPr/>
          <p:nvPr/>
        </p:nvSpPr>
        <p:spPr bwMode="auto">
          <a:xfrm>
            <a:off x="10050894" y="6429629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-21%</a:t>
            </a:r>
            <a:endParaRPr/>
          </a:p>
        </p:txBody>
      </p:sp>
      <p:sp>
        <p:nvSpPr>
          <p:cNvPr id="39304" name="RECTANGLE39304"/>
          <p:cNvSpPr/>
          <p:nvPr/>
        </p:nvSpPr>
        <p:spPr bwMode="auto">
          <a:xfrm>
            <a:off x="247650" y="6560528"/>
            <a:ext cx="229729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05" name="RECTANGLE39305"/>
          <p:cNvSpPr/>
          <p:nvPr/>
        </p:nvSpPr>
        <p:spPr bwMode="auto">
          <a:xfrm>
            <a:off x="1637906" y="6607518"/>
            <a:ext cx="77635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Dépenses</a:t>
            </a:r>
            <a:endParaRPr/>
          </a:p>
        </p:txBody>
      </p:sp>
      <p:sp>
        <p:nvSpPr>
          <p:cNvPr id="39308" name="RECTANGLE39308"/>
          <p:cNvSpPr/>
          <p:nvPr/>
        </p:nvSpPr>
        <p:spPr bwMode="auto">
          <a:xfrm>
            <a:off x="2544940" y="6560528"/>
            <a:ext cx="825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09" name="RECTANGLE39309"/>
          <p:cNvSpPr/>
          <p:nvPr/>
        </p:nvSpPr>
        <p:spPr bwMode="auto">
          <a:xfrm>
            <a:off x="2881528" y="6607518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231 844</a:t>
            </a:r>
            <a:endParaRPr/>
          </a:p>
        </p:txBody>
      </p:sp>
      <p:sp>
        <p:nvSpPr>
          <p:cNvPr id="39312" name="RECTANGLE39312"/>
          <p:cNvSpPr/>
          <p:nvPr/>
        </p:nvSpPr>
        <p:spPr bwMode="auto">
          <a:xfrm>
            <a:off x="3370440" y="6560528"/>
            <a:ext cx="825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13" name="RECTANGLE39313"/>
          <p:cNvSpPr/>
          <p:nvPr/>
        </p:nvSpPr>
        <p:spPr bwMode="auto">
          <a:xfrm>
            <a:off x="3707028" y="6607518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246 224</a:t>
            </a:r>
            <a:endParaRPr/>
          </a:p>
        </p:txBody>
      </p:sp>
      <p:sp>
        <p:nvSpPr>
          <p:cNvPr id="39316" name="RECTANGLE39316"/>
          <p:cNvSpPr/>
          <p:nvPr/>
        </p:nvSpPr>
        <p:spPr bwMode="auto">
          <a:xfrm>
            <a:off x="4195940" y="6560528"/>
            <a:ext cx="698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17" name="RECTANGLE39317"/>
          <p:cNvSpPr/>
          <p:nvPr/>
        </p:nvSpPr>
        <p:spPr bwMode="auto">
          <a:xfrm>
            <a:off x="4583163" y="6620218"/>
            <a:ext cx="23139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-6%</a:t>
            </a:r>
            <a:endParaRPr/>
          </a:p>
        </p:txBody>
      </p:sp>
      <p:sp>
        <p:nvSpPr>
          <p:cNvPr id="39320" name="RECTANGLE39320"/>
          <p:cNvSpPr/>
          <p:nvPr/>
        </p:nvSpPr>
        <p:spPr bwMode="auto">
          <a:xfrm>
            <a:off x="4894440" y="6560528"/>
            <a:ext cx="7874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21" name="RECTANGLE39321"/>
          <p:cNvSpPr/>
          <p:nvPr/>
        </p:nvSpPr>
        <p:spPr bwMode="auto">
          <a:xfrm>
            <a:off x="5286908" y="6620218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39324" name="RECTANGLE39324"/>
          <p:cNvSpPr/>
          <p:nvPr/>
        </p:nvSpPr>
        <p:spPr bwMode="auto">
          <a:xfrm>
            <a:off x="5681840" y="6560528"/>
            <a:ext cx="698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25" name="RECTANGLE39325"/>
          <p:cNvSpPr/>
          <p:nvPr/>
        </p:nvSpPr>
        <p:spPr bwMode="auto">
          <a:xfrm>
            <a:off x="6111100" y="6607518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390</a:t>
            </a:r>
            <a:endParaRPr/>
          </a:p>
        </p:txBody>
      </p:sp>
      <p:sp>
        <p:nvSpPr>
          <p:cNvPr id="39328" name="RECTANGLE39328"/>
          <p:cNvSpPr/>
          <p:nvPr/>
        </p:nvSpPr>
        <p:spPr bwMode="auto">
          <a:xfrm>
            <a:off x="6380340" y="6560528"/>
            <a:ext cx="698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29" name="RECTANGLE39329"/>
          <p:cNvSpPr/>
          <p:nvPr/>
        </p:nvSpPr>
        <p:spPr bwMode="auto">
          <a:xfrm>
            <a:off x="6809601" y="6607518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400</a:t>
            </a:r>
            <a:endParaRPr/>
          </a:p>
        </p:txBody>
      </p:sp>
      <p:sp>
        <p:nvSpPr>
          <p:cNvPr id="39332" name="RECTANGLE39332"/>
          <p:cNvSpPr/>
          <p:nvPr/>
        </p:nvSpPr>
        <p:spPr bwMode="auto">
          <a:xfrm>
            <a:off x="7078840" y="6560528"/>
            <a:ext cx="698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33" name="RECTANGLE39333"/>
          <p:cNvSpPr/>
          <p:nvPr/>
        </p:nvSpPr>
        <p:spPr bwMode="auto">
          <a:xfrm>
            <a:off x="7466064" y="6620218"/>
            <a:ext cx="23139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39336" name="RECTANGLE39336"/>
          <p:cNvSpPr/>
          <p:nvPr/>
        </p:nvSpPr>
        <p:spPr bwMode="auto">
          <a:xfrm>
            <a:off x="7777340" y="6560528"/>
            <a:ext cx="698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37" name="RECTANGLE39337"/>
          <p:cNvSpPr/>
          <p:nvPr/>
        </p:nvSpPr>
        <p:spPr bwMode="auto">
          <a:xfrm>
            <a:off x="8080908" y="6620218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39340" name="RECTANGLE39340"/>
          <p:cNvSpPr/>
          <p:nvPr/>
        </p:nvSpPr>
        <p:spPr bwMode="auto">
          <a:xfrm>
            <a:off x="8475840" y="6560528"/>
            <a:ext cx="6350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41" name="RECTANGLE39341"/>
          <p:cNvSpPr/>
          <p:nvPr/>
        </p:nvSpPr>
        <p:spPr bwMode="auto">
          <a:xfrm>
            <a:off x="8841601" y="6607518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594</a:t>
            </a:r>
            <a:endParaRPr/>
          </a:p>
        </p:txBody>
      </p:sp>
      <p:sp>
        <p:nvSpPr>
          <p:cNvPr id="39344" name="RECTANGLE39344"/>
          <p:cNvSpPr/>
          <p:nvPr/>
        </p:nvSpPr>
        <p:spPr bwMode="auto">
          <a:xfrm>
            <a:off x="9110840" y="6560528"/>
            <a:ext cx="6350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45" name="RECTANGLE39345"/>
          <p:cNvSpPr/>
          <p:nvPr/>
        </p:nvSpPr>
        <p:spPr bwMode="auto">
          <a:xfrm>
            <a:off x="9476601" y="6607518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616</a:t>
            </a:r>
            <a:endParaRPr/>
          </a:p>
        </p:txBody>
      </p:sp>
      <p:sp>
        <p:nvSpPr>
          <p:cNvPr id="39348" name="RECTANGLE39348"/>
          <p:cNvSpPr/>
          <p:nvPr/>
        </p:nvSpPr>
        <p:spPr bwMode="auto">
          <a:xfrm>
            <a:off x="9745840" y="6560528"/>
            <a:ext cx="698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49" name="RECTANGLE39349"/>
          <p:cNvSpPr/>
          <p:nvPr/>
        </p:nvSpPr>
        <p:spPr bwMode="auto">
          <a:xfrm>
            <a:off x="10114014" y="6620218"/>
            <a:ext cx="23139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39352" name="LINE39352"/>
          <p:cNvSpPr/>
          <p:nvPr/>
        </p:nvSpPr>
        <p:spPr bwMode="auto">
          <a:xfrm flipH="1">
            <a:off x="42054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53" name="LINE39353"/>
          <p:cNvSpPr/>
          <p:nvPr/>
        </p:nvSpPr>
        <p:spPr bwMode="auto">
          <a:xfrm flipH="1">
            <a:off x="42054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54" name="LINE39354"/>
          <p:cNvSpPr/>
          <p:nvPr/>
        </p:nvSpPr>
        <p:spPr bwMode="auto">
          <a:xfrm flipH="1">
            <a:off x="4205465" y="50643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55" name="LINE39355"/>
          <p:cNvSpPr/>
          <p:nvPr/>
        </p:nvSpPr>
        <p:spPr bwMode="auto">
          <a:xfrm flipH="1">
            <a:off x="4205465" y="58076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56" name="LINE39356"/>
          <p:cNvSpPr/>
          <p:nvPr/>
        </p:nvSpPr>
        <p:spPr bwMode="auto">
          <a:xfrm flipH="1">
            <a:off x="4205465" y="6369939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57" name="LINE39357"/>
          <p:cNvSpPr/>
          <p:nvPr/>
        </p:nvSpPr>
        <p:spPr bwMode="auto">
          <a:xfrm flipH="1">
            <a:off x="63898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58" name="LINE39358"/>
          <p:cNvSpPr/>
          <p:nvPr/>
        </p:nvSpPr>
        <p:spPr bwMode="auto">
          <a:xfrm flipH="1">
            <a:off x="63898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59" name="LINE39359"/>
          <p:cNvSpPr/>
          <p:nvPr/>
        </p:nvSpPr>
        <p:spPr bwMode="auto">
          <a:xfrm flipH="1">
            <a:off x="6389865" y="50643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60" name="LINE39360"/>
          <p:cNvSpPr/>
          <p:nvPr/>
        </p:nvSpPr>
        <p:spPr bwMode="auto">
          <a:xfrm flipH="1">
            <a:off x="6389865" y="58076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61" name="LINE39361"/>
          <p:cNvSpPr/>
          <p:nvPr/>
        </p:nvSpPr>
        <p:spPr bwMode="auto">
          <a:xfrm flipH="1">
            <a:off x="6389865" y="6369939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62" name="LINE39362"/>
          <p:cNvSpPr/>
          <p:nvPr/>
        </p:nvSpPr>
        <p:spPr bwMode="auto">
          <a:xfrm flipH="1">
            <a:off x="84853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63" name="LINE39363"/>
          <p:cNvSpPr/>
          <p:nvPr/>
        </p:nvSpPr>
        <p:spPr bwMode="auto">
          <a:xfrm flipH="1">
            <a:off x="84853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64" name="LINE39364"/>
          <p:cNvSpPr/>
          <p:nvPr/>
        </p:nvSpPr>
        <p:spPr bwMode="auto">
          <a:xfrm flipH="1">
            <a:off x="8485365" y="50643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65" name="LINE39365"/>
          <p:cNvSpPr/>
          <p:nvPr/>
        </p:nvSpPr>
        <p:spPr bwMode="auto">
          <a:xfrm flipH="1">
            <a:off x="8485365" y="58076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66" name="LINE39366"/>
          <p:cNvSpPr/>
          <p:nvPr/>
        </p:nvSpPr>
        <p:spPr bwMode="auto">
          <a:xfrm flipH="1">
            <a:off x="8485365" y="6369939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67" name="LINE39367"/>
          <p:cNvSpPr/>
          <p:nvPr/>
        </p:nvSpPr>
        <p:spPr bwMode="auto">
          <a:xfrm flipH="1">
            <a:off x="97553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68" name="LINE39368"/>
          <p:cNvSpPr/>
          <p:nvPr/>
        </p:nvSpPr>
        <p:spPr bwMode="auto">
          <a:xfrm flipH="1">
            <a:off x="97553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69" name="LINE39369"/>
          <p:cNvSpPr/>
          <p:nvPr/>
        </p:nvSpPr>
        <p:spPr bwMode="auto">
          <a:xfrm flipH="1">
            <a:off x="9755365" y="50643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70" name="LINE39370"/>
          <p:cNvSpPr/>
          <p:nvPr/>
        </p:nvSpPr>
        <p:spPr bwMode="auto">
          <a:xfrm flipH="1">
            <a:off x="9755365" y="58076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71" name="LINE39371"/>
          <p:cNvSpPr/>
          <p:nvPr/>
        </p:nvSpPr>
        <p:spPr bwMode="auto">
          <a:xfrm flipH="1">
            <a:off x="9755365" y="6369939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72" name="LINE39372"/>
          <p:cNvSpPr/>
          <p:nvPr/>
        </p:nvSpPr>
        <p:spPr bwMode="auto">
          <a:xfrm flipH="1">
            <a:off x="56913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73" name="LINE39373"/>
          <p:cNvSpPr/>
          <p:nvPr/>
        </p:nvSpPr>
        <p:spPr bwMode="auto">
          <a:xfrm flipH="1">
            <a:off x="56913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74" name="LINE39374"/>
          <p:cNvSpPr/>
          <p:nvPr/>
        </p:nvSpPr>
        <p:spPr bwMode="auto">
          <a:xfrm flipH="1">
            <a:off x="5691365" y="50643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75" name="LINE39375"/>
          <p:cNvSpPr/>
          <p:nvPr/>
        </p:nvSpPr>
        <p:spPr bwMode="auto">
          <a:xfrm flipH="1">
            <a:off x="5691365" y="58076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76" name="LINE39376"/>
          <p:cNvSpPr/>
          <p:nvPr/>
        </p:nvSpPr>
        <p:spPr bwMode="auto">
          <a:xfrm flipH="1">
            <a:off x="5691365" y="6369939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77" name="LINE39377"/>
          <p:cNvSpPr/>
          <p:nvPr/>
        </p:nvSpPr>
        <p:spPr bwMode="auto">
          <a:xfrm flipH="1">
            <a:off x="70883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78" name="LINE39378"/>
          <p:cNvSpPr/>
          <p:nvPr/>
        </p:nvSpPr>
        <p:spPr bwMode="auto">
          <a:xfrm flipH="1">
            <a:off x="70883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79" name="LINE39379"/>
          <p:cNvSpPr/>
          <p:nvPr/>
        </p:nvSpPr>
        <p:spPr bwMode="auto">
          <a:xfrm flipH="1">
            <a:off x="7088365" y="50643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80" name="LINE39380"/>
          <p:cNvSpPr/>
          <p:nvPr/>
        </p:nvSpPr>
        <p:spPr bwMode="auto">
          <a:xfrm flipH="1">
            <a:off x="7088365" y="58076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81" name="LINE39381"/>
          <p:cNvSpPr/>
          <p:nvPr/>
        </p:nvSpPr>
        <p:spPr bwMode="auto">
          <a:xfrm flipH="1">
            <a:off x="7088365" y="6369939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82" name="LINE39382"/>
          <p:cNvSpPr/>
          <p:nvPr/>
        </p:nvSpPr>
        <p:spPr bwMode="auto">
          <a:xfrm flipH="1">
            <a:off x="25544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83" name="LINE39383"/>
          <p:cNvSpPr/>
          <p:nvPr/>
        </p:nvSpPr>
        <p:spPr bwMode="auto">
          <a:xfrm flipH="1">
            <a:off x="25544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84" name="LINE39384"/>
          <p:cNvSpPr/>
          <p:nvPr/>
        </p:nvSpPr>
        <p:spPr bwMode="auto">
          <a:xfrm flipH="1">
            <a:off x="2554465" y="50643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85" name="LINE39385"/>
          <p:cNvSpPr/>
          <p:nvPr/>
        </p:nvSpPr>
        <p:spPr bwMode="auto">
          <a:xfrm flipH="1">
            <a:off x="2554465" y="58076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86" name="LINE39386"/>
          <p:cNvSpPr/>
          <p:nvPr/>
        </p:nvSpPr>
        <p:spPr bwMode="auto">
          <a:xfrm flipH="1">
            <a:off x="2554465" y="6369939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87" name="LINE39387"/>
          <p:cNvSpPr/>
          <p:nvPr/>
        </p:nvSpPr>
        <p:spPr bwMode="auto">
          <a:xfrm flipH="1">
            <a:off x="91203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88" name="LINE39388"/>
          <p:cNvSpPr/>
          <p:nvPr/>
        </p:nvSpPr>
        <p:spPr bwMode="auto">
          <a:xfrm flipH="1">
            <a:off x="91203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89" name="LINE39389"/>
          <p:cNvSpPr/>
          <p:nvPr/>
        </p:nvSpPr>
        <p:spPr bwMode="auto">
          <a:xfrm flipH="1">
            <a:off x="9120365" y="50643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90" name="LINE39390"/>
          <p:cNvSpPr/>
          <p:nvPr/>
        </p:nvSpPr>
        <p:spPr bwMode="auto">
          <a:xfrm flipH="1">
            <a:off x="9120365" y="58076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91" name="LINE39391"/>
          <p:cNvSpPr/>
          <p:nvPr/>
        </p:nvSpPr>
        <p:spPr bwMode="auto">
          <a:xfrm flipH="1">
            <a:off x="9120365" y="6369939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92" name="LINE39392"/>
          <p:cNvSpPr/>
          <p:nvPr/>
        </p:nvSpPr>
        <p:spPr bwMode="auto">
          <a:xfrm flipH="1">
            <a:off x="49039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93" name="LINE39393"/>
          <p:cNvSpPr/>
          <p:nvPr/>
        </p:nvSpPr>
        <p:spPr bwMode="auto">
          <a:xfrm flipH="1">
            <a:off x="49039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94" name="LINE39394"/>
          <p:cNvSpPr/>
          <p:nvPr/>
        </p:nvSpPr>
        <p:spPr bwMode="auto">
          <a:xfrm flipH="1">
            <a:off x="4903965" y="50643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95" name="LINE39395"/>
          <p:cNvSpPr/>
          <p:nvPr/>
        </p:nvSpPr>
        <p:spPr bwMode="auto">
          <a:xfrm flipH="1">
            <a:off x="4903965" y="58076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96" name="LINE39396"/>
          <p:cNvSpPr/>
          <p:nvPr/>
        </p:nvSpPr>
        <p:spPr bwMode="auto">
          <a:xfrm flipH="1">
            <a:off x="4903965" y="6369939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97" name="LINE39397"/>
          <p:cNvSpPr/>
          <p:nvPr/>
        </p:nvSpPr>
        <p:spPr bwMode="auto">
          <a:xfrm flipH="1">
            <a:off x="257175" y="6560528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98" name="LINE39398"/>
          <p:cNvSpPr/>
          <p:nvPr/>
        </p:nvSpPr>
        <p:spPr bwMode="auto">
          <a:xfrm flipH="1">
            <a:off x="77868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399" name="LINE39399"/>
          <p:cNvSpPr/>
          <p:nvPr/>
        </p:nvSpPr>
        <p:spPr bwMode="auto">
          <a:xfrm flipH="1">
            <a:off x="77868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00" name="LINE39400"/>
          <p:cNvSpPr/>
          <p:nvPr/>
        </p:nvSpPr>
        <p:spPr bwMode="auto">
          <a:xfrm flipH="1">
            <a:off x="7786865" y="50643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01" name="LINE39401"/>
          <p:cNvSpPr/>
          <p:nvPr/>
        </p:nvSpPr>
        <p:spPr bwMode="auto">
          <a:xfrm flipH="1">
            <a:off x="7786865" y="58076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02" name="LINE39402"/>
          <p:cNvSpPr/>
          <p:nvPr/>
        </p:nvSpPr>
        <p:spPr bwMode="auto">
          <a:xfrm flipH="1">
            <a:off x="7786865" y="6369939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03" name="LINE39403"/>
          <p:cNvSpPr/>
          <p:nvPr/>
        </p:nvSpPr>
        <p:spPr bwMode="auto">
          <a:xfrm flipH="1">
            <a:off x="117157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04" name="LINE39404"/>
          <p:cNvSpPr/>
          <p:nvPr/>
        </p:nvSpPr>
        <p:spPr bwMode="auto">
          <a:xfrm flipH="1">
            <a:off x="117157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05" name="LINE39405"/>
          <p:cNvSpPr/>
          <p:nvPr/>
        </p:nvSpPr>
        <p:spPr bwMode="auto">
          <a:xfrm flipH="1">
            <a:off x="1171575" y="50643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06" name="LINE39406"/>
          <p:cNvSpPr/>
          <p:nvPr/>
        </p:nvSpPr>
        <p:spPr bwMode="auto">
          <a:xfrm flipH="1">
            <a:off x="1171575" y="58076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07" name="LINE39407"/>
          <p:cNvSpPr/>
          <p:nvPr/>
        </p:nvSpPr>
        <p:spPr bwMode="auto">
          <a:xfrm flipH="1">
            <a:off x="1171575" y="636993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08" name="LINE39408"/>
          <p:cNvSpPr/>
          <p:nvPr/>
        </p:nvSpPr>
        <p:spPr bwMode="auto">
          <a:xfrm flipH="1">
            <a:off x="33799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09" name="LINE39409"/>
          <p:cNvSpPr/>
          <p:nvPr/>
        </p:nvSpPr>
        <p:spPr bwMode="auto">
          <a:xfrm flipH="1">
            <a:off x="337996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10" name="LINE39410"/>
          <p:cNvSpPr/>
          <p:nvPr/>
        </p:nvSpPr>
        <p:spPr bwMode="auto">
          <a:xfrm flipH="1">
            <a:off x="3379965" y="50643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11" name="LINE39411"/>
          <p:cNvSpPr/>
          <p:nvPr/>
        </p:nvSpPr>
        <p:spPr bwMode="auto">
          <a:xfrm flipH="1">
            <a:off x="3379965" y="58076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12" name="LINE39412"/>
          <p:cNvSpPr/>
          <p:nvPr/>
        </p:nvSpPr>
        <p:spPr bwMode="auto">
          <a:xfrm flipH="1">
            <a:off x="3379965" y="6369939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13" name="LINE39413"/>
          <p:cNvSpPr/>
          <p:nvPr/>
        </p:nvSpPr>
        <p:spPr bwMode="auto">
          <a:xfrm flipH="1">
            <a:off x="1043481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14" name="LINE39414"/>
          <p:cNvSpPr/>
          <p:nvPr/>
        </p:nvSpPr>
        <p:spPr bwMode="auto">
          <a:xfrm flipH="1">
            <a:off x="10434815" y="468321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15" name="LINE39415"/>
          <p:cNvSpPr/>
          <p:nvPr/>
        </p:nvSpPr>
        <p:spPr bwMode="auto">
          <a:xfrm flipH="1">
            <a:off x="10434815" y="506439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16" name="LINE39416"/>
          <p:cNvSpPr/>
          <p:nvPr/>
        </p:nvSpPr>
        <p:spPr bwMode="auto">
          <a:xfrm flipH="1">
            <a:off x="10434815" y="580769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17" name="LINE39417"/>
          <p:cNvSpPr/>
          <p:nvPr/>
        </p:nvSpPr>
        <p:spPr bwMode="auto">
          <a:xfrm flipH="1">
            <a:off x="10434815" y="6369939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18" name="LINE39418"/>
          <p:cNvSpPr/>
          <p:nvPr/>
        </p:nvSpPr>
        <p:spPr bwMode="auto">
          <a:xfrm>
            <a:off x="1162050" y="4692739"/>
            <a:ext cx="926324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19" name="LINE39419"/>
          <p:cNvSpPr/>
          <p:nvPr/>
        </p:nvSpPr>
        <p:spPr bwMode="auto">
          <a:xfrm>
            <a:off x="1162050" y="3944671"/>
            <a:ext cx="92632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20" name="LINE39420"/>
          <p:cNvSpPr/>
          <p:nvPr/>
        </p:nvSpPr>
        <p:spPr bwMode="auto">
          <a:xfrm>
            <a:off x="266700" y="4878565"/>
            <a:ext cx="9048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21" name="LINE39421"/>
          <p:cNvSpPr/>
          <p:nvPr/>
        </p:nvSpPr>
        <p:spPr bwMode="auto">
          <a:xfrm>
            <a:off x="1171575" y="4883328"/>
            <a:ext cx="925371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22" name="LINE39422"/>
          <p:cNvSpPr/>
          <p:nvPr/>
        </p:nvSpPr>
        <p:spPr bwMode="auto">
          <a:xfrm>
            <a:off x="266700" y="4497388"/>
            <a:ext cx="9048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23" name="LINE39423"/>
          <p:cNvSpPr/>
          <p:nvPr/>
        </p:nvSpPr>
        <p:spPr bwMode="auto">
          <a:xfrm>
            <a:off x="1171575" y="4502150"/>
            <a:ext cx="925371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24" name="LINE39424"/>
          <p:cNvSpPr/>
          <p:nvPr/>
        </p:nvSpPr>
        <p:spPr bwMode="auto">
          <a:xfrm>
            <a:off x="1162050" y="4311561"/>
            <a:ext cx="926324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25" name="LINE39425"/>
          <p:cNvSpPr/>
          <p:nvPr/>
        </p:nvSpPr>
        <p:spPr bwMode="auto">
          <a:xfrm>
            <a:off x="1162050" y="5631396"/>
            <a:ext cx="92632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26" name="LINE39426"/>
          <p:cNvSpPr/>
          <p:nvPr/>
        </p:nvSpPr>
        <p:spPr bwMode="auto">
          <a:xfrm>
            <a:off x="1162050" y="6379464"/>
            <a:ext cx="926324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27" name="LINE39427"/>
          <p:cNvSpPr/>
          <p:nvPr/>
        </p:nvSpPr>
        <p:spPr bwMode="auto">
          <a:xfrm>
            <a:off x="266700" y="6570053"/>
            <a:ext cx="1015859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28" name="LINE39428"/>
          <p:cNvSpPr/>
          <p:nvPr/>
        </p:nvSpPr>
        <p:spPr bwMode="auto">
          <a:xfrm>
            <a:off x="1162050" y="4125735"/>
            <a:ext cx="92632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29" name="LINE39429"/>
          <p:cNvSpPr/>
          <p:nvPr/>
        </p:nvSpPr>
        <p:spPr bwMode="auto">
          <a:xfrm>
            <a:off x="266700" y="5259743"/>
            <a:ext cx="9048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30" name="LINE39430"/>
          <p:cNvSpPr/>
          <p:nvPr/>
        </p:nvSpPr>
        <p:spPr bwMode="auto">
          <a:xfrm>
            <a:off x="1171575" y="5264506"/>
            <a:ext cx="925371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31" name="LINE39431"/>
          <p:cNvSpPr/>
          <p:nvPr/>
        </p:nvSpPr>
        <p:spPr bwMode="auto">
          <a:xfrm>
            <a:off x="266700" y="6003049"/>
            <a:ext cx="9048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32" name="LINE39432"/>
          <p:cNvSpPr/>
          <p:nvPr/>
        </p:nvSpPr>
        <p:spPr bwMode="auto">
          <a:xfrm>
            <a:off x="1171575" y="6007811"/>
            <a:ext cx="925371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33" name="LINE39433"/>
          <p:cNvSpPr/>
          <p:nvPr/>
        </p:nvSpPr>
        <p:spPr bwMode="auto">
          <a:xfrm>
            <a:off x="1162050" y="5817222"/>
            <a:ext cx="926324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34" name="LINE39434"/>
          <p:cNvSpPr/>
          <p:nvPr/>
        </p:nvSpPr>
        <p:spPr bwMode="auto">
          <a:xfrm>
            <a:off x="1162050" y="5073917"/>
            <a:ext cx="926324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35" name="LINE39435"/>
          <p:cNvSpPr/>
          <p:nvPr/>
        </p:nvSpPr>
        <p:spPr bwMode="auto">
          <a:xfrm>
            <a:off x="1162050" y="6193637"/>
            <a:ext cx="92632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36" name="LINE39436"/>
          <p:cNvSpPr/>
          <p:nvPr/>
        </p:nvSpPr>
        <p:spPr bwMode="auto">
          <a:xfrm>
            <a:off x="1162050" y="5450332"/>
            <a:ext cx="92632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37" name="LINE39437"/>
          <p:cNvSpPr/>
          <p:nvPr/>
        </p:nvSpPr>
        <p:spPr bwMode="auto">
          <a:xfrm>
            <a:off x="247650" y="6760642"/>
            <a:ext cx="1019669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38" name="RECTANGLE39438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39439" name="Picture 39439" descr="Picture 39439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39440" name="LINE39440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41" name="RECTANGLE39441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39444" name="RECTANGLE39444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45" name="RECTANGLE39445"/>
          <p:cNvSpPr/>
          <p:nvPr/>
        </p:nvSpPr>
        <p:spPr bwMode="auto">
          <a:xfrm>
            <a:off x="3288462" y="251460"/>
            <a:ext cx="3958565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SYNTHESE AIR PAR COURRIER</a:t>
            </a:r>
            <a:endParaRPr/>
          </a:p>
        </p:txBody>
      </p:sp>
      <p:sp>
        <p:nvSpPr>
          <p:cNvPr id="39448" name="RECTANGLE39448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49" name="RECTANGLE39449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39452" name="RECTANGLE39452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53" name="RECTANGLE39453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54" name="RECTANGLE39454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39457" name="RECTANGLE39457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58" name="RECTANGLE39458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59" name="RECTANGLE39459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39462" name="RECTANGLE39462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39465" name="LINE39465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66" name="RECTANGLE39466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39469" name="RECTANGLE39469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39472" name="LINE39472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39473" name="Picture 39473" descr="Picture 39473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247650" y="1162050"/>
            <a:ext cx="4286250" cy="2381250"/>
          </a:xfrm>
          <a:prstGeom prst="rect">
            <a:avLst/>
          </a:prstGeom>
          <a:noFill/>
        </p:spPr>
      </p:pic>
      <p:pic>
        <p:nvPicPr>
          <p:cNvPr id="39474" name="Picture 39474" descr="Picture 39474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4535450" y="1162050"/>
            <a:ext cx="5715000" cy="2381250"/>
          </a:xfrm>
          <a:prstGeom prst="rect">
            <a:avLst/>
          </a:prstGeom>
          <a:noFill/>
        </p:spPr>
      </p:pic>
      <p:sp>
        <p:nvSpPr>
          <p:cNvPr id="39475" name="RECTANGLE39475"/>
          <p:cNvSpPr/>
          <p:nvPr/>
        </p:nvSpPr>
        <p:spPr bwMode="auto">
          <a:xfrm>
            <a:off x="266700" y="3600450"/>
            <a:ext cx="876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76" name="RECTANGLE39476"/>
          <p:cNvSpPr/>
          <p:nvPr/>
        </p:nvSpPr>
        <p:spPr bwMode="auto">
          <a:xfrm>
            <a:off x="473354" y="3623310"/>
            <a:ext cx="4817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Courrier</a:t>
            </a:r>
            <a:endParaRPr/>
          </a:p>
        </p:txBody>
      </p:sp>
      <p:sp>
        <p:nvSpPr>
          <p:cNvPr id="39479" name="RECTANGLE39479"/>
          <p:cNvSpPr/>
          <p:nvPr/>
        </p:nvSpPr>
        <p:spPr bwMode="auto">
          <a:xfrm>
            <a:off x="1181100" y="3600450"/>
            <a:ext cx="134479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80" name="RECTANGLE39480"/>
          <p:cNvSpPr/>
          <p:nvPr/>
        </p:nvSpPr>
        <p:spPr bwMode="auto">
          <a:xfrm>
            <a:off x="1674622" y="3623310"/>
            <a:ext cx="3765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Classe</a:t>
            </a:r>
            <a:endParaRPr/>
          </a:p>
        </p:txBody>
      </p:sp>
      <p:sp>
        <p:nvSpPr>
          <p:cNvPr id="39483" name="RECTANGLE39483"/>
          <p:cNvSpPr/>
          <p:nvPr/>
        </p:nvSpPr>
        <p:spPr bwMode="auto">
          <a:xfrm>
            <a:off x="2563990" y="3600450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84" name="RECTANGLE39484"/>
          <p:cNvSpPr/>
          <p:nvPr/>
        </p:nvSpPr>
        <p:spPr bwMode="auto">
          <a:xfrm>
            <a:off x="2594877" y="36233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39487" name="RECTANGLE39487"/>
          <p:cNvSpPr/>
          <p:nvPr/>
        </p:nvSpPr>
        <p:spPr bwMode="auto">
          <a:xfrm>
            <a:off x="3389490" y="3600450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88" name="RECTANGLE39488"/>
          <p:cNvSpPr/>
          <p:nvPr/>
        </p:nvSpPr>
        <p:spPr bwMode="auto">
          <a:xfrm>
            <a:off x="3420377" y="36233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39491" name="RECTANGLE39491"/>
          <p:cNvSpPr/>
          <p:nvPr/>
        </p:nvSpPr>
        <p:spPr bwMode="auto">
          <a:xfrm>
            <a:off x="4214990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92" name="RECTANGLE39492"/>
          <p:cNvSpPr/>
          <p:nvPr/>
        </p:nvSpPr>
        <p:spPr bwMode="auto">
          <a:xfrm>
            <a:off x="4280776" y="36233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39495" name="RECTANGLE39495"/>
          <p:cNvSpPr/>
          <p:nvPr/>
        </p:nvSpPr>
        <p:spPr bwMode="auto">
          <a:xfrm>
            <a:off x="4913490" y="3600450"/>
            <a:ext cx="749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496" name="RECTANGLE39496"/>
          <p:cNvSpPr/>
          <p:nvPr/>
        </p:nvSpPr>
        <p:spPr bwMode="auto">
          <a:xfrm>
            <a:off x="4934014" y="3623310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39499" name="RECTANGLE39499"/>
          <p:cNvSpPr/>
          <p:nvPr/>
        </p:nvSpPr>
        <p:spPr bwMode="auto">
          <a:xfrm>
            <a:off x="5700890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500" name="RECTANGLE39500"/>
          <p:cNvSpPr/>
          <p:nvPr/>
        </p:nvSpPr>
        <p:spPr bwMode="auto">
          <a:xfrm>
            <a:off x="5740768" y="36233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39503" name="RECTANGLE39503"/>
          <p:cNvSpPr/>
          <p:nvPr/>
        </p:nvSpPr>
        <p:spPr bwMode="auto">
          <a:xfrm>
            <a:off x="6399390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504" name="RECTANGLE39504"/>
          <p:cNvSpPr/>
          <p:nvPr/>
        </p:nvSpPr>
        <p:spPr bwMode="auto">
          <a:xfrm>
            <a:off x="6439268" y="36233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39507" name="RECTANGLE39507"/>
          <p:cNvSpPr/>
          <p:nvPr/>
        </p:nvSpPr>
        <p:spPr bwMode="auto">
          <a:xfrm>
            <a:off x="7097890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508" name="RECTANGLE39508"/>
          <p:cNvSpPr/>
          <p:nvPr/>
        </p:nvSpPr>
        <p:spPr bwMode="auto">
          <a:xfrm>
            <a:off x="7163676" y="36233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39511" name="RECTANGLE39511"/>
          <p:cNvSpPr/>
          <p:nvPr/>
        </p:nvSpPr>
        <p:spPr bwMode="auto">
          <a:xfrm>
            <a:off x="7796390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512" name="RECTANGLE39512"/>
          <p:cNvSpPr/>
          <p:nvPr/>
        </p:nvSpPr>
        <p:spPr bwMode="auto">
          <a:xfrm>
            <a:off x="7844955" y="3623310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39515" name="RECTANGLE39515"/>
          <p:cNvSpPr/>
          <p:nvPr/>
        </p:nvSpPr>
        <p:spPr bwMode="auto">
          <a:xfrm>
            <a:off x="8494890" y="3600450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516" name="RECTANGLE39516"/>
          <p:cNvSpPr/>
          <p:nvPr/>
        </p:nvSpPr>
        <p:spPr bwMode="auto">
          <a:xfrm>
            <a:off x="8594611" y="36233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39519" name="RECTANGLE39519"/>
          <p:cNvSpPr/>
          <p:nvPr/>
        </p:nvSpPr>
        <p:spPr bwMode="auto">
          <a:xfrm>
            <a:off x="9129890" y="3600450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520" name="RECTANGLE39520"/>
          <p:cNvSpPr/>
          <p:nvPr/>
        </p:nvSpPr>
        <p:spPr bwMode="auto">
          <a:xfrm>
            <a:off x="9229611" y="36233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39523" name="RECTANGLE39523"/>
          <p:cNvSpPr/>
          <p:nvPr/>
        </p:nvSpPr>
        <p:spPr bwMode="auto">
          <a:xfrm>
            <a:off x="9764890" y="3600450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524" name="RECTANGLE39524"/>
          <p:cNvSpPr/>
          <p:nvPr/>
        </p:nvSpPr>
        <p:spPr bwMode="auto">
          <a:xfrm>
            <a:off x="9830676" y="36233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39527" name="RECTANGLE39527"/>
          <p:cNvSpPr/>
          <p:nvPr/>
        </p:nvSpPr>
        <p:spPr bwMode="auto">
          <a:xfrm>
            <a:off x="474243" y="4085361"/>
            <a:ext cx="47924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Europe</a:t>
            </a:r>
            <a:endParaRPr/>
          </a:p>
        </p:txBody>
      </p:sp>
      <p:sp>
        <p:nvSpPr>
          <p:cNvPr id="39530" name="RECTANGLE39530"/>
          <p:cNvSpPr/>
          <p:nvPr/>
        </p:nvSpPr>
        <p:spPr bwMode="auto">
          <a:xfrm>
            <a:off x="1247267" y="3796309"/>
            <a:ext cx="7714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Cabine Economic</a:t>
            </a:r>
            <a:endParaRPr/>
          </a:p>
        </p:txBody>
      </p:sp>
      <p:sp>
        <p:nvSpPr>
          <p:cNvPr id="39533" name="RECTANGLE39533"/>
          <p:cNvSpPr/>
          <p:nvPr/>
        </p:nvSpPr>
        <p:spPr bwMode="auto">
          <a:xfrm>
            <a:off x="2977096" y="3796309"/>
            <a:ext cx="3261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72 865</a:t>
            </a:r>
            <a:endParaRPr/>
          </a:p>
        </p:txBody>
      </p:sp>
      <p:sp>
        <p:nvSpPr>
          <p:cNvPr id="39536" name="RECTANGLE39536"/>
          <p:cNvSpPr/>
          <p:nvPr/>
        </p:nvSpPr>
        <p:spPr bwMode="auto">
          <a:xfrm>
            <a:off x="3746144" y="3796309"/>
            <a:ext cx="3826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100 915</a:t>
            </a:r>
            <a:endParaRPr/>
          </a:p>
        </p:txBody>
      </p:sp>
      <p:sp>
        <p:nvSpPr>
          <p:cNvPr id="39539" name="RECTANGLE39539"/>
          <p:cNvSpPr/>
          <p:nvPr/>
        </p:nvSpPr>
        <p:spPr bwMode="auto">
          <a:xfrm>
            <a:off x="4552937" y="3809009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-28%</a:t>
            </a:r>
            <a:endParaRPr/>
          </a:p>
        </p:txBody>
      </p:sp>
      <p:sp>
        <p:nvSpPr>
          <p:cNvPr id="39542" name="RECTANGLE39542"/>
          <p:cNvSpPr/>
          <p:nvPr/>
        </p:nvSpPr>
        <p:spPr bwMode="auto">
          <a:xfrm>
            <a:off x="5380698" y="3809009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31%</a:t>
            </a:r>
            <a:endParaRPr/>
          </a:p>
        </p:txBody>
      </p:sp>
      <p:sp>
        <p:nvSpPr>
          <p:cNvPr id="39545" name="RECTANGLE39545"/>
          <p:cNvSpPr/>
          <p:nvPr/>
        </p:nvSpPr>
        <p:spPr bwMode="auto">
          <a:xfrm>
            <a:off x="6131103" y="379630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227</a:t>
            </a:r>
            <a:endParaRPr/>
          </a:p>
        </p:txBody>
      </p:sp>
      <p:sp>
        <p:nvSpPr>
          <p:cNvPr id="39548" name="RECTANGLE39548"/>
          <p:cNvSpPr/>
          <p:nvPr/>
        </p:nvSpPr>
        <p:spPr bwMode="auto">
          <a:xfrm>
            <a:off x="6829603" y="379630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259</a:t>
            </a:r>
            <a:endParaRPr/>
          </a:p>
        </p:txBody>
      </p:sp>
      <p:sp>
        <p:nvSpPr>
          <p:cNvPr id="39551" name="RECTANGLE39551"/>
          <p:cNvSpPr/>
          <p:nvPr/>
        </p:nvSpPr>
        <p:spPr bwMode="auto">
          <a:xfrm>
            <a:off x="7435838" y="3809009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-12%</a:t>
            </a:r>
            <a:endParaRPr/>
          </a:p>
        </p:txBody>
      </p:sp>
      <p:sp>
        <p:nvSpPr>
          <p:cNvPr id="39554" name="RECTANGLE39554"/>
          <p:cNvSpPr/>
          <p:nvPr/>
        </p:nvSpPr>
        <p:spPr bwMode="auto">
          <a:xfrm>
            <a:off x="8174698" y="3809009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58%</a:t>
            </a:r>
            <a:endParaRPr/>
          </a:p>
        </p:txBody>
      </p:sp>
      <p:sp>
        <p:nvSpPr>
          <p:cNvPr id="39557" name="RECTANGLE39557"/>
          <p:cNvSpPr/>
          <p:nvPr/>
        </p:nvSpPr>
        <p:spPr bwMode="auto">
          <a:xfrm>
            <a:off x="8861603" y="379630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321</a:t>
            </a:r>
            <a:endParaRPr/>
          </a:p>
        </p:txBody>
      </p:sp>
      <p:sp>
        <p:nvSpPr>
          <p:cNvPr id="39560" name="RECTANGLE39560"/>
          <p:cNvSpPr/>
          <p:nvPr/>
        </p:nvSpPr>
        <p:spPr bwMode="auto">
          <a:xfrm>
            <a:off x="9496603" y="379630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390</a:t>
            </a:r>
            <a:endParaRPr/>
          </a:p>
        </p:txBody>
      </p:sp>
      <p:sp>
        <p:nvSpPr>
          <p:cNvPr id="39563" name="RECTANGLE39563"/>
          <p:cNvSpPr/>
          <p:nvPr/>
        </p:nvSpPr>
        <p:spPr bwMode="auto">
          <a:xfrm>
            <a:off x="10102838" y="3809009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-18%</a:t>
            </a:r>
            <a:endParaRPr/>
          </a:p>
        </p:txBody>
      </p:sp>
      <p:sp>
        <p:nvSpPr>
          <p:cNvPr id="39566" name="RECTANGLE39566"/>
          <p:cNvSpPr/>
          <p:nvPr/>
        </p:nvSpPr>
        <p:spPr bwMode="auto">
          <a:xfrm>
            <a:off x="1247267" y="3977373"/>
            <a:ext cx="6792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Non Renseigné</a:t>
            </a:r>
            <a:endParaRPr/>
          </a:p>
        </p:txBody>
      </p:sp>
      <p:sp>
        <p:nvSpPr>
          <p:cNvPr id="39569" name="RECTANGLE39569"/>
          <p:cNvSpPr/>
          <p:nvPr/>
        </p:nvSpPr>
        <p:spPr bwMode="auto">
          <a:xfrm>
            <a:off x="3080842" y="3977373"/>
            <a:ext cx="22241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-803</a:t>
            </a:r>
            <a:endParaRPr/>
          </a:p>
        </p:txBody>
      </p:sp>
      <p:sp>
        <p:nvSpPr>
          <p:cNvPr id="39572" name="RECTANGLE39572"/>
          <p:cNvSpPr/>
          <p:nvPr/>
        </p:nvSpPr>
        <p:spPr bwMode="auto">
          <a:xfrm>
            <a:off x="3946703" y="397737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496</a:t>
            </a:r>
            <a:endParaRPr/>
          </a:p>
        </p:txBody>
      </p:sp>
      <p:sp>
        <p:nvSpPr>
          <p:cNvPr id="39575" name="RECTANGLE39575"/>
          <p:cNvSpPr/>
          <p:nvPr/>
        </p:nvSpPr>
        <p:spPr bwMode="auto">
          <a:xfrm>
            <a:off x="4496486" y="399007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-262%</a:t>
            </a:r>
            <a:endParaRPr/>
          </a:p>
        </p:txBody>
      </p:sp>
      <p:sp>
        <p:nvSpPr>
          <p:cNvPr id="39578" name="RECTANGLE39578"/>
          <p:cNvSpPr/>
          <p:nvPr/>
        </p:nvSpPr>
        <p:spPr bwMode="auto">
          <a:xfrm>
            <a:off x="5437150" y="399007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9581" name="RECTANGLE39581"/>
          <p:cNvSpPr/>
          <p:nvPr/>
        </p:nvSpPr>
        <p:spPr bwMode="auto">
          <a:xfrm>
            <a:off x="6203645" y="3977373"/>
            <a:ext cx="10951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</a:t>
            </a:r>
            <a:endParaRPr/>
          </a:p>
        </p:txBody>
      </p:sp>
      <p:sp>
        <p:nvSpPr>
          <p:cNvPr id="39584" name="RECTANGLE39584"/>
          <p:cNvSpPr/>
          <p:nvPr/>
        </p:nvSpPr>
        <p:spPr bwMode="auto">
          <a:xfrm>
            <a:off x="6942506" y="397737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39587" name="RECTANGLE39587"/>
          <p:cNvSpPr/>
          <p:nvPr/>
        </p:nvSpPr>
        <p:spPr bwMode="auto">
          <a:xfrm>
            <a:off x="7379386" y="399007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-250%</a:t>
            </a:r>
            <a:endParaRPr/>
          </a:p>
        </p:txBody>
      </p:sp>
      <p:sp>
        <p:nvSpPr>
          <p:cNvPr id="39590" name="RECTANGLE39590"/>
          <p:cNvSpPr/>
          <p:nvPr/>
        </p:nvSpPr>
        <p:spPr bwMode="auto">
          <a:xfrm>
            <a:off x="8190788" y="3990073"/>
            <a:ext cx="20516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-1%</a:t>
            </a:r>
            <a:endParaRPr/>
          </a:p>
        </p:txBody>
      </p:sp>
      <p:sp>
        <p:nvSpPr>
          <p:cNvPr id="39593" name="RECTANGLE39593"/>
          <p:cNvSpPr/>
          <p:nvPr/>
        </p:nvSpPr>
        <p:spPr bwMode="auto">
          <a:xfrm>
            <a:off x="8861603" y="397737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268</a:t>
            </a:r>
            <a:endParaRPr/>
          </a:p>
        </p:txBody>
      </p:sp>
      <p:sp>
        <p:nvSpPr>
          <p:cNvPr id="39596" name="RECTANGLE39596"/>
          <p:cNvSpPr/>
          <p:nvPr/>
        </p:nvSpPr>
        <p:spPr bwMode="auto">
          <a:xfrm>
            <a:off x="9496603" y="397737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248</a:t>
            </a:r>
            <a:endParaRPr/>
          </a:p>
        </p:txBody>
      </p:sp>
      <p:sp>
        <p:nvSpPr>
          <p:cNvPr id="39599" name="RECTANGLE39599"/>
          <p:cNvSpPr/>
          <p:nvPr/>
        </p:nvSpPr>
        <p:spPr bwMode="auto">
          <a:xfrm>
            <a:off x="10199650" y="399007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8%</a:t>
            </a:r>
            <a:endParaRPr/>
          </a:p>
        </p:txBody>
      </p:sp>
      <p:sp>
        <p:nvSpPr>
          <p:cNvPr id="39602" name="RECTANGLE39602"/>
          <p:cNvSpPr/>
          <p:nvPr/>
        </p:nvSpPr>
        <p:spPr bwMode="auto">
          <a:xfrm>
            <a:off x="1247267" y="4158437"/>
            <a:ext cx="52325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Non affecté</a:t>
            </a:r>
            <a:endParaRPr/>
          </a:p>
        </p:txBody>
      </p:sp>
      <p:sp>
        <p:nvSpPr>
          <p:cNvPr id="39605" name="RECTANGLE39605"/>
          <p:cNvSpPr/>
          <p:nvPr/>
        </p:nvSpPr>
        <p:spPr bwMode="auto">
          <a:xfrm>
            <a:off x="3033547" y="4158437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4 723</a:t>
            </a:r>
            <a:endParaRPr/>
          </a:p>
        </p:txBody>
      </p:sp>
      <p:sp>
        <p:nvSpPr>
          <p:cNvPr id="39608" name="RECTANGLE39608"/>
          <p:cNvSpPr/>
          <p:nvPr/>
        </p:nvSpPr>
        <p:spPr bwMode="auto">
          <a:xfrm>
            <a:off x="3859047" y="4158437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4 485</a:t>
            </a:r>
            <a:endParaRPr/>
          </a:p>
        </p:txBody>
      </p:sp>
      <p:sp>
        <p:nvSpPr>
          <p:cNvPr id="39611" name="RECTANGLE39611"/>
          <p:cNvSpPr/>
          <p:nvPr/>
        </p:nvSpPr>
        <p:spPr bwMode="auto">
          <a:xfrm>
            <a:off x="4649750" y="417113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39614" name="RECTANGLE39614"/>
          <p:cNvSpPr/>
          <p:nvPr/>
        </p:nvSpPr>
        <p:spPr bwMode="auto">
          <a:xfrm>
            <a:off x="5437150" y="417113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39617" name="RECTANGLE39617"/>
          <p:cNvSpPr/>
          <p:nvPr/>
        </p:nvSpPr>
        <p:spPr bwMode="auto">
          <a:xfrm>
            <a:off x="6187554" y="4158437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39620" name="RECTANGLE39620"/>
          <p:cNvSpPr/>
          <p:nvPr/>
        </p:nvSpPr>
        <p:spPr bwMode="auto">
          <a:xfrm>
            <a:off x="6942506" y="415843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</a:t>
            </a:r>
            <a:endParaRPr/>
          </a:p>
        </p:txBody>
      </p:sp>
      <p:sp>
        <p:nvSpPr>
          <p:cNvPr id="39623" name="RECTANGLE39623"/>
          <p:cNvSpPr/>
          <p:nvPr/>
        </p:nvSpPr>
        <p:spPr bwMode="auto">
          <a:xfrm>
            <a:off x="7476198" y="4171137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33%</a:t>
            </a:r>
            <a:endParaRPr/>
          </a:p>
        </p:txBody>
      </p:sp>
      <p:sp>
        <p:nvSpPr>
          <p:cNvPr id="39626" name="RECTANGLE39626"/>
          <p:cNvSpPr/>
          <p:nvPr/>
        </p:nvSpPr>
        <p:spPr bwMode="auto">
          <a:xfrm>
            <a:off x="8231150" y="417113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39629" name="RECTANGLE39629"/>
          <p:cNvSpPr/>
          <p:nvPr/>
        </p:nvSpPr>
        <p:spPr bwMode="auto">
          <a:xfrm>
            <a:off x="8861603" y="415843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394</a:t>
            </a:r>
            <a:endParaRPr/>
          </a:p>
        </p:txBody>
      </p:sp>
      <p:sp>
        <p:nvSpPr>
          <p:cNvPr id="39632" name="RECTANGLE39632"/>
          <p:cNvSpPr/>
          <p:nvPr/>
        </p:nvSpPr>
        <p:spPr bwMode="auto">
          <a:xfrm>
            <a:off x="9496603" y="415843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498</a:t>
            </a:r>
            <a:endParaRPr/>
          </a:p>
        </p:txBody>
      </p:sp>
      <p:sp>
        <p:nvSpPr>
          <p:cNvPr id="39635" name="RECTANGLE39635"/>
          <p:cNvSpPr/>
          <p:nvPr/>
        </p:nvSpPr>
        <p:spPr bwMode="auto">
          <a:xfrm>
            <a:off x="10102838" y="4171137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-21%</a:t>
            </a:r>
            <a:endParaRPr/>
          </a:p>
        </p:txBody>
      </p:sp>
      <p:sp>
        <p:nvSpPr>
          <p:cNvPr id="39638" name="RECTANGLE39638"/>
          <p:cNvSpPr/>
          <p:nvPr/>
        </p:nvSpPr>
        <p:spPr bwMode="auto">
          <a:xfrm>
            <a:off x="1162050" y="4302036"/>
            <a:ext cx="138289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639" name="RECTANGLE39639"/>
          <p:cNvSpPr/>
          <p:nvPr/>
        </p:nvSpPr>
        <p:spPr bwMode="auto">
          <a:xfrm>
            <a:off x="1595501" y="4349026"/>
            <a:ext cx="81875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Air Europe</a:t>
            </a:r>
            <a:endParaRPr/>
          </a:p>
        </p:txBody>
      </p:sp>
      <p:sp>
        <p:nvSpPr>
          <p:cNvPr id="39642" name="RECTANGLE39642"/>
          <p:cNvSpPr/>
          <p:nvPr/>
        </p:nvSpPr>
        <p:spPr bwMode="auto">
          <a:xfrm>
            <a:off x="2544940" y="4302036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643" name="RECTANGLE39643"/>
          <p:cNvSpPr/>
          <p:nvPr/>
        </p:nvSpPr>
        <p:spPr bwMode="auto">
          <a:xfrm>
            <a:off x="2944647" y="4349026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76 785</a:t>
            </a:r>
            <a:endParaRPr/>
          </a:p>
        </p:txBody>
      </p:sp>
      <p:sp>
        <p:nvSpPr>
          <p:cNvPr id="39646" name="RECTANGLE39646"/>
          <p:cNvSpPr/>
          <p:nvPr/>
        </p:nvSpPr>
        <p:spPr bwMode="auto">
          <a:xfrm>
            <a:off x="3370440" y="4302036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647" name="RECTANGLE39647"/>
          <p:cNvSpPr/>
          <p:nvPr/>
        </p:nvSpPr>
        <p:spPr bwMode="auto">
          <a:xfrm>
            <a:off x="3707028" y="4349026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105 897</a:t>
            </a:r>
            <a:endParaRPr/>
          </a:p>
        </p:txBody>
      </p:sp>
      <p:sp>
        <p:nvSpPr>
          <p:cNvPr id="39650" name="RECTANGLE39650"/>
          <p:cNvSpPr/>
          <p:nvPr/>
        </p:nvSpPr>
        <p:spPr bwMode="auto">
          <a:xfrm>
            <a:off x="4195940" y="4302036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651" name="RECTANGLE39651"/>
          <p:cNvSpPr/>
          <p:nvPr/>
        </p:nvSpPr>
        <p:spPr bwMode="auto">
          <a:xfrm>
            <a:off x="4520044" y="4361726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-27%</a:t>
            </a:r>
            <a:endParaRPr/>
          </a:p>
        </p:txBody>
      </p:sp>
      <p:sp>
        <p:nvSpPr>
          <p:cNvPr id="39654" name="RECTANGLE39654"/>
          <p:cNvSpPr/>
          <p:nvPr/>
        </p:nvSpPr>
        <p:spPr bwMode="auto">
          <a:xfrm>
            <a:off x="4894440" y="4302036"/>
            <a:ext cx="7874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655" name="RECTANGLE39655"/>
          <p:cNvSpPr/>
          <p:nvPr/>
        </p:nvSpPr>
        <p:spPr bwMode="auto">
          <a:xfrm>
            <a:off x="5350027" y="4361726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33%</a:t>
            </a:r>
            <a:endParaRPr/>
          </a:p>
        </p:txBody>
      </p:sp>
      <p:sp>
        <p:nvSpPr>
          <p:cNvPr id="39658" name="RECTANGLE39658"/>
          <p:cNvSpPr/>
          <p:nvPr/>
        </p:nvSpPr>
        <p:spPr bwMode="auto">
          <a:xfrm>
            <a:off x="5681840" y="4302036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659" name="RECTANGLE39659"/>
          <p:cNvSpPr/>
          <p:nvPr/>
        </p:nvSpPr>
        <p:spPr bwMode="auto">
          <a:xfrm>
            <a:off x="6111100" y="4349026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236</a:t>
            </a:r>
            <a:endParaRPr/>
          </a:p>
        </p:txBody>
      </p:sp>
      <p:sp>
        <p:nvSpPr>
          <p:cNvPr id="39662" name="RECTANGLE39662"/>
          <p:cNvSpPr/>
          <p:nvPr/>
        </p:nvSpPr>
        <p:spPr bwMode="auto">
          <a:xfrm>
            <a:off x="6380340" y="4302036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663" name="RECTANGLE39663"/>
          <p:cNvSpPr/>
          <p:nvPr/>
        </p:nvSpPr>
        <p:spPr bwMode="auto">
          <a:xfrm>
            <a:off x="6809601" y="4349026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270</a:t>
            </a:r>
            <a:endParaRPr/>
          </a:p>
        </p:txBody>
      </p:sp>
      <p:sp>
        <p:nvSpPr>
          <p:cNvPr id="39666" name="RECTANGLE39666"/>
          <p:cNvSpPr/>
          <p:nvPr/>
        </p:nvSpPr>
        <p:spPr bwMode="auto">
          <a:xfrm>
            <a:off x="7078840" y="4302036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667" name="RECTANGLE39667"/>
          <p:cNvSpPr/>
          <p:nvPr/>
        </p:nvSpPr>
        <p:spPr bwMode="auto">
          <a:xfrm>
            <a:off x="7402944" y="4361726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-13%</a:t>
            </a:r>
            <a:endParaRPr/>
          </a:p>
        </p:txBody>
      </p:sp>
      <p:sp>
        <p:nvSpPr>
          <p:cNvPr id="39670" name="RECTANGLE39670"/>
          <p:cNvSpPr/>
          <p:nvPr/>
        </p:nvSpPr>
        <p:spPr bwMode="auto">
          <a:xfrm>
            <a:off x="7777340" y="4302036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671" name="RECTANGLE39671"/>
          <p:cNvSpPr/>
          <p:nvPr/>
        </p:nvSpPr>
        <p:spPr bwMode="auto">
          <a:xfrm>
            <a:off x="8144028" y="4361726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61%</a:t>
            </a:r>
            <a:endParaRPr/>
          </a:p>
        </p:txBody>
      </p:sp>
      <p:sp>
        <p:nvSpPr>
          <p:cNvPr id="39674" name="RECTANGLE39674"/>
          <p:cNvSpPr/>
          <p:nvPr/>
        </p:nvSpPr>
        <p:spPr bwMode="auto">
          <a:xfrm>
            <a:off x="8475840" y="4302036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675" name="RECTANGLE39675"/>
          <p:cNvSpPr/>
          <p:nvPr/>
        </p:nvSpPr>
        <p:spPr bwMode="auto">
          <a:xfrm>
            <a:off x="8841601" y="4349026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325</a:t>
            </a:r>
            <a:endParaRPr/>
          </a:p>
        </p:txBody>
      </p:sp>
      <p:sp>
        <p:nvSpPr>
          <p:cNvPr id="39678" name="RECTANGLE39678"/>
          <p:cNvSpPr/>
          <p:nvPr/>
        </p:nvSpPr>
        <p:spPr bwMode="auto">
          <a:xfrm>
            <a:off x="9110840" y="4302036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679" name="RECTANGLE39679"/>
          <p:cNvSpPr/>
          <p:nvPr/>
        </p:nvSpPr>
        <p:spPr bwMode="auto">
          <a:xfrm>
            <a:off x="9476601" y="4349026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392</a:t>
            </a:r>
            <a:endParaRPr/>
          </a:p>
        </p:txBody>
      </p:sp>
      <p:sp>
        <p:nvSpPr>
          <p:cNvPr id="39682" name="RECTANGLE39682"/>
          <p:cNvSpPr/>
          <p:nvPr/>
        </p:nvSpPr>
        <p:spPr bwMode="auto">
          <a:xfrm>
            <a:off x="9745840" y="4302036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683" name="RECTANGLE39683"/>
          <p:cNvSpPr/>
          <p:nvPr/>
        </p:nvSpPr>
        <p:spPr bwMode="auto">
          <a:xfrm>
            <a:off x="10050894" y="4361726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-17%</a:t>
            </a:r>
            <a:endParaRPr/>
          </a:p>
        </p:txBody>
      </p:sp>
      <p:sp>
        <p:nvSpPr>
          <p:cNvPr id="39686" name="RECTANGLE39686"/>
          <p:cNvSpPr/>
          <p:nvPr/>
        </p:nvSpPr>
        <p:spPr bwMode="auto">
          <a:xfrm>
            <a:off x="342443" y="5004969"/>
            <a:ext cx="74283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International</a:t>
            </a:r>
            <a:endParaRPr/>
          </a:p>
        </p:txBody>
      </p:sp>
      <p:sp>
        <p:nvSpPr>
          <p:cNvPr id="39689" name="RECTANGLE39689"/>
          <p:cNvSpPr/>
          <p:nvPr/>
        </p:nvSpPr>
        <p:spPr bwMode="auto">
          <a:xfrm>
            <a:off x="1247267" y="4539615"/>
            <a:ext cx="7714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Cabine Economic</a:t>
            </a:r>
            <a:endParaRPr/>
          </a:p>
        </p:txBody>
      </p:sp>
      <p:sp>
        <p:nvSpPr>
          <p:cNvPr id="39692" name="RECTANGLE39692"/>
          <p:cNvSpPr/>
          <p:nvPr/>
        </p:nvSpPr>
        <p:spPr bwMode="auto">
          <a:xfrm>
            <a:off x="2920644" y="4539615"/>
            <a:ext cx="3826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125 072</a:t>
            </a:r>
            <a:endParaRPr/>
          </a:p>
        </p:txBody>
      </p:sp>
      <p:sp>
        <p:nvSpPr>
          <p:cNvPr id="39695" name="RECTANGLE39695"/>
          <p:cNvSpPr/>
          <p:nvPr/>
        </p:nvSpPr>
        <p:spPr bwMode="auto">
          <a:xfrm>
            <a:off x="3746144" y="4539615"/>
            <a:ext cx="3826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120 795</a:t>
            </a:r>
            <a:endParaRPr/>
          </a:p>
        </p:txBody>
      </p:sp>
      <p:sp>
        <p:nvSpPr>
          <p:cNvPr id="39698" name="RECTANGLE39698"/>
          <p:cNvSpPr/>
          <p:nvPr/>
        </p:nvSpPr>
        <p:spPr bwMode="auto">
          <a:xfrm>
            <a:off x="4649750" y="455231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39701" name="RECTANGLE39701"/>
          <p:cNvSpPr/>
          <p:nvPr/>
        </p:nvSpPr>
        <p:spPr bwMode="auto">
          <a:xfrm>
            <a:off x="5380698" y="4552315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54%</a:t>
            </a:r>
            <a:endParaRPr/>
          </a:p>
        </p:txBody>
      </p:sp>
      <p:sp>
        <p:nvSpPr>
          <p:cNvPr id="39704" name="RECTANGLE39704"/>
          <p:cNvSpPr/>
          <p:nvPr/>
        </p:nvSpPr>
        <p:spPr bwMode="auto">
          <a:xfrm>
            <a:off x="6131103" y="453961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125</a:t>
            </a:r>
            <a:endParaRPr/>
          </a:p>
        </p:txBody>
      </p:sp>
      <p:sp>
        <p:nvSpPr>
          <p:cNvPr id="39707" name="RECTANGLE39707"/>
          <p:cNvSpPr/>
          <p:nvPr/>
        </p:nvSpPr>
        <p:spPr bwMode="auto">
          <a:xfrm>
            <a:off x="6829603" y="453961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106</a:t>
            </a:r>
            <a:endParaRPr/>
          </a:p>
        </p:txBody>
      </p:sp>
      <p:sp>
        <p:nvSpPr>
          <p:cNvPr id="39710" name="RECTANGLE39710"/>
          <p:cNvSpPr/>
          <p:nvPr/>
        </p:nvSpPr>
        <p:spPr bwMode="auto">
          <a:xfrm>
            <a:off x="7476198" y="4552315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18%</a:t>
            </a:r>
            <a:endParaRPr/>
          </a:p>
        </p:txBody>
      </p:sp>
      <p:sp>
        <p:nvSpPr>
          <p:cNvPr id="39713" name="RECTANGLE39713"/>
          <p:cNvSpPr/>
          <p:nvPr/>
        </p:nvSpPr>
        <p:spPr bwMode="auto">
          <a:xfrm>
            <a:off x="8174698" y="4552315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32%</a:t>
            </a:r>
            <a:endParaRPr/>
          </a:p>
        </p:txBody>
      </p:sp>
      <p:sp>
        <p:nvSpPr>
          <p:cNvPr id="39716" name="RECTANGLE39716"/>
          <p:cNvSpPr/>
          <p:nvPr/>
        </p:nvSpPr>
        <p:spPr bwMode="auto">
          <a:xfrm>
            <a:off x="8773947" y="4539615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1 001</a:t>
            </a:r>
            <a:endParaRPr/>
          </a:p>
        </p:txBody>
      </p:sp>
      <p:sp>
        <p:nvSpPr>
          <p:cNvPr id="39719" name="RECTANGLE39719"/>
          <p:cNvSpPr/>
          <p:nvPr/>
        </p:nvSpPr>
        <p:spPr bwMode="auto">
          <a:xfrm>
            <a:off x="9408947" y="4539615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1 140</a:t>
            </a:r>
            <a:endParaRPr/>
          </a:p>
        </p:txBody>
      </p:sp>
      <p:sp>
        <p:nvSpPr>
          <p:cNvPr id="39722" name="RECTANGLE39722"/>
          <p:cNvSpPr/>
          <p:nvPr/>
        </p:nvSpPr>
        <p:spPr bwMode="auto">
          <a:xfrm>
            <a:off x="10102838" y="4552315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-12%</a:t>
            </a:r>
            <a:endParaRPr/>
          </a:p>
        </p:txBody>
      </p:sp>
      <p:sp>
        <p:nvSpPr>
          <p:cNvPr id="39725" name="RECTANGLE39725"/>
          <p:cNvSpPr/>
          <p:nvPr/>
        </p:nvSpPr>
        <p:spPr bwMode="auto">
          <a:xfrm>
            <a:off x="1247267" y="4720679"/>
            <a:ext cx="54263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Cabine First</a:t>
            </a:r>
            <a:endParaRPr/>
          </a:p>
        </p:txBody>
      </p:sp>
      <p:sp>
        <p:nvSpPr>
          <p:cNvPr id="39728" name="RECTANGLE39728"/>
          <p:cNvSpPr/>
          <p:nvPr/>
        </p:nvSpPr>
        <p:spPr bwMode="auto">
          <a:xfrm>
            <a:off x="3121203" y="472067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912</a:t>
            </a:r>
            <a:endParaRPr/>
          </a:p>
        </p:txBody>
      </p:sp>
      <p:sp>
        <p:nvSpPr>
          <p:cNvPr id="39731" name="RECTANGLE39731"/>
          <p:cNvSpPr/>
          <p:nvPr/>
        </p:nvSpPr>
        <p:spPr bwMode="auto">
          <a:xfrm>
            <a:off x="3946703" y="472067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974</a:t>
            </a:r>
            <a:endParaRPr/>
          </a:p>
        </p:txBody>
      </p:sp>
      <p:sp>
        <p:nvSpPr>
          <p:cNvPr id="39734" name="RECTANGLE39734"/>
          <p:cNvSpPr/>
          <p:nvPr/>
        </p:nvSpPr>
        <p:spPr bwMode="auto">
          <a:xfrm>
            <a:off x="4609389" y="4733379"/>
            <a:ext cx="20516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-6%</a:t>
            </a:r>
            <a:endParaRPr/>
          </a:p>
        </p:txBody>
      </p:sp>
      <p:sp>
        <p:nvSpPr>
          <p:cNvPr id="39737" name="RECTANGLE39737"/>
          <p:cNvSpPr/>
          <p:nvPr/>
        </p:nvSpPr>
        <p:spPr bwMode="auto">
          <a:xfrm>
            <a:off x="5437150" y="473337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9740" name="RECTANGLE39740"/>
          <p:cNvSpPr/>
          <p:nvPr/>
        </p:nvSpPr>
        <p:spPr bwMode="auto">
          <a:xfrm>
            <a:off x="6244006" y="47206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39743" name="RECTANGLE39743"/>
          <p:cNvSpPr/>
          <p:nvPr/>
        </p:nvSpPr>
        <p:spPr bwMode="auto">
          <a:xfrm>
            <a:off x="6942506" y="47206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39746" name="RECTANGLE39746"/>
          <p:cNvSpPr/>
          <p:nvPr/>
        </p:nvSpPr>
        <p:spPr bwMode="auto">
          <a:xfrm>
            <a:off x="7419746" y="473337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39749" name="RECTANGLE39749"/>
          <p:cNvSpPr/>
          <p:nvPr/>
        </p:nvSpPr>
        <p:spPr bwMode="auto">
          <a:xfrm>
            <a:off x="8231150" y="473337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39752" name="RECTANGLE39752"/>
          <p:cNvSpPr/>
          <p:nvPr/>
        </p:nvSpPr>
        <p:spPr bwMode="auto">
          <a:xfrm>
            <a:off x="8861603" y="472067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456</a:t>
            </a:r>
            <a:endParaRPr/>
          </a:p>
        </p:txBody>
      </p:sp>
      <p:sp>
        <p:nvSpPr>
          <p:cNvPr id="39755" name="RECTANGLE39755"/>
          <p:cNvSpPr/>
          <p:nvPr/>
        </p:nvSpPr>
        <p:spPr bwMode="auto">
          <a:xfrm>
            <a:off x="9496603" y="472067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974</a:t>
            </a:r>
            <a:endParaRPr/>
          </a:p>
        </p:txBody>
      </p:sp>
      <p:sp>
        <p:nvSpPr>
          <p:cNvPr id="39758" name="RECTANGLE39758"/>
          <p:cNvSpPr/>
          <p:nvPr/>
        </p:nvSpPr>
        <p:spPr bwMode="auto">
          <a:xfrm>
            <a:off x="10102838" y="4733379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-53%</a:t>
            </a:r>
            <a:endParaRPr/>
          </a:p>
        </p:txBody>
      </p:sp>
      <p:sp>
        <p:nvSpPr>
          <p:cNvPr id="39761" name="RECTANGLE39761"/>
          <p:cNvSpPr/>
          <p:nvPr/>
        </p:nvSpPr>
        <p:spPr bwMode="auto">
          <a:xfrm>
            <a:off x="1247267" y="4901743"/>
            <a:ext cx="74585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Cabine Premium</a:t>
            </a:r>
            <a:endParaRPr/>
          </a:p>
        </p:txBody>
      </p:sp>
      <p:sp>
        <p:nvSpPr>
          <p:cNvPr id="39764" name="RECTANGLE39764"/>
          <p:cNvSpPr/>
          <p:nvPr/>
        </p:nvSpPr>
        <p:spPr bwMode="auto">
          <a:xfrm>
            <a:off x="2977096" y="4901743"/>
            <a:ext cx="3261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22 580</a:t>
            </a:r>
            <a:endParaRPr/>
          </a:p>
        </p:txBody>
      </p:sp>
      <p:sp>
        <p:nvSpPr>
          <p:cNvPr id="39767" name="RECTANGLE39767"/>
          <p:cNvSpPr/>
          <p:nvPr/>
        </p:nvSpPr>
        <p:spPr bwMode="auto">
          <a:xfrm>
            <a:off x="3859047" y="490174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9 408</a:t>
            </a:r>
            <a:endParaRPr/>
          </a:p>
        </p:txBody>
      </p:sp>
      <p:sp>
        <p:nvSpPr>
          <p:cNvPr id="39770" name="RECTANGLE39770"/>
          <p:cNvSpPr/>
          <p:nvPr/>
        </p:nvSpPr>
        <p:spPr bwMode="auto">
          <a:xfrm>
            <a:off x="4536846" y="491444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140%</a:t>
            </a:r>
            <a:endParaRPr/>
          </a:p>
        </p:txBody>
      </p:sp>
      <p:sp>
        <p:nvSpPr>
          <p:cNvPr id="39773" name="RECTANGLE39773"/>
          <p:cNvSpPr/>
          <p:nvPr/>
        </p:nvSpPr>
        <p:spPr bwMode="auto">
          <a:xfrm>
            <a:off x="5380698" y="4914443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10%</a:t>
            </a:r>
            <a:endParaRPr/>
          </a:p>
        </p:txBody>
      </p:sp>
      <p:sp>
        <p:nvSpPr>
          <p:cNvPr id="39776" name="RECTANGLE39776"/>
          <p:cNvSpPr/>
          <p:nvPr/>
        </p:nvSpPr>
        <p:spPr bwMode="auto">
          <a:xfrm>
            <a:off x="6187554" y="4901743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39779" name="RECTANGLE39779"/>
          <p:cNvSpPr/>
          <p:nvPr/>
        </p:nvSpPr>
        <p:spPr bwMode="auto">
          <a:xfrm>
            <a:off x="6942506" y="49017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39782" name="RECTANGLE39782"/>
          <p:cNvSpPr/>
          <p:nvPr/>
        </p:nvSpPr>
        <p:spPr bwMode="auto">
          <a:xfrm>
            <a:off x="7419746" y="491444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150%</a:t>
            </a:r>
            <a:endParaRPr/>
          </a:p>
        </p:txBody>
      </p:sp>
      <p:sp>
        <p:nvSpPr>
          <p:cNvPr id="39785" name="RECTANGLE39785"/>
          <p:cNvSpPr/>
          <p:nvPr/>
        </p:nvSpPr>
        <p:spPr bwMode="auto">
          <a:xfrm>
            <a:off x="8231150" y="491444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39788" name="RECTANGLE39788"/>
          <p:cNvSpPr/>
          <p:nvPr/>
        </p:nvSpPr>
        <p:spPr bwMode="auto">
          <a:xfrm>
            <a:off x="8773947" y="490174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2 258</a:t>
            </a:r>
            <a:endParaRPr/>
          </a:p>
        </p:txBody>
      </p:sp>
      <p:sp>
        <p:nvSpPr>
          <p:cNvPr id="39791" name="RECTANGLE39791"/>
          <p:cNvSpPr/>
          <p:nvPr/>
        </p:nvSpPr>
        <p:spPr bwMode="auto">
          <a:xfrm>
            <a:off x="9408947" y="490174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2 352</a:t>
            </a:r>
            <a:endParaRPr/>
          </a:p>
        </p:txBody>
      </p:sp>
      <p:sp>
        <p:nvSpPr>
          <p:cNvPr id="39794" name="RECTANGLE39794"/>
          <p:cNvSpPr/>
          <p:nvPr/>
        </p:nvSpPr>
        <p:spPr bwMode="auto">
          <a:xfrm>
            <a:off x="10159288" y="4914443"/>
            <a:ext cx="20516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-4%</a:t>
            </a:r>
            <a:endParaRPr/>
          </a:p>
        </p:txBody>
      </p:sp>
      <p:sp>
        <p:nvSpPr>
          <p:cNvPr id="39797" name="RECTANGLE39797"/>
          <p:cNvSpPr/>
          <p:nvPr/>
        </p:nvSpPr>
        <p:spPr bwMode="auto">
          <a:xfrm>
            <a:off x="1247267" y="5082807"/>
            <a:ext cx="6792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Non Renseigné</a:t>
            </a:r>
            <a:endParaRPr/>
          </a:p>
        </p:txBody>
      </p:sp>
      <p:sp>
        <p:nvSpPr>
          <p:cNvPr id="39800" name="RECTANGLE39800"/>
          <p:cNvSpPr/>
          <p:nvPr/>
        </p:nvSpPr>
        <p:spPr bwMode="auto">
          <a:xfrm>
            <a:off x="3080842" y="5082807"/>
            <a:ext cx="22241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-188</a:t>
            </a:r>
            <a:endParaRPr/>
          </a:p>
        </p:txBody>
      </p:sp>
      <p:sp>
        <p:nvSpPr>
          <p:cNvPr id="39803" name="RECTANGLE39803"/>
          <p:cNvSpPr/>
          <p:nvPr/>
        </p:nvSpPr>
        <p:spPr bwMode="auto">
          <a:xfrm>
            <a:off x="4059606" y="508280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9806" name="RECTANGLE39806"/>
          <p:cNvSpPr/>
          <p:nvPr/>
        </p:nvSpPr>
        <p:spPr bwMode="auto">
          <a:xfrm>
            <a:off x="4496486" y="5095507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39809" name="RECTANGLE39809"/>
          <p:cNvSpPr/>
          <p:nvPr/>
        </p:nvSpPr>
        <p:spPr bwMode="auto">
          <a:xfrm>
            <a:off x="5437150" y="509550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9812" name="RECTANGLE39812"/>
          <p:cNvSpPr/>
          <p:nvPr/>
        </p:nvSpPr>
        <p:spPr bwMode="auto">
          <a:xfrm>
            <a:off x="6203645" y="5082807"/>
            <a:ext cx="10951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</a:t>
            </a:r>
            <a:endParaRPr/>
          </a:p>
        </p:txBody>
      </p:sp>
      <p:sp>
        <p:nvSpPr>
          <p:cNvPr id="39815" name="RECTANGLE39815"/>
          <p:cNvSpPr/>
          <p:nvPr/>
        </p:nvSpPr>
        <p:spPr bwMode="auto">
          <a:xfrm>
            <a:off x="6942506" y="508280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9818" name="RECTANGLE39818"/>
          <p:cNvSpPr/>
          <p:nvPr/>
        </p:nvSpPr>
        <p:spPr bwMode="auto">
          <a:xfrm>
            <a:off x="7379386" y="5095507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39821" name="RECTANGLE39821"/>
          <p:cNvSpPr/>
          <p:nvPr/>
        </p:nvSpPr>
        <p:spPr bwMode="auto">
          <a:xfrm>
            <a:off x="8231150" y="509550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9824" name="RECTANGLE39824"/>
          <p:cNvSpPr/>
          <p:nvPr/>
        </p:nvSpPr>
        <p:spPr bwMode="auto">
          <a:xfrm>
            <a:off x="8861603" y="508280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188</a:t>
            </a:r>
            <a:endParaRPr/>
          </a:p>
        </p:txBody>
      </p:sp>
      <p:sp>
        <p:nvSpPr>
          <p:cNvPr id="39827" name="RECTANGLE39827"/>
          <p:cNvSpPr/>
          <p:nvPr/>
        </p:nvSpPr>
        <p:spPr bwMode="auto">
          <a:xfrm>
            <a:off x="9609506" y="508280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9830" name="RECTANGLE39830"/>
          <p:cNvSpPr/>
          <p:nvPr/>
        </p:nvSpPr>
        <p:spPr bwMode="auto">
          <a:xfrm>
            <a:off x="10086746" y="5095507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39833" name="RECTANGLE39833"/>
          <p:cNvSpPr/>
          <p:nvPr/>
        </p:nvSpPr>
        <p:spPr bwMode="auto">
          <a:xfrm>
            <a:off x="1247267" y="5263871"/>
            <a:ext cx="52325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Non affecté</a:t>
            </a:r>
            <a:endParaRPr/>
          </a:p>
        </p:txBody>
      </p:sp>
      <p:sp>
        <p:nvSpPr>
          <p:cNvPr id="39836" name="RECTANGLE39836"/>
          <p:cNvSpPr/>
          <p:nvPr/>
        </p:nvSpPr>
        <p:spPr bwMode="auto">
          <a:xfrm>
            <a:off x="3033547" y="5263871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2 056</a:t>
            </a:r>
            <a:endParaRPr/>
          </a:p>
        </p:txBody>
      </p:sp>
      <p:sp>
        <p:nvSpPr>
          <p:cNvPr id="39839" name="RECTANGLE39839"/>
          <p:cNvSpPr/>
          <p:nvPr/>
        </p:nvSpPr>
        <p:spPr bwMode="auto">
          <a:xfrm>
            <a:off x="3859047" y="5263871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7 871</a:t>
            </a:r>
            <a:endParaRPr/>
          </a:p>
        </p:txBody>
      </p:sp>
      <p:sp>
        <p:nvSpPr>
          <p:cNvPr id="39842" name="RECTANGLE39842"/>
          <p:cNvSpPr/>
          <p:nvPr/>
        </p:nvSpPr>
        <p:spPr bwMode="auto">
          <a:xfrm>
            <a:off x="4552937" y="5276571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-74%</a:t>
            </a:r>
            <a:endParaRPr/>
          </a:p>
        </p:txBody>
      </p:sp>
      <p:sp>
        <p:nvSpPr>
          <p:cNvPr id="39845" name="RECTANGLE39845"/>
          <p:cNvSpPr/>
          <p:nvPr/>
        </p:nvSpPr>
        <p:spPr bwMode="auto">
          <a:xfrm>
            <a:off x="5437150" y="527657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39848" name="RECTANGLE39848"/>
          <p:cNvSpPr/>
          <p:nvPr/>
        </p:nvSpPr>
        <p:spPr bwMode="auto">
          <a:xfrm>
            <a:off x="6244006" y="526387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39851" name="RECTANGLE39851"/>
          <p:cNvSpPr/>
          <p:nvPr/>
        </p:nvSpPr>
        <p:spPr bwMode="auto">
          <a:xfrm>
            <a:off x="6886054" y="5263871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39854" name="RECTANGLE39854"/>
          <p:cNvSpPr/>
          <p:nvPr/>
        </p:nvSpPr>
        <p:spPr bwMode="auto">
          <a:xfrm>
            <a:off x="7435838" y="5276571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-71%</a:t>
            </a:r>
            <a:endParaRPr/>
          </a:p>
        </p:txBody>
      </p:sp>
      <p:sp>
        <p:nvSpPr>
          <p:cNvPr id="39857" name="RECTANGLE39857"/>
          <p:cNvSpPr/>
          <p:nvPr/>
        </p:nvSpPr>
        <p:spPr bwMode="auto">
          <a:xfrm>
            <a:off x="8231150" y="527657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39860" name="RECTANGLE39860"/>
          <p:cNvSpPr/>
          <p:nvPr/>
        </p:nvSpPr>
        <p:spPr bwMode="auto">
          <a:xfrm>
            <a:off x="8861603" y="526387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514</a:t>
            </a:r>
            <a:endParaRPr/>
          </a:p>
        </p:txBody>
      </p:sp>
      <p:sp>
        <p:nvSpPr>
          <p:cNvPr id="39863" name="RECTANGLE39863"/>
          <p:cNvSpPr/>
          <p:nvPr/>
        </p:nvSpPr>
        <p:spPr bwMode="auto">
          <a:xfrm>
            <a:off x="9496603" y="526387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562</a:t>
            </a:r>
            <a:endParaRPr/>
          </a:p>
        </p:txBody>
      </p:sp>
      <p:sp>
        <p:nvSpPr>
          <p:cNvPr id="39866" name="RECTANGLE39866"/>
          <p:cNvSpPr/>
          <p:nvPr/>
        </p:nvSpPr>
        <p:spPr bwMode="auto">
          <a:xfrm>
            <a:off x="10159288" y="5276571"/>
            <a:ext cx="20516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-9%</a:t>
            </a:r>
            <a:endParaRPr/>
          </a:p>
        </p:txBody>
      </p:sp>
      <p:sp>
        <p:nvSpPr>
          <p:cNvPr id="39869" name="RECTANGLE39869"/>
          <p:cNvSpPr/>
          <p:nvPr/>
        </p:nvSpPr>
        <p:spPr bwMode="auto">
          <a:xfrm>
            <a:off x="1162050" y="5407470"/>
            <a:ext cx="138289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870" name="RECTANGLE39870"/>
          <p:cNvSpPr/>
          <p:nvPr/>
        </p:nvSpPr>
        <p:spPr bwMode="auto">
          <a:xfrm>
            <a:off x="1283195" y="5454459"/>
            <a:ext cx="113106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Air International</a:t>
            </a:r>
            <a:endParaRPr/>
          </a:p>
        </p:txBody>
      </p:sp>
      <p:sp>
        <p:nvSpPr>
          <p:cNvPr id="39873" name="RECTANGLE39873"/>
          <p:cNvSpPr/>
          <p:nvPr/>
        </p:nvSpPr>
        <p:spPr bwMode="auto">
          <a:xfrm>
            <a:off x="2544940" y="5407470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874" name="RECTANGLE39874"/>
          <p:cNvSpPr/>
          <p:nvPr/>
        </p:nvSpPr>
        <p:spPr bwMode="auto">
          <a:xfrm>
            <a:off x="2881528" y="5454459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150 431</a:t>
            </a:r>
            <a:endParaRPr/>
          </a:p>
        </p:txBody>
      </p:sp>
      <p:sp>
        <p:nvSpPr>
          <p:cNvPr id="39877" name="RECTANGLE39877"/>
          <p:cNvSpPr/>
          <p:nvPr/>
        </p:nvSpPr>
        <p:spPr bwMode="auto">
          <a:xfrm>
            <a:off x="3370440" y="5407470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878" name="RECTANGLE39878"/>
          <p:cNvSpPr/>
          <p:nvPr/>
        </p:nvSpPr>
        <p:spPr bwMode="auto">
          <a:xfrm>
            <a:off x="3707028" y="5454459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139 048</a:t>
            </a:r>
            <a:endParaRPr/>
          </a:p>
        </p:txBody>
      </p:sp>
      <p:sp>
        <p:nvSpPr>
          <p:cNvPr id="39881" name="RECTANGLE39881"/>
          <p:cNvSpPr/>
          <p:nvPr/>
        </p:nvSpPr>
        <p:spPr bwMode="auto">
          <a:xfrm>
            <a:off x="4195940" y="5407470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882" name="RECTANGLE39882"/>
          <p:cNvSpPr/>
          <p:nvPr/>
        </p:nvSpPr>
        <p:spPr bwMode="auto">
          <a:xfrm>
            <a:off x="4625746" y="5467159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8%</a:t>
            </a:r>
            <a:endParaRPr/>
          </a:p>
        </p:txBody>
      </p:sp>
      <p:sp>
        <p:nvSpPr>
          <p:cNvPr id="39885" name="RECTANGLE39885"/>
          <p:cNvSpPr/>
          <p:nvPr/>
        </p:nvSpPr>
        <p:spPr bwMode="auto">
          <a:xfrm>
            <a:off x="4894440" y="5407470"/>
            <a:ext cx="7874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886" name="RECTANGLE39886"/>
          <p:cNvSpPr/>
          <p:nvPr/>
        </p:nvSpPr>
        <p:spPr bwMode="auto">
          <a:xfrm>
            <a:off x="5350027" y="5467159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65%</a:t>
            </a:r>
            <a:endParaRPr/>
          </a:p>
        </p:txBody>
      </p:sp>
      <p:sp>
        <p:nvSpPr>
          <p:cNvPr id="39889" name="RECTANGLE39889"/>
          <p:cNvSpPr/>
          <p:nvPr/>
        </p:nvSpPr>
        <p:spPr bwMode="auto">
          <a:xfrm>
            <a:off x="5681840" y="5407470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890" name="RECTANGLE39890"/>
          <p:cNvSpPr/>
          <p:nvPr/>
        </p:nvSpPr>
        <p:spPr bwMode="auto">
          <a:xfrm>
            <a:off x="6111100" y="5454459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140</a:t>
            </a:r>
            <a:endParaRPr/>
          </a:p>
        </p:txBody>
      </p:sp>
      <p:sp>
        <p:nvSpPr>
          <p:cNvPr id="39893" name="RECTANGLE39893"/>
          <p:cNvSpPr/>
          <p:nvPr/>
        </p:nvSpPr>
        <p:spPr bwMode="auto">
          <a:xfrm>
            <a:off x="6380340" y="5407470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894" name="RECTANGLE39894"/>
          <p:cNvSpPr/>
          <p:nvPr/>
        </p:nvSpPr>
        <p:spPr bwMode="auto">
          <a:xfrm>
            <a:off x="6809601" y="5454459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125</a:t>
            </a:r>
            <a:endParaRPr/>
          </a:p>
        </p:txBody>
      </p:sp>
      <p:sp>
        <p:nvSpPr>
          <p:cNvPr id="39897" name="RECTANGLE39897"/>
          <p:cNvSpPr/>
          <p:nvPr/>
        </p:nvSpPr>
        <p:spPr bwMode="auto">
          <a:xfrm>
            <a:off x="7078840" y="5407470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898" name="RECTANGLE39898"/>
          <p:cNvSpPr/>
          <p:nvPr/>
        </p:nvSpPr>
        <p:spPr bwMode="auto">
          <a:xfrm>
            <a:off x="7445528" y="5467159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12%</a:t>
            </a:r>
            <a:endParaRPr/>
          </a:p>
        </p:txBody>
      </p:sp>
      <p:sp>
        <p:nvSpPr>
          <p:cNvPr id="39901" name="RECTANGLE39901"/>
          <p:cNvSpPr/>
          <p:nvPr/>
        </p:nvSpPr>
        <p:spPr bwMode="auto">
          <a:xfrm>
            <a:off x="7777340" y="5407470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902" name="RECTANGLE39902"/>
          <p:cNvSpPr/>
          <p:nvPr/>
        </p:nvSpPr>
        <p:spPr bwMode="auto">
          <a:xfrm>
            <a:off x="8144028" y="5467159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36%</a:t>
            </a:r>
            <a:endParaRPr/>
          </a:p>
        </p:txBody>
      </p:sp>
      <p:sp>
        <p:nvSpPr>
          <p:cNvPr id="39905" name="RECTANGLE39905"/>
          <p:cNvSpPr/>
          <p:nvPr/>
        </p:nvSpPr>
        <p:spPr bwMode="auto">
          <a:xfrm>
            <a:off x="8475840" y="5407470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906" name="RECTANGLE39906"/>
          <p:cNvSpPr/>
          <p:nvPr/>
        </p:nvSpPr>
        <p:spPr bwMode="auto">
          <a:xfrm>
            <a:off x="8748166" y="5454459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1 075</a:t>
            </a:r>
            <a:endParaRPr/>
          </a:p>
        </p:txBody>
      </p:sp>
      <p:sp>
        <p:nvSpPr>
          <p:cNvPr id="39909" name="RECTANGLE39909"/>
          <p:cNvSpPr/>
          <p:nvPr/>
        </p:nvSpPr>
        <p:spPr bwMode="auto">
          <a:xfrm>
            <a:off x="9110840" y="5407470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910" name="RECTANGLE39910"/>
          <p:cNvSpPr/>
          <p:nvPr/>
        </p:nvSpPr>
        <p:spPr bwMode="auto">
          <a:xfrm>
            <a:off x="9383166" y="5454459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1 112</a:t>
            </a:r>
            <a:endParaRPr/>
          </a:p>
        </p:txBody>
      </p:sp>
      <p:sp>
        <p:nvSpPr>
          <p:cNvPr id="39913" name="RECTANGLE39913"/>
          <p:cNvSpPr/>
          <p:nvPr/>
        </p:nvSpPr>
        <p:spPr bwMode="auto">
          <a:xfrm>
            <a:off x="9745840" y="5407470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914" name="RECTANGLE39914"/>
          <p:cNvSpPr/>
          <p:nvPr/>
        </p:nvSpPr>
        <p:spPr bwMode="auto">
          <a:xfrm>
            <a:off x="10114014" y="5467159"/>
            <a:ext cx="23139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39917" name="RECTANGLE39917"/>
          <p:cNvSpPr/>
          <p:nvPr/>
        </p:nvSpPr>
        <p:spPr bwMode="auto">
          <a:xfrm>
            <a:off x="446951" y="5838812"/>
            <a:ext cx="53383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 National</a:t>
            </a:r>
            <a:endParaRPr/>
          </a:p>
        </p:txBody>
      </p:sp>
      <p:sp>
        <p:nvSpPr>
          <p:cNvPr id="39920" name="RECTANGLE39920"/>
          <p:cNvSpPr/>
          <p:nvPr/>
        </p:nvSpPr>
        <p:spPr bwMode="auto">
          <a:xfrm>
            <a:off x="1247267" y="5645048"/>
            <a:ext cx="7714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Cabine Economic</a:t>
            </a:r>
            <a:endParaRPr/>
          </a:p>
        </p:txBody>
      </p:sp>
      <p:sp>
        <p:nvSpPr>
          <p:cNvPr id="39923" name="RECTANGLE39923"/>
          <p:cNvSpPr/>
          <p:nvPr/>
        </p:nvSpPr>
        <p:spPr bwMode="auto">
          <a:xfrm>
            <a:off x="3033547" y="564504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4 627</a:t>
            </a:r>
            <a:endParaRPr/>
          </a:p>
        </p:txBody>
      </p:sp>
      <p:sp>
        <p:nvSpPr>
          <p:cNvPr id="39926" name="RECTANGLE39926"/>
          <p:cNvSpPr/>
          <p:nvPr/>
        </p:nvSpPr>
        <p:spPr bwMode="auto">
          <a:xfrm>
            <a:off x="3859047" y="564504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1 278</a:t>
            </a:r>
            <a:endParaRPr/>
          </a:p>
        </p:txBody>
      </p:sp>
      <p:sp>
        <p:nvSpPr>
          <p:cNvPr id="39929" name="RECTANGLE39929"/>
          <p:cNvSpPr/>
          <p:nvPr/>
        </p:nvSpPr>
        <p:spPr bwMode="auto">
          <a:xfrm>
            <a:off x="4536846" y="565774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262%</a:t>
            </a:r>
            <a:endParaRPr/>
          </a:p>
        </p:txBody>
      </p:sp>
      <p:sp>
        <p:nvSpPr>
          <p:cNvPr id="39932" name="RECTANGLE39932"/>
          <p:cNvSpPr/>
          <p:nvPr/>
        </p:nvSpPr>
        <p:spPr bwMode="auto">
          <a:xfrm>
            <a:off x="5437150" y="565774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39935" name="RECTANGLE39935"/>
          <p:cNvSpPr/>
          <p:nvPr/>
        </p:nvSpPr>
        <p:spPr bwMode="auto">
          <a:xfrm>
            <a:off x="6187554" y="564504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39938" name="RECTANGLE39938"/>
          <p:cNvSpPr/>
          <p:nvPr/>
        </p:nvSpPr>
        <p:spPr bwMode="auto">
          <a:xfrm>
            <a:off x="6942506" y="564504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39941" name="RECTANGLE39941"/>
          <p:cNvSpPr/>
          <p:nvPr/>
        </p:nvSpPr>
        <p:spPr bwMode="auto">
          <a:xfrm>
            <a:off x="7419746" y="565774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180%</a:t>
            </a:r>
            <a:endParaRPr/>
          </a:p>
        </p:txBody>
      </p:sp>
      <p:sp>
        <p:nvSpPr>
          <p:cNvPr id="39944" name="RECTANGLE39944"/>
          <p:cNvSpPr/>
          <p:nvPr/>
        </p:nvSpPr>
        <p:spPr bwMode="auto">
          <a:xfrm>
            <a:off x="8231150" y="565774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39947" name="RECTANGLE39947"/>
          <p:cNvSpPr/>
          <p:nvPr/>
        </p:nvSpPr>
        <p:spPr bwMode="auto">
          <a:xfrm>
            <a:off x="8861603" y="564504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331</a:t>
            </a:r>
            <a:endParaRPr/>
          </a:p>
        </p:txBody>
      </p:sp>
      <p:sp>
        <p:nvSpPr>
          <p:cNvPr id="39950" name="RECTANGLE39950"/>
          <p:cNvSpPr/>
          <p:nvPr/>
        </p:nvSpPr>
        <p:spPr bwMode="auto">
          <a:xfrm>
            <a:off x="9496603" y="564504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256</a:t>
            </a:r>
            <a:endParaRPr/>
          </a:p>
        </p:txBody>
      </p:sp>
      <p:sp>
        <p:nvSpPr>
          <p:cNvPr id="39953" name="RECTANGLE39953"/>
          <p:cNvSpPr/>
          <p:nvPr/>
        </p:nvSpPr>
        <p:spPr bwMode="auto">
          <a:xfrm>
            <a:off x="10143198" y="5657748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29%</a:t>
            </a:r>
            <a:endParaRPr/>
          </a:p>
        </p:txBody>
      </p:sp>
      <p:sp>
        <p:nvSpPr>
          <p:cNvPr id="39956" name="RECTANGLE39956"/>
          <p:cNvSpPr/>
          <p:nvPr/>
        </p:nvSpPr>
        <p:spPr bwMode="auto">
          <a:xfrm>
            <a:off x="1247267" y="5826112"/>
            <a:ext cx="6792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Non Renseigné</a:t>
            </a:r>
            <a:endParaRPr/>
          </a:p>
        </p:txBody>
      </p:sp>
      <p:sp>
        <p:nvSpPr>
          <p:cNvPr id="39959" name="RECTANGLE39959"/>
          <p:cNvSpPr/>
          <p:nvPr/>
        </p:nvSpPr>
        <p:spPr bwMode="auto">
          <a:xfrm>
            <a:off x="3234106" y="582611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9962" name="RECTANGLE39962"/>
          <p:cNvSpPr/>
          <p:nvPr/>
        </p:nvSpPr>
        <p:spPr bwMode="auto">
          <a:xfrm>
            <a:off x="4059606" y="582611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9965" name="RECTANGLE39965"/>
          <p:cNvSpPr/>
          <p:nvPr/>
        </p:nvSpPr>
        <p:spPr bwMode="auto">
          <a:xfrm>
            <a:off x="4649750" y="583881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9968" name="RECTANGLE39968"/>
          <p:cNvSpPr/>
          <p:nvPr/>
        </p:nvSpPr>
        <p:spPr bwMode="auto">
          <a:xfrm>
            <a:off x="5437150" y="583881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9971" name="RECTANGLE39971"/>
          <p:cNvSpPr/>
          <p:nvPr/>
        </p:nvSpPr>
        <p:spPr bwMode="auto">
          <a:xfrm>
            <a:off x="6244006" y="582611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9974" name="RECTANGLE39974"/>
          <p:cNvSpPr/>
          <p:nvPr/>
        </p:nvSpPr>
        <p:spPr bwMode="auto">
          <a:xfrm>
            <a:off x="6942506" y="582611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9977" name="RECTANGLE39977"/>
          <p:cNvSpPr/>
          <p:nvPr/>
        </p:nvSpPr>
        <p:spPr bwMode="auto">
          <a:xfrm>
            <a:off x="7532650" y="583881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9980" name="RECTANGLE39980"/>
          <p:cNvSpPr/>
          <p:nvPr/>
        </p:nvSpPr>
        <p:spPr bwMode="auto">
          <a:xfrm>
            <a:off x="8231150" y="583881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9983" name="RECTANGLE39983"/>
          <p:cNvSpPr/>
          <p:nvPr/>
        </p:nvSpPr>
        <p:spPr bwMode="auto">
          <a:xfrm>
            <a:off x="8974506" y="582611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9986" name="RECTANGLE39986"/>
          <p:cNvSpPr/>
          <p:nvPr/>
        </p:nvSpPr>
        <p:spPr bwMode="auto">
          <a:xfrm>
            <a:off x="9609506" y="582611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39989" name="RECTANGLE39989"/>
          <p:cNvSpPr/>
          <p:nvPr/>
        </p:nvSpPr>
        <p:spPr bwMode="auto">
          <a:xfrm>
            <a:off x="10199650" y="583881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39992" name="RECTANGLE39992"/>
          <p:cNvSpPr/>
          <p:nvPr/>
        </p:nvSpPr>
        <p:spPr bwMode="auto">
          <a:xfrm>
            <a:off x="1162050" y="5969711"/>
            <a:ext cx="138289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993" name="RECTANGLE39993"/>
          <p:cNvSpPr/>
          <p:nvPr/>
        </p:nvSpPr>
        <p:spPr bwMode="auto">
          <a:xfrm>
            <a:off x="1526692" y="6016701"/>
            <a:ext cx="88756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Air National</a:t>
            </a:r>
            <a:endParaRPr/>
          </a:p>
        </p:txBody>
      </p:sp>
      <p:sp>
        <p:nvSpPr>
          <p:cNvPr id="39996" name="RECTANGLE39996"/>
          <p:cNvSpPr/>
          <p:nvPr/>
        </p:nvSpPr>
        <p:spPr bwMode="auto">
          <a:xfrm>
            <a:off x="2544940" y="5969711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39997" name="RECTANGLE39997"/>
          <p:cNvSpPr/>
          <p:nvPr/>
        </p:nvSpPr>
        <p:spPr bwMode="auto">
          <a:xfrm>
            <a:off x="3007766" y="6016701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4 627</a:t>
            </a:r>
            <a:endParaRPr/>
          </a:p>
        </p:txBody>
      </p:sp>
      <p:sp>
        <p:nvSpPr>
          <p:cNvPr id="40000" name="RECTANGLE40000"/>
          <p:cNvSpPr/>
          <p:nvPr/>
        </p:nvSpPr>
        <p:spPr bwMode="auto">
          <a:xfrm>
            <a:off x="3370440" y="5969711"/>
            <a:ext cx="825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01" name="RECTANGLE40001"/>
          <p:cNvSpPr/>
          <p:nvPr/>
        </p:nvSpPr>
        <p:spPr bwMode="auto">
          <a:xfrm>
            <a:off x="3833266" y="6016701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1 278</a:t>
            </a:r>
            <a:endParaRPr/>
          </a:p>
        </p:txBody>
      </p:sp>
      <p:sp>
        <p:nvSpPr>
          <p:cNvPr id="40004" name="RECTANGLE40004"/>
          <p:cNvSpPr/>
          <p:nvPr/>
        </p:nvSpPr>
        <p:spPr bwMode="auto">
          <a:xfrm>
            <a:off x="4195940" y="5969711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05" name="RECTANGLE40005"/>
          <p:cNvSpPr/>
          <p:nvPr/>
        </p:nvSpPr>
        <p:spPr bwMode="auto">
          <a:xfrm>
            <a:off x="4499508" y="6029401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262%</a:t>
            </a:r>
            <a:endParaRPr/>
          </a:p>
        </p:txBody>
      </p:sp>
      <p:sp>
        <p:nvSpPr>
          <p:cNvPr id="40008" name="RECTANGLE40008"/>
          <p:cNvSpPr/>
          <p:nvPr/>
        </p:nvSpPr>
        <p:spPr bwMode="auto">
          <a:xfrm>
            <a:off x="4894440" y="5969711"/>
            <a:ext cx="7874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09" name="RECTANGLE40009"/>
          <p:cNvSpPr/>
          <p:nvPr/>
        </p:nvSpPr>
        <p:spPr bwMode="auto">
          <a:xfrm>
            <a:off x="5413146" y="6029401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0012" name="RECTANGLE40012"/>
          <p:cNvSpPr/>
          <p:nvPr/>
        </p:nvSpPr>
        <p:spPr bwMode="auto">
          <a:xfrm>
            <a:off x="5681840" y="5969711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13" name="RECTANGLE40013"/>
          <p:cNvSpPr/>
          <p:nvPr/>
        </p:nvSpPr>
        <p:spPr bwMode="auto">
          <a:xfrm>
            <a:off x="6174219" y="6016701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40016" name="RECTANGLE40016"/>
          <p:cNvSpPr/>
          <p:nvPr/>
        </p:nvSpPr>
        <p:spPr bwMode="auto">
          <a:xfrm>
            <a:off x="6380340" y="5969711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17" name="RECTANGLE40017"/>
          <p:cNvSpPr/>
          <p:nvPr/>
        </p:nvSpPr>
        <p:spPr bwMode="auto">
          <a:xfrm>
            <a:off x="6935839" y="6016701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0020" name="RECTANGLE40020"/>
          <p:cNvSpPr/>
          <p:nvPr/>
        </p:nvSpPr>
        <p:spPr bwMode="auto">
          <a:xfrm>
            <a:off x="7078840" y="5969711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21" name="RECTANGLE40021"/>
          <p:cNvSpPr/>
          <p:nvPr/>
        </p:nvSpPr>
        <p:spPr bwMode="auto">
          <a:xfrm>
            <a:off x="7382408" y="6029401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180%</a:t>
            </a:r>
            <a:endParaRPr/>
          </a:p>
        </p:txBody>
      </p:sp>
      <p:sp>
        <p:nvSpPr>
          <p:cNvPr id="40024" name="RECTANGLE40024"/>
          <p:cNvSpPr/>
          <p:nvPr/>
        </p:nvSpPr>
        <p:spPr bwMode="auto">
          <a:xfrm>
            <a:off x="7777340" y="5969711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25" name="RECTANGLE40025"/>
          <p:cNvSpPr/>
          <p:nvPr/>
        </p:nvSpPr>
        <p:spPr bwMode="auto">
          <a:xfrm>
            <a:off x="8207146" y="6029401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40028" name="RECTANGLE40028"/>
          <p:cNvSpPr/>
          <p:nvPr/>
        </p:nvSpPr>
        <p:spPr bwMode="auto">
          <a:xfrm>
            <a:off x="8475840" y="5969711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29" name="RECTANGLE40029"/>
          <p:cNvSpPr/>
          <p:nvPr/>
        </p:nvSpPr>
        <p:spPr bwMode="auto">
          <a:xfrm>
            <a:off x="8841601" y="6016701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331</a:t>
            </a:r>
            <a:endParaRPr/>
          </a:p>
        </p:txBody>
      </p:sp>
      <p:sp>
        <p:nvSpPr>
          <p:cNvPr id="40032" name="RECTANGLE40032"/>
          <p:cNvSpPr/>
          <p:nvPr/>
        </p:nvSpPr>
        <p:spPr bwMode="auto">
          <a:xfrm>
            <a:off x="9110840" y="5969711"/>
            <a:ext cx="6350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33" name="RECTANGLE40033"/>
          <p:cNvSpPr/>
          <p:nvPr/>
        </p:nvSpPr>
        <p:spPr bwMode="auto">
          <a:xfrm>
            <a:off x="9476601" y="6016701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256</a:t>
            </a:r>
            <a:endParaRPr/>
          </a:p>
        </p:txBody>
      </p:sp>
      <p:sp>
        <p:nvSpPr>
          <p:cNvPr id="40036" name="RECTANGLE40036"/>
          <p:cNvSpPr/>
          <p:nvPr/>
        </p:nvSpPr>
        <p:spPr bwMode="auto">
          <a:xfrm>
            <a:off x="9745840" y="5969711"/>
            <a:ext cx="698500" cy="190589"/>
          </a:xfrm>
          <a:prstGeom prst="rect">
            <a:avLst/>
          </a:prstGeom>
          <a:solidFill>
            <a:srgbClr val="BFBFB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37" name="RECTANGLE40037"/>
          <p:cNvSpPr/>
          <p:nvPr/>
        </p:nvSpPr>
        <p:spPr bwMode="auto">
          <a:xfrm>
            <a:off x="10093478" y="6029401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29%</a:t>
            </a:r>
            <a:endParaRPr/>
          </a:p>
        </p:txBody>
      </p:sp>
      <p:sp>
        <p:nvSpPr>
          <p:cNvPr id="40040" name="RECTANGLE40040"/>
          <p:cNvSpPr/>
          <p:nvPr/>
        </p:nvSpPr>
        <p:spPr bwMode="auto">
          <a:xfrm>
            <a:off x="247650" y="6160300"/>
            <a:ext cx="229729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41" name="RECTANGLE40041"/>
          <p:cNvSpPr/>
          <p:nvPr/>
        </p:nvSpPr>
        <p:spPr bwMode="auto">
          <a:xfrm>
            <a:off x="1637906" y="6207290"/>
            <a:ext cx="77635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Dépenses</a:t>
            </a:r>
            <a:endParaRPr/>
          </a:p>
        </p:txBody>
      </p:sp>
      <p:sp>
        <p:nvSpPr>
          <p:cNvPr id="40044" name="RECTANGLE40044"/>
          <p:cNvSpPr/>
          <p:nvPr/>
        </p:nvSpPr>
        <p:spPr bwMode="auto">
          <a:xfrm>
            <a:off x="2544940" y="6160300"/>
            <a:ext cx="825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45" name="RECTANGLE40045"/>
          <p:cNvSpPr/>
          <p:nvPr/>
        </p:nvSpPr>
        <p:spPr bwMode="auto">
          <a:xfrm>
            <a:off x="2881528" y="6207290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231 844</a:t>
            </a:r>
            <a:endParaRPr/>
          </a:p>
        </p:txBody>
      </p:sp>
      <p:sp>
        <p:nvSpPr>
          <p:cNvPr id="40048" name="RECTANGLE40048"/>
          <p:cNvSpPr/>
          <p:nvPr/>
        </p:nvSpPr>
        <p:spPr bwMode="auto">
          <a:xfrm>
            <a:off x="3370440" y="6160300"/>
            <a:ext cx="825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49" name="RECTANGLE40049"/>
          <p:cNvSpPr/>
          <p:nvPr/>
        </p:nvSpPr>
        <p:spPr bwMode="auto">
          <a:xfrm>
            <a:off x="3707028" y="6207290"/>
            <a:ext cx="4217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246 224</a:t>
            </a:r>
            <a:endParaRPr/>
          </a:p>
        </p:txBody>
      </p:sp>
      <p:sp>
        <p:nvSpPr>
          <p:cNvPr id="40052" name="RECTANGLE40052"/>
          <p:cNvSpPr/>
          <p:nvPr/>
        </p:nvSpPr>
        <p:spPr bwMode="auto">
          <a:xfrm>
            <a:off x="4195940" y="6160300"/>
            <a:ext cx="698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53" name="RECTANGLE40053"/>
          <p:cNvSpPr/>
          <p:nvPr/>
        </p:nvSpPr>
        <p:spPr bwMode="auto">
          <a:xfrm>
            <a:off x="4583163" y="6219990"/>
            <a:ext cx="23139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-6%</a:t>
            </a:r>
            <a:endParaRPr/>
          </a:p>
        </p:txBody>
      </p:sp>
      <p:sp>
        <p:nvSpPr>
          <p:cNvPr id="40056" name="RECTANGLE40056"/>
          <p:cNvSpPr/>
          <p:nvPr/>
        </p:nvSpPr>
        <p:spPr bwMode="auto">
          <a:xfrm>
            <a:off x="4894440" y="6160300"/>
            <a:ext cx="7874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57" name="RECTANGLE40057"/>
          <p:cNvSpPr/>
          <p:nvPr/>
        </p:nvSpPr>
        <p:spPr bwMode="auto">
          <a:xfrm>
            <a:off x="5286908" y="6219990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0060" name="RECTANGLE40060"/>
          <p:cNvSpPr/>
          <p:nvPr/>
        </p:nvSpPr>
        <p:spPr bwMode="auto">
          <a:xfrm>
            <a:off x="5681840" y="6160300"/>
            <a:ext cx="698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61" name="RECTANGLE40061"/>
          <p:cNvSpPr/>
          <p:nvPr/>
        </p:nvSpPr>
        <p:spPr bwMode="auto">
          <a:xfrm>
            <a:off x="6111100" y="620729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390</a:t>
            </a:r>
            <a:endParaRPr/>
          </a:p>
        </p:txBody>
      </p:sp>
      <p:sp>
        <p:nvSpPr>
          <p:cNvPr id="40064" name="RECTANGLE40064"/>
          <p:cNvSpPr/>
          <p:nvPr/>
        </p:nvSpPr>
        <p:spPr bwMode="auto">
          <a:xfrm>
            <a:off x="6380340" y="6160300"/>
            <a:ext cx="698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65" name="RECTANGLE40065"/>
          <p:cNvSpPr/>
          <p:nvPr/>
        </p:nvSpPr>
        <p:spPr bwMode="auto">
          <a:xfrm>
            <a:off x="6809601" y="620729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400</a:t>
            </a:r>
            <a:endParaRPr/>
          </a:p>
        </p:txBody>
      </p:sp>
      <p:sp>
        <p:nvSpPr>
          <p:cNvPr id="40068" name="RECTANGLE40068"/>
          <p:cNvSpPr/>
          <p:nvPr/>
        </p:nvSpPr>
        <p:spPr bwMode="auto">
          <a:xfrm>
            <a:off x="7078840" y="6160300"/>
            <a:ext cx="698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69" name="RECTANGLE40069"/>
          <p:cNvSpPr/>
          <p:nvPr/>
        </p:nvSpPr>
        <p:spPr bwMode="auto">
          <a:xfrm>
            <a:off x="7466064" y="6219990"/>
            <a:ext cx="23139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40072" name="RECTANGLE40072"/>
          <p:cNvSpPr/>
          <p:nvPr/>
        </p:nvSpPr>
        <p:spPr bwMode="auto">
          <a:xfrm>
            <a:off x="7777340" y="6160300"/>
            <a:ext cx="698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73" name="RECTANGLE40073"/>
          <p:cNvSpPr/>
          <p:nvPr/>
        </p:nvSpPr>
        <p:spPr bwMode="auto">
          <a:xfrm>
            <a:off x="8080908" y="6219990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0076" name="RECTANGLE40076"/>
          <p:cNvSpPr/>
          <p:nvPr/>
        </p:nvSpPr>
        <p:spPr bwMode="auto">
          <a:xfrm>
            <a:off x="8475840" y="6160300"/>
            <a:ext cx="6350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77" name="RECTANGLE40077"/>
          <p:cNvSpPr/>
          <p:nvPr/>
        </p:nvSpPr>
        <p:spPr bwMode="auto">
          <a:xfrm>
            <a:off x="8841601" y="620729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594</a:t>
            </a:r>
            <a:endParaRPr/>
          </a:p>
        </p:txBody>
      </p:sp>
      <p:sp>
        <p:nvSpPr>
          <p:cNvPr id="40080" name="RECTANGLE40080"/>
          <p:cNvSpPr/>
          <p:nvPr/>
        </p:nvSpPr>
        <p:spPr bwMode="auto">
          <a:xfrm>
            <a:off x="9110840" y="6160300"/>
            <a:ext cx="6350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81" name="RECTANGLE40081"/>
          <p:cNvSpPr/>
          <p:nvPr/>
        </p:nvSpPr>
        <p:spPr bwMode="auto">
          <a:xfrm>
            <a:off x="9476601" y="620729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616</a:t>
            </a:r>
            <a:endParaRPr/>
          </a:p>
        </p:txBody>
      </p:sp>
      <p:sp>
        <p:nvSpPr>
          <p:cNvPr id="40084" name="RECTANGLE40084"/>
          <p:cNvSpPr/>
          <p:nvPr/>
        </p:nvSpPr>
        <p:spPr bwMode="auto">
          <a:xfrm>
            <a:off x="9745840" y="6160300"/>
            <a:ext cx="698500" cy="209639"/>
          </a:xfrm>
          <a:prstGeom prst="rect">
            <a:avLst/>
          </a:prstGeom>
          <a:solidFill>
            <a:srgbClr val="A5A5A5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85" name="RECTANGLE40085"/>
          <p:cNvSpPr/>
          <p:nvPr/>
        </p:nvSpPr>
        <p:spPr bwMode="auto">
          <a:xfrm>
            <a:off x="10114014" y="6219990"/>
            <a:ext cx="23139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40088" name="LINE40088"/>
          <p:cNvSpPr/>
          <p:nvPr/>
        </p:nvSpPr>
        <p:spPr bwMode="auto">
          <a:xfrm flipH="1">
            <a:off x="42054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89" name="LINE40089"/>
          <p:cNvSpPr/>
          <p:nvPr/>
        </p:nvSpPr>
        <p:spPr bwMode="auto">
          <a:xfrm flipH="1">
            <a:off x="4205465" y="54074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90" name="LINE40090"/>
          <p:cNvSpPr/>
          <p:nvPr/>
        </p:nvSpPr>
        <p:spPr bwMode="auto">
          <a:xfrm flipH="1">
            <a:off x="4205465" y="5969711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91" name="LINE40091"/>
          <p:cNvSpPr/>
          <p:nvPr/>
        </p:nvSpPr>
        <p:spPr bwMode="auto">
          <a:xfrm flipH="1">
            <a:off x="63898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92" name="LINE40092"/>
          <p:cNvSpPr/>
          <p:nvPr/>
        </p:nvSpPr>
        <p:spPr bwMode="auto">
          <a:xfrm flipH="1">
            <a:off x="6389865" y="54074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93" name="LINE40093"/>
          <p:cNvSpPr/>
          <p:nvPr/>
        </p:nvSpPr>
        <p:spPr bwMode="auto">
          <a:xfrm flipH="1">
            <a:off x="6389865" y="5969711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94" name="LINE40094"/>
          <p:cNvSpPr/>
          <p:nvPr/>
        </p:nvSpPr>
        <p:spPr bwMode="auto">
          <a:xfrm flipH="1">
            <a:off x="84853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95" name="LINE40095"/>
          <p:cNvSpPr/>
          <p:nvPr/>
        </p:nvSpPr>
        <p:spPr bwMode="auto">
          <a:xfrm flipH="1">
            <a:off x="8485365" y="54074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96" name="LINE40096"/>
          <p:cNvSpPr/>
          <p:nvPr/>
        </p:nvSpPr>
        <p:spPr bwMode="auto">
          <a:xfrm flipH="1">
            <a:off x="8485365" y="5969711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97" name="LINE40097"/>
          <p:cNvSpPr/>
          <p:nvPr/>
        </p:nvSpPr>
        <p:spPr bwMode="auto">
          <a:xfrm flipH="1">
            <a:off x="97553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98" name="LINE40098"/>
          <p:cNvSpPr/>
          <p:nvPr/>
        </p:nvSpPr>
        <p:spPr bwMode="auto">
          <a:xfrm flipH="1">
            <a:off x="9755365" y="54074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099" name="LINE40099"/>
          <p:cNvSpPr/>
          <p:nvPr/>
        </p:nvSpPr>
        <p:spPr bwMode="auto">
          <a:xfrm flipH="1">
            <a:off x="9755365" y="5969711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00" name="LINE40100"/>
          <p:cNvSpPr/>
          <p:nvPr/>
        </p:nvSpPr>
        <p:spPr bwMode="auto">
          <a:xfrm flipH="1">
            <a:off x="56913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01" name="LINE40101"/>
          <p:cNvSpPr/>
          <p:nvPr/>
        </p:nvSpPr>
        <p:spPr bwMode="auto">
          <a:xfrm flipH="1">
            <a:off x="5691365" y="54074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02" name="LINE40102"/>
          <p:cNvSpPr/>
          <p:nvPr/>
        </p:nvSpPr>
        <p:spPr bwMode="auto">
          <a:xfrm flipH="1">
            <a:off x="5691365" y="5969711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03" name="LINE40103"/>
          <p:cNvSpPr/>
          <p:nvPr/>
        </p:nvSpPr>
        <p:spPr bwMode="auto">
          <a:xfrm flipH="1">
            <a:off x="70883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04" name="LINE40104"/>
          <p:cNvSpPr/>
          <p:nvPr/>
        </p:nvSpPr>
        <p:spPr bwMode="auto">
          <a:xfrm flipH="1">
            <a:off x="7088365" y="54074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05" name="LINE40105"/>
          <p:cNvSpPr/>
          <p:nvPr/>
        </p:nvSpPr>
        <p:spPr bwMode="auto">
          <a:xfrm flipH="1">
            <a:off x="7088365" y="5969711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06" name="LINE40106"/>
          <p:cNvSpPr/>
          <p:nvPr/>
        </p:nvSpPr>
        <p:spPr bwMode="auto">
          <a:xfrm flipH="1">
            <a:off x="25544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07" name="LINE40107"/>
          <p:cNvSpPr/>
          <p:nvPr/>
        </p:nvSpPr>
        <p:spPr bwMode="auto">
          <a:xfrm flipH="1">
            <a:off x="2554465" y="54074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08" name="LINE40108"/>
          <p:cNvSpPr/>
          <p:nvPr/>
        </p:nvSpPr>
        <p:spPr bwMode="auto">
          <a:xfrm flipH="1">
            <a:off x="2554465" y="5969711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09" name="LINE40109"/>
          <p:cNvSpPr/>
          <p:nvPr/>
        </p:nvSpPr>
        <p:spPr bwMode="auto">
          <a:xfrm flipH="1">
            <a:off x="91203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10" name="LINE40110"/>
          <p:cNvSpPr/>
          <p:nvPr/>
        </p:nvSpPr>
        <p:spPr bwMode="auto">
          <a:xfrm flipH="1">
            <a:off x="9120365" y="54074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11" name="LINE40111"/>
          <p:cNvSpPr/>
          <p:nvPr/>
        </p:nvSpPr>
        <p:spPr bwMode="auto">
          <a:xfrm flipH="1">
            <a:off x="9120365" y="5969711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12" name="LINE40112"/>
          <p:cNvSpPr/>
          <p:nvPr/>
        </p:nvSpPr>
        <p:spPr bwMode="auto">
          <a:xfrm flipH="1">
            <a:off x="49039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13" name="LINE40113"/>
          <p:cNvSpPr/>
          <p:nvPr/>
        </p:nvSpPr>
        <p:spPr bwMode="auto">
          <a:xfrm flipH="1">
            <a:off x="4903965" y="54074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14" name="LINE40114"/>
          <p:cNvSpPr/>
          <p:nvPr/>
        </p:nvSpPr>
        <p:spPr bwMode="auto">
          <a:xfrm flipH="1">
            <a:off x="4903965" y="5969711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15" name="LINE40115"/>
          <p:cNvSpPr/>
          <p:nvPr/>
        </p:nvSpPr>
        <p:spPr bwMode="auto">
          <a:xfrm flipH="1">
            <a:off x="257175" y="616030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16" name="LINE40116"/>
          <p:cNvSpPr/>
          <p:nvPr/>
        </p:nvSpPr>
        <p:spPr bwMode="auto">
          <a:xfrm flipH="1">
            <a:off x="77868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17" name="LINE40117"/>
          <p:cNvSpPr/>
          <p:nvPr/>
        </p:nvSpPr>
        <p:spPr bwMode="auto">
          <a:xfrm flipH="1">
            <a:off x="7786865" y="54074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18" name="LINE40118"/>
          <p:cNvSpPr/>
          <p:nvPr/>
        </p:nvSpPr>
        <p:spPr bwMode="auto">
          <a:xfrm flipH="1">
            <a:off x="7786865" y="5969711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19" name="LINE40119"/>
          <p:cNvSpPr/>
          <p:nvPr/>
        </p:nvSpPr>
        <p:spPr bwMode="auto">
          <a:xfrm flipH="1">
            <a:off x="117157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20" name="LINE40120"/>
          <p:cNvSpPr/>
          <p:nvPr/>
        </p:nvSpPr>
        <p:spPr bwMode="auto">
          <a:xfrm flipH="1">
            <a:off x="1171575" y="54074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21" name="LINE40121"/>
          <p:cNvSpPr/>
          <p:nvPr/>
        </p:nvSpPr>
        <p:spPr bwMode="auto">
          <a:xfrm flipH="1">
            <a:off x="1171575" y="5969711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22" name="LINE40122"/>
          <p:cNvSpPr/>
          <p:nvPr/>
        </p:nvSpPr>
        <p:spPr bwMode="auto">
          <a:xfrm flipH="1">
            <a:off x="337996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23" name="LINE40123"/>
          <p:cNvSpPr/>
          <p:nvPr/>
        </p:nvSpPr>
        <p:spPr bwMode="auto">
          <a:xfrm flipH="1">
            <a:off x="3379965" y="54074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24" name="LINE40124"/>
          <p:cNvSpPr/>
          <p:nvPr/>
        </p:nvSpPr>
        <p:spPr bwMode="auto">
          <a:xfrm flipH="1">
            <a:off x="3379965" y="5969711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25" name="LINE40125"/>
          <p:cNvSpPr/>
          <p:nvPr/>
        </p:nvSpPr>
        <p:spPr bwMode="auto">
          <a:xfrm flipH="1">
            <a:off x="10434815" y="43020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26" name="LINE40126"/>
          <p:cNvSpPr/>
          <p:nvPr/>
        </p:nvSpPr>
        <p:spPr bwMode="auto">
          <a:xfrm flipH="1">
            <a:off x="10434815" y="540747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27" name="LINE40127"/>
          <p:cNvSpPr/>
          <p:nvPr/>
        </p:nvSpPr>
        <p:spPr bwMode="auto">
          <a:xfrm flipH="1">
            <a:off x="10434815" y="5969711"/>
            <a:ext cx="0" cy="40022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28" name="LINE40128"/>
          <p:cNvSpPr/>
          <p:nvPr/>
        </p:nvSpPr>
        <p:spPr bwMode="auto">
          <a:xfrm>
            <a:off x="1162050" y="4687976"/>
            <a:ext cx="92632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29" name="LINE40129"/>
          <p:cNvSpPr/>
          <p:nvPr/>
        </p:nvSpPr>
        <p:spPr bwMode="auto">
          <a:xfrm>
            <a:off x="1162050" y="3944671"/>
            <a:ext cx="92632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30" name="LINE40130"/>
          <p:cNvSpPr/>
          <p:nvPr/>
        </p:nvSpPr>
        <p:spPr bwMode="auto">
          <a:xfrm>
            <a:off x="1162050" y="5793410"/>
            <a:ext cx="92632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31" name="LINE40131"/>
          <p:cNvSpPr/>
          <p:nvPr/>
        </p:nvSpPr>
        <p:spPr bwMode="auto">
          <a:xfrm>
            <a:off x="1162050" y="5050104"/>
            <a:ext cx="92632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32" name="LINE40132"/>
          <p:cNvSpPr/>
          <p:nvPr/>
        </p:nvSpPr>
        <p:spPr bwMode="auto">
          <a:xfrm>
            <a:off x="266700" y="4497388"/>
            <a:ext cx="9048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33" name="LINE40133"/>
          <p:cNvSpPr/>
          <p:nvPr/>
        </p:nvSpPr>
        <p:spPr bwMode="auto">
          <a:xfrm>
            <a:off x="1171575" y="4502150"/>
            <a:ext cx="925371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34" name="LINE40134"/>
          <p:cNvSpPr/>
          <p:nvPr/>
        </p:nvSpPr>
        <p:spPr bwMode="auto">
          <a:xfrm>
            <a:off x="1162050" y="4311561"/>
            <a:ext cx="926324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35" name="LINE40135"/>
          <p:cNvSpPr/>
          <p:nvPr/>
        </p:nvSpPr>
        <p:spPr bwMode="auto">
          <a:xfrm>
            <a:off x="266700" y="5602821"/>
            <a:ext cx="9048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36" name="LINE40136"/>
          <p:cNvSpPr/>
          <p:nvPr/>
        </p:nvSpPr>
        <p:spPr bwMode="auto">
          <a:xfrm>
            <a:off x="1171575" y="5607583"/>
            <a:ext cx="925371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37" name="LINE40137"/>
          <p:cNvSpPr/>
          <p:nvPr/>
        </p:nvSpPr>
        <p:spPr bwMode="auto">
          <a:xfrm>
            <a:off x="1162050" y="5416995"/>
            <a:ext cx="926324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38" name="LINE40138"/>
          <p:cNvSpPr/>
          <p:nvPr/>
        </p:nvSpPr>
        <p:spPr bwMode="auto">
          <a:xfrm>
            <a:off x="266700" y="6169825"/>
            <a:ext cx="1015859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39" name="LINE40139"/>
          <p:cNvSpPr/>
          <p:nvPr/>
        </p:nvSpPr>
        <p:spPr bwMode="auto">
          <a:xfrm>
            <a:off x="1162050" y="4125735"/>
            <a:ext cx="92632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40" name="LINE40140"/>
          <p:cNvSpPr/>
          <p:nvPr/>
        </p:nvSpPr>
        <p:spPr bwMode="auto">
          <a:xfrm>
            <a:off x="1162050" y="4869040"/>
            <a:ext cx="92632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41" name="LINE40141"/>
          <p:cNvSpPr/>
          <p:nvPr/>
        </p:nvSpPr>
        <p:spPr bwMode="auto">
          <a:xfrm>
            <a:off x="1162050" y="5231168"/>
            <a:ext cx="92632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42" name="LINE40142"/>
          <p:cNvSpPr/>
          <p:nvPr/>
        </p:nvSpPr>
        <p:spPr bwMode="auto">
          <a:xfrm>
            <a:off x="1162050" y="5979236"/>
            <a:ext cx="926324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43" name="LINE40143"/>
          <p:cNvSpPr/>
          <p:nvPr/>
        </p:nvSpPr>
        <p:spPr bwMode="auto">
          <a:xfrm>
            <a:off x="247650" y="6360414"/>
            <a:ext cx="1019669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4" name="RECTANGLE40144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40145" name="Picture 40145" descr="Picture 40145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40146" name="LINE40146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47" name="RECTANGLE40147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40150" name="RECTANGLE40150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51" name="RECTANGLE40151"/>
          <p:cNvSpPr/>
          <p:nvPr/>
        </p:nvSpPr>
        <p:spPr bwMode="auto">
          <a:xfrm>
            <a:off x="4015296" y="251460"/>
            <a:ext cx="2504897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TOP AXES AERIENS</a:t>
            </a:r>
            <a:endParaRPr/>
          </a:p>
        </p:txBody>
      </p:sp>
      <p:sp>
        <p:nvSpPr>
          <p:cNvPr id="40154" name="RECTANGLE40154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55" name="RECTANGLE40155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40158" name="RECTANGLE40158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59" name="RECTANGLE40159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60" name="RECTANGLE40160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40163" name="RECTANGLE40163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64" name="RECTANGLE40164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65" name="RECTANGLE40165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40168" name="RECTANGLE40168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40171" name="LINE40171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72" name="RECTANGLE40172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40175" name="RECTANGLE40175"/>
          <p:cNvSpPr/>
          <p:nvPr/>
        </p:nvSpPr>
        <p:spPr bwMode="auto">
          <a:xfrm>
            <a:off x="263398" y="7247865"/>
            <a:ext cx="190723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axes sont bidirectionnels</a:t>
            </a:r>
            <a:endParaRPr/>
          </a:p>
        </p:txBody>
      </p:sp>
      <p:sp>
        <p:nvSpPr>
          <p:cNvPr id="40178" name="RECTANGLE40178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40181" name="LINE40181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40182" name="Picture 40182" descr="Picture 40182"/>
          <p:cNvPicPr/>
          <p:nvPr/>
        </p:nvPicPr>
        <p:blipFill>
          <a:blip r:embed="rId3">
            <a:lum/>
          </a:blip>
          <a:stretch>
            <a:fillRect/>
          </a:stretch>
        </p:blipFill>
        <p:spPr bwMode="auto">
          <a:xfrm>
            <a:off x="247650" y="1162050"/>
            <a:ext cx="4286250" cy="2381250"/>
          </a:xfrm>
          <a:prstGeom prst="rect">
            <a:avLst/>
          </a:prstGeom>
          <a:noFill/>
        </p:spPr>
      </p:pic>
      <p:pic>
        <p:nvPicPr>
          <p:cNvPr id="40183" name="Picture 40183" descr="Picture 40183"/>
          <p:cNvPicPr/>
          <p:nvPr/>
        </p:nvPicPr>
        <p:blipFill>
          <a:blip r:embed="rId4">
            <a:lum/>
          </a:blip>
          <a:stretch>
            <a:fillRect/>
          </a:stretch>
        </p:blipFill>
        <p:spPr bwMode="auto">
          <a:xfrm>
            <a:off x="4535450" y="1162050"/>
            <a:ext cx="5715000" cy="2381250"/>
          </a:xfrm>
          <a:prstGeom prst="rect">
            <a:avLst/>
          </a:prstGeom>
          <a:noFill/>
        </p:spPr>
      </p:pic>
      <p:sp>
        <p:nvSpPr>
          <p:cNvPr id="40184" name="RECTANGLE40184"/>
          <p:cNvSpPr/>
          <p:nvPr/>
        </p:nvSpPr>
        <p:spPr bwMode="auto">
          <a:xfrm>
            <a:off x="841248" y="3674110"/>
            <a:ext cx="112034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TOP AXES AERIENS</a:t>
            </a:r>
            <a:endParaRPr/>
          </a:p>
        </p:txBody>
      </p:sp>
      <p:sp>
        <p:nvSpPr>
          <p:cNvPr id="40187" name="RECTANGLE40187"/>
          <p:cNvSpPr/>
          <p:nvPr/>
        </p:nvSpPr>
        <p:spPr bwMode="auto">
          <a:xfrm>
            <a:off x="266700" y="3850919"/>
            <a:ext cx="406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88" name="RECTANGLE40188"/>
          <p:cNvSpPr/>
          <p:nvPr/>
        </p:nvSpPr>
        <p:spPr bwMode="auto">
          <a:xfrm>
            <a:off x="327660" y="3873779"/>
            <a:ext cx="30327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Rang</a:t>
            </a:r>
            <a:endParaRPr/>
          </a:p>
        </p:txBody>
      </p:sp>
      <p:sp>
        <p:nvSpPr>
          <p:cNvPr id="40191" name="RECTANGLE40191"/>
          <p:cNvSpPr/>
          <p:nvPr/>
        </p:nvSpPr>
        <p:spPr bwMode="auto">
          <a:xfrm>
            <a:off x="711200" y="3850919"/>
            <a:ext cx="195439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92" name="RECTANGLE40192"/>
          <p:cNvSpPr/>
          <p:nvPr/>
        </p:nvSpPr>
        <p:spPr bwMode="auto">
          <a:xfrm>
            <a:off x="1326693" y="3873779"/>
            <a:ext cx="74218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Axes aériens</a:t>
            </a:r>
            <a:endParaRPr/>
          </a:p>
        </p:txBody>
      </p:sp>
      <p:sp>
        <p:nvSpPr>
          <p:cNvPr id="40195" name="RECTANGLE40195"/>
          <p:cNvSpPr/>
          <p:nvPr/>
        </p:nvSpPr>
        <p:spPr bwMode="auto">
          <a:xfrm>
            <a:off x="2703690" y="3850919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196" name="RECTANGLE40196"/>
          <p:cNvSpPr/>
          <p:nvPr/>
        </p:nvSpPr>
        <p:spPr bwMode="auto">
          <a:xfrm>
            <a:off x="2734577" y="3873779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40199" name="RECTANGLE40199"/>
          <p:cNvSpPr/>
          <p:nvPr/>
        </p:nvSpPr>
        <p:spPr bwMode="auto">
          <a:xfrm>
            <a:off x="3529190" y="3850919"/>
            <a:ext cx="787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200" name="RECTANGLE40200"/>
          <p:cNvSpPr/>
          <p:nvPr/>
        </p:nvSpPr>
        <p:spPr bwMode="auto">
          <a:xfrm>
            <a:off x="3560077" y="3873779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40203" name="RECTANGLE40203"/>
          <p:cNvSpPr/>
          <p:nvPr/>
        </p:nvSpPr>
        <p:spPr bwMode="auto">
          <a:xfrm>
            <a:off x="4354690" y="3850919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204" name="RECTANGLE40204"/>
          <p:cNvSpPr/>
          <p:nvPr/>
        </p:nvSpPr>
        <p:spPr bwMode="auto">
          <a:xfrm>
            <a:off x="4420476" y="3873779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0207" name="RECTANGLE40207"/>
          <p:cNvSpPr/>
          <p:nvPr/>
        </p:nvSpPr>
        <p:spPr bwMode="auto">
          <a:xfrm>
            <a:off x="5053190" y="3850919"/>
            <a:ext cx="7620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208" name="RECTANGLE40208"/>
          <p:cNvSpPr/>
          <p:nvPr/>
        </p:nvSpPr>
        <p:spPr bwMode="auto">
          <a:xfrm>
            <a:off x="5080064" y="3873779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40211" name="RECTANGLE40211"/>
          <p:cNvSpPr/>
          <p:nvPr/>
        </p:nvSpPr>
        <p:spPr bwMode="auto">
          <a:xfrm>
            <a:off x="5853290" y="3850919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212" name="RECTANGLE40212"/>
          <p:cNvSpPr/>
          <p:nvPr/>
        </p:nvSpPr>
        <p:spPr bwMode="auto">
          <a:xfrm>
            <a:off x="5893168" y="3873779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40215" name="RECTANGLE40215"/>
          <p:cNvSpPr/>
          <p:nvPr/>
        </p:nvSpPr>
        <p:spPr bwMode="auto">
          <a:xfrm>
            <a:off x="6551790" y="3850919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216" name="RECTANGLE40216"/>
          <p:cNvSpPr/>
          <p:nvPr/>
        </p:nvSpPr>
        <p:spPr bwMode="auto">
          <a:xfrm>
            <a:off x="6591668" y="3873779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40219" name="RECTANGLE40219"/>
          <p:cNvSpPr/>
          <p:nvPr/>
        </p:nvSpPr>
        <p:spPr bwMode="auto">
          <a:xfrm>
            <a:off x="7250290" y="3850919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220" name="RECTANGLE40220"/>
          <p:cNvSpPr/>
          <p:nvPr/>
        </p:nvSpPr>
        <p:spPr bwMode="auto">
          <a:xfrm>
            <a:off x="7284326" y="3873779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0223" name="RECTANGLE40223"/>
          <p:cNvSpPr/>
          <p:nvPr/>
        </p:nvSpPr>
        <p:spPr bwMode="auto">
          <a:xfrm>
            <a:off x="7885290" y="3850919"/>
            <a:ext cx="6604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224" name="RECTANGLE40224"/>
          <p:cNvSpPr/>
          <p:nvPr/>
        </p:nvSpPr>
        <p:spPr bwMode="auto">
          <a:xfrm>
            <a:off x="7933855" y="3873779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40227" name="RECTANGLE40227"/>
          <p:cNvSpPr/>
          <p:nvPr/>
        </p:nvSpPr>
        <p:spPr bwMode="auto">
          <a:xfrm>
            <a:off x="8583790" y="3850919"/>
            <a:ext cx="5842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228" name="RECTANGLE40228"/>
          <p:cNvSpPr/>
          <p:nvPr/>
        </p:nvSpPr>
        <p:spPr bwMode="auto">
          <a:xfrm>
            <a:off x="8677161" y="3873779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40231" name="RECTANGLE40231"/>
          <p:cNvSpPr/>
          <p:nvPr/>
        </p:nvSpPr>
        <p:spPr bwMode="auto">
          <a:xfrm>
            <a:off x="9206090" y="3850919"/>
            <a:ext cx="5842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232" name="RECTANGLE40232"/>
          <p:cNvSpPr/>
          <p:nvPr/>
        </p:nvSpPr>
        <p:spPr bwMode="auto">
          <a:xfrm>
            <a:off x="9299461" y="3873779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40235" name="RECTANGLE40235"/>
          <p:cNvSpPr/>
          <p:nvPr/>
        </p:nvSpPr>
        <p:spPr bwMode="auto">
          <a:xfrm>
            <a:off x="9828390" y="3850919"/>
            <a:ext cx="5969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236" name="RECTANGLE40236"/>
          <p:cNvSpPr/>
          <p:nvPr/>
        </p:nvSpPr>
        <p:spPr bwMode="auto">
          <a:xfrm>
            <a:off x="9862426" y="3873779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0239" name="RECTANGLE40239"/>
          <p:cNvSpPr/>
          <p:nvPr/>
        </p:nvSpPr>
        <p:spPr bwMode="auto">
          <a:xfrm>
            <a:off x="440690" y="404169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0242" name="RECTANGLE40242"/>
          <p:cNvSpPr/>
          <p:nvPr/>
        </p:nvSpPr>
        <p:spPr bwMode="auto">
          <a:xfrm>
            <a:off x="771398" y="4041699"/>
            <a:ext cx="153334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SHANGHAI (CN)</a:t>
            </a:r>
            <a:endParaRPr/>
          </a:p>
        </p:txBody>
      </p:sp>
      <p:sp>
        <p:nvSpPr>
          <p:cNvPr id="40245" name="RECTANGLE40245"/>
          <p:cNvSpPr/>
          <p:nvPr/>
        </p:nvSpPr>
        <p:spPr bwMode="auto">
          <a:xfrm>
            <a:off x="3078747" y="4041699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38 619</a:t>
            </a:r>
            <a:endParaRPr/>
          </a:p>
        </p:txBody>
      </p:sp>
      <p:sp>
        <p:nvSpPr>
          <p:cNvPr id="40248" name="RECTANGLE40248"/>
          <p:cNvSpPr/>
          <p:nvPr/>
        </p:nvSpPr>
        <p:spPr bwMode="auto">
          <a:xfrm>
            <a:off x="3904247" y="4041699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28 133</a:t>
            </a:r>
            <a:endParaRPr/>
          </a:p>
        </p:txBody>
      </p:sp>
      <p:sp>
        <p:nvSpPr>
          <p:cNvPr id="40251" name="RECTANGLE40251"/>
          <p:cNvSpPr/>
          <p:nvPr/>
        </p:nvSpPr>
        <p:spPr bwMode="auto">
          <a:xfrm>
            <a:off x="4722635" y="4041699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37%</a:t>
            </a:r>
            <a:endParaRPr/>
          </a:p>
        </p:txBody>
      </p:sp>
      <p:sp>
        <p:nvSpPr>
          <p:cNvPr id="40254" name="RECTANGLE40254"/>
          <p:cNvSpPr/>
          <p:nvPr/>
        </p:nvSpPr>
        <p:spPr bwMode="auto">
          <a:xfrm>
            <a:off x="5522735" y="4041699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17%</a:t>
            </a:r>
            <a:endParaRPr/>
          </a:p>
        </p:txBody>
      </p:sp>
      <p:sp>
        <p:nvSpPr>
          <p:cNvPr id="40257" name="RECTANGLE40257"/>
          <p:cNvSpPr/>
          <p:nvPr/>
        </p:nvSpPr>
        <p:spPr bwMode="auto">
          <a:xfrm>
            <a:off x="6330556" y="404169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26</a:t>
            </a:r>
            <a:endParaRPr/>
          </a:p>
        </p:txBody>
      </p:sp>
      <p:sp>
        <p:nvSpPr>
          <p:cNvPr id="40260" name="RECTANGLE40260"/>
          <p:cNvSpPr/>
          <p:nvPr/>
        </p:nvSpPr>
        <p:spPr bwMode="auto">
          <a:xfrm>
            <a:off x="7029056" y="404169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</a:t>
            </a:r>
            <a:endParaRPr/>
          </a:p>
        </p:txBody>
      </p:sp>
      <p:sp>
        <p:nvSpPr>
          <p:cNvPr id="40263" name="RECTANGLE40263"/>
          <p:cNvSpPr/>
          <p:nvPr/>
        </p:nvSpPr>
        <p:spPr bwMode="auto">
          <a:xfrm>
            <a:off x="7554735" y="4041699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37%</a:t>
            </a:r>
            <a:endParaRPr/>
          </a:p>
        </p:txBody>
      </p:sp>
      <p:sp>
        <p:nvSpPr>
          <p:cNvPr id="40266" name="RECTANGLE40266"/>
          <p:cNvSpPr/>
          <p:nvPr/>
        </p:nvSpPr>
        <p:spPr bwMode="auto">
          <a:xfrm>
            <a:off x="8317750" y="404169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7%</a:t>
            </a:r>
            <a:endParaRPr/>
          </a:p>
        </p:txBody>
      </p:sp>
      <p:sp>
        <p:nvSpPr>
          <p:cNvPr id="40269" name="RECTANGLE40269"/>
          <p:cNvSpPr/>
          <p:nvPr/>
        </p:nvSpPr>
        <p:spPr bwMode="auto">
          <a:xfrm>
            <a:off x="8820162" y="4041699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1 485</a:t>
            </a:r>
            <a:endParaRPr/>
          </a:p>
        </p:txBody>
      </p:sp>
      <p:sp>
        <p:nvSpPr>
          <p:cNvPr id="40272" name="RECTANGLE40272"/>
          <p:cNvSpPr/>
          <p:nvPr/>
        </p:nvSpPr>
        <p:spPr bwMode="auto">
          <a:xfrm>
            <a:off x="9442462" y="4041699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1 481</a:t>
            </a:r>
            <a:endParaRPr/>
          </a:p>
        </p:txBody>
      </p:sp>
      <p:sp>
        <p:nvSpPr>
          <p:cNvPr id="40275" name="RECTANGLE40275"/>
          <p:cNvSpPr/>
          <p:nvPr/>
        </p:nvSpPr>
        <p:spPr bwMode="auto">
          <a:xfrm>
            <a:off x="10197350" y="404169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0278" name="RECTANGLE40278"/>
          <p:cNvSpPr/>
          <p:nvPr/>
        </p:nvSpPr>
        <p:spPr bwMode="auto">
          <a:xfrm>
            <a:off x="440690" y="420009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0281" name="RECTANGLE40281"/>
          <p:cNvSpPr/>
          <p:nvPr/>
        </p:nvSpPr>
        <p:spPr bwMode="auto">
          <a:xfrm>
            <a:off x="771398" y="4200093"/>
            <a:ext cx="148925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YAOUNDÉ (CM)</a:t>
            </a:r>
            <a:endParaRPr/>
          </a:p>
        </p:txBody>
      </p:sp>
      <p:sp>
        <p:nvSpPr>
          <p:cNvPr id="40284" name="RECTANGLE40284"/>
          <p:cNvSpPr/>
          <p:nvPr/>
        </p:nvSpPr>
        <p:spPr bwMode="auto">
          <a:xfrm>
            <a:off x="3078747" y="4200093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17 115</a:t>
            </a:r>
            <a:endParaRPr/>
          </a:p>
        </p:txBody>
      </p:sp>
      <p:sp>
        <p:nvSpPr>
          <p:cNvPr id="40287" name="RECTANGLE40287"/>
          <p:cNvSpPr/>
          <p:nvPr/>
        </p:nvSpPr>
        <p:spPr bwMode="auto">
          <a:xfrm>
            <a:off x="3904247" y="4200093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11 664</a:t>
            </a:r>
            <a:endParaRPr/>
          </a:p>
        </p:txBody>
      </p:sp>
      <p:sp>
        <p:nvSpPr>
          <p:cNvPr id="40290" name="RECTANGLE40290"/>
          <p:cNvSpPr/>
          <p:nvPr/>
        </p:nvSpPr>
        <p:spPr bwMode="auto">
          <a:xfrm>
            <a:off x="4722635" y="420009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47%</a:t>
            </a:r>
            <a:endParaRPr/>
          </a:p>
        </p:txBody>
      </p:sp>
      <p:sp>
        <p:nvSpPr>
          <p:cNvPr id="40293" name="RECTANGLE40293"/>
          <p:cNvSpPr/>
          <p:nvPr/>
        </p:nvSpPr>
        <p:spPr bwMode="auto">
          <a:xfrm>
            <a:off x="5587251" y="420009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7%</a:t>
            </a:r>
            <a:endParaRPr/>
          </a:p>
        </p:txBody>
      </p:sp>
      <p:sp>
        <p:nvSpPr>
          <p:cNvPr id="40296" name="RECTANGLE40296"/>
          <p:cNvSpPr/>
          <p:nvPr/>
        </p:nvSpPr>
        <p:spPr bwMode="auto">
          <a:xfrm>
            <a:off x="6330556" y="420009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</a:t>
            </a:r>
            <a:endParaRPr/>
          </a:p>
        </p:txBody>
      </p:sp>
      <p:sp>
        <p:nvSpPr>
          <p:cNvPr id="40299" name="RECTANGLE40299"/>
          <p:cNvSpPr/>
          <p:nvPr/>
        </p:nvSpPr>
        <p:spPr bwMode="auto">
          <a:xfrm>
            <a:off x="7029056" y="4200093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40302" name="RECTANGLE40302"/>
          <p:cNvSpPr/>
          <p:nvPr/>
        </p:nvSpPr>
        <p:spPr bwMode="auto">
          <a:xfrm>
            <a:off x="7554735" y="420009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29%</a:t>
            </a:r>
            <a:endParaRPr/>
          </a:p>
        </p:txBody>
      </p:sp>
      <p:sp>
        <p:nvSpPr>
          <p:cNvPr id="40305" name="RECTANGLE40305"/>
          <p:cNvSpPr/>
          <p:nvPr/>
        </p:nvSpPr>
        <p:spPr bwMode="auto">
          <a:xfrm>
            <a:off x="8317750" y="420009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40308" name="RECTANGLE40308"/>
          <p:cNvSpPr/>
          <p:nvPr/>
        </p:nvSpPr>
        <p:spPr bwMode="auto">
          <a:xfrm>
            <a:off x="8920340" y="4200093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951</a:t>
            </a:r>
            <a:endParaRPr/>
          </a:p>
        </p:txBody>
      </p:sp>
      <p:sp>
        <p:nvSpPr>
          <p:cNvPr id="40311" name="RECTANGLE40311"/>
          <p:cNvSpPr/>
          <p:nvPr/>
        </p:nvSpPr>
        <p:spPr bwMode="auto">
          <a:xfrm>
            <a:off x="9542640" y="4200093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833</a:t>
            </a:r>
            <a:endParaRPr/>
          </a:p>
        </p:txBody>
      </p:sp>
      <p:sp>
        <p:nvSpPr>
          <p:cNvPr id="40314" name="RECTANGLE40314"/>
          <p:cNvSpPr/>
          <p:nvPr/>
        </p:nvSpPr>
        <p:spPr bwMode="auto">
          <a:xfrm>
            <a:off x="10132835" y="420009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14%</a:t>
            </a:r>
            <a:endParaRPr/>
          </a:p>
        </p:txBody>
      </p:sp>
      <p:sp>
        <p:nvSpPr>
          <p:cNvPr id="40317" name="RECTANGLE40317"/>
          <p:cNvSpPr/>
          <p:nvPr/>
        </p:nvSpPr>
        <p:spPr bwMode="auto">
          <a:xfrm>
            <a:off x="440690" y="4358487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0320" name="RECTANGLE40320"/>
          <p:cNvSpPr/>
          <p:nvPr/>
        </p:nvSpPr>
        <p:spPr bwMode="auto">
          <a:xfrm>
            <a:off x="771398" y="4358487"/>
            <a:ext cx="125577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LOME (TG) / PARIS (FR)</a:t>
            </a:r>
            <a:endParaRPr/>
          </a:p>
        </p:txBody>
      </p:sp>
      <p:sp>
        <p:nvSpPr>
          <p:cNvPr id="40323" name="RECTANGLE40323"/>
          <p:cNvSpPr/>
          <p:nvPr/>
        </p:nvSpPr>
        <p:spPr bwMode="auto">
          <a:xfrm>
            <a:off x="3078747" y="4358487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17 045</a:t>
            </a:r>
            <a:endParaRPr/>
          </a:p>
        </p:txBody>
      </p:sp>
      <p:sp>
        <p:nvSpPr>
          <p:cNvPr id="40326" name="RECTANGLE40326"/>
          <p:cNvSpPr/>
          <p:nvPr/>
        </p:nvSpPr>
        <p:spPr bwMode="auto">
          <a:xfrm>
            <a:off x="3904247" y="4358487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14 455</a:t>
            </a:r>
            <a:endParaRPr/>
          </a:p>
        </p:txBody>
      </p:sp>
      <p:sp>
        <p:nvSpPr>
          <p:cNvPr id="40329" name="RECTANGLE40329"/>
          <p:cNvSpPr/>
          <p:nvPr/>
        </p:nvSpPr>
        <p:spPr bwMode="auto">
          <a:xfrm>
            <a:off x="4722635" y="4358487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18%</a:t>
            </a:r>
            <a:endParaRPr/>
          </a:p>
        </p:txBody>
      </p:sp>
      <p:sp>
        <p:nvSpPr>
          <p:cNvPr id="40332" name="RECTANGLE40332"/>
          <p:cNvSpPr/>
          <p:nvPr/>
        </p:nvSpPr>
        <p:spPr bwMode="auto">
          <a:xfrm>
            <a:off x="5587251" y="4358487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7%</a:t>
            </a:r>
            <a:endParaRPr/>
          </a:p>
        </p:txBody>
      </p:sp>
      <p:sp>
        <p:nvSpPr>
          <p:cNvPr id="40335" name="RECTANGLE40335"/>
          <p:cNvSpPr/>
          <p:nvPr/>
        </p:nvSpPr>
        <p:spPr bwMode="auto">
          <a:xfrm>
            <a:off x="6330556" y="4358487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</a:t>
            </a:r>
            <a:endParaRPr/>
          </a:p>
        </p:txBody>
      </p:sp>
      <p:sp>
        <p:nvSpPr>
          <p:cNvPr id="40338" name="RECTANGLE40338"/>
          <p:cNvSpPr/>
          <p:nvPr/>
        </p:nvSpPr>
        <p:spPr bwMode="auto">
          <a:xfrm>
            <a:off x="7029056" y="4358487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40341" name="RECTANGLE40341"/>
          <p:cNvSpPr/>
          <p:nvPr/>
        </p:nvSpPr>
        <p:spPr bwMode="auto">
          <a:xfrm>
            <a:off x="7554735" y="4358487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50%</a:t>
            </a:r>
            <a:endParaRPr/>
          </a:p>
        </p:txBody>
      </p:sp>
      <p:sp>
        <p:nvSpPr>
          <p:cNvPr id="40344" name="RECTANGLE40344"/>
          <p:cNvSpPr/>
          <p:nvPr/>
        </p:nvSpPr>
        <p:spPr bwMode="auto">
          <a:xfrm>
            <a:off x="8317750" y="4358487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40347" name="RECTANGLE40347"/>
          <p:cNvSpPr/>
          <p:nvPr/>
        </p:nvSpPr>
        <p:spPr bwMode="auto">
          <a:xfrm>
            <a:off x="8820162" y="4358487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1 136</a:t>
            </a:r>
            <a:endParaRPr/>
          </a:p>
        </p:txBody>
      </p:sp>
      <p:sp>
        <p:nvSpPr>
          <p:cNvPr id="40350" name="RECTANGLE40350"/>
          <p:cNvSpPr/>
          <p:nvPr/>
        </p:nvSpPr>
        <p:spPr bwMode="auto">
          <a:xfrm>
            <a:off x="9442462" y="4358487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1 446</a:t>
            </a:r>
            <a:endParaRPr/>
          </a:p>
        </p:txBody>
      </p:sp>
      <p:sp>
        <p:nvSpPr>
          <p:cNvPr id="40353" name="RECTANGLE40353"/>
          <p:cNvSpPr/>
          <p:nvPr/>
        </p:nvSpPr>
        <p:spPr bwMode="auto">
          <a:xfrm>
            <a:off x="10086708" y="4358487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-21%</a:t>
            </a:r>
            <a:endParaRPr/>
          </a:p>
        </p:txBody>
      </p:sp>
      <p:sp>
        <p:nvSpPr>
          <p:cNvPr id="40356" name="RECTANGLE40356"/>
          <p:cNvSpPr/>
          <p:nvPr/>
        </p:nvSpPr>
        <p:spPr bwMode="auto">
          <a:xfrm>
            <a:off x="440690" y="451688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0359" name="RECTANGLE40359"/>
          <p:cNvSpPr/>
          <p:nvPr/>
        </p:nvSpPr>
        <p:spPr bwMode="auto">
          <a:xfrm>
            <a:off x="771398" y="4516882"/>
            <a:ext cx="17247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HO CHI MINH CITY (VN) / PARIS </a:t>
            </a:r>
            <a:endParaRPr/>
          </a:p>
        </p:txBody>
      </p:sp>
      <p:sp>
        <p:nvSpPr>
          <p:cNvPr id="40362" name="RECTANGLE40362"/>
          <p:cNvSpPr/>
          <p:nvPr/>
        </p:nvSpPr>
        <p:spPr bwMode="auto">
          <a:xfrm>
            <a:off x="771398" y="4640351"/>
            <a:ext cx="23388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(FR)</a:t>
            </a:r>
            <a:endParaRPr/>
          </a:p>
        </p:txBody>
      </p:sp>
      <p:sp>
        <p:nvSpPr>
          <p:cNvPr id="40365" name="RECTANGLE40365"/>
          <p:cNvSpPr/>
          <p:nvPr/>
        </p:nvSpPr>
        <p:spPr bwMode="auto">
          <a:xfrm>
            <a:off x="3078747" y="4516882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10 611</a:t>
            </a:r>
            <a:endParaRPr/>
          </a:p>
        </p:txBody>
      </p:sp>
      <p:sp>
        <p:nvSpPr>
          <p:cNvPr id="40368" name="RECTANGLE40368"/>
          <p:cNvSpPr/>
          <p:nvPr/>
        </p:nvSpPr>
        <p:spPr bwMode="auto">
          <a:xfrm>
            <a:off x="4197972" y="451688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0371" name="RECTANGLE40371"/>
          <p:cNvSpPr/>
          <p:nvPr/>
        </p:nvSpPr>
        <p:spPr bwMode="auto">
          <a:xfrm>
            <a:off x="4658119" y="4516882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0374" name="RECTANGLE40374"/>
          <p:cNvSpPr/>
          <p:nvPr/>
        </p:nvSpPr>
        <p:spPr bwMode="auto">
          <a:xfrm>
            <a:off x="5587251" y="451688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40377" name="RECTANGLE40377"/>
          <p:cNvSpPr/>
          <p:nvPr/>
        </p:nvSpPr>
        <p:spPr bwMode="auto">
          <a:xfrm>
            <a:off x="6395072" y="451688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0380" name="RECTANGLE40380"/>
          <p:cNvSpPr/>
          <p:nvPr/>
        </p:nvSpPr>
        <p:spPr bwMode="auto">
          <a:xfrm>
            <a:off x="7093572" y="451688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0383" name="RECTANGLE40383"/>
          <p:cNvSpPr/>
          <p:nvPr/>
        </p:nvSpPr>
        <p:spPr bwMode="auto">
          <a:xfrm>
            <a:off x="7490219" y="4516882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0386" name="RECTANGLE40386"/>
          <p:cNvSpPr/>
          <p:nvPr/>
        </p:nvSpPr>
        <p:spPr bwMode="auto">
          <a:xfrm>
            <a:off x="8317750" y="4516882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0389" name="RECTANGLE40389"/>
          <p:cNvSpPr/>
          <p:nvPr/>
        </p:nvSpPr>
        <p:spPr bwMode="auto">
          <a:xfrm>
            <a:off x="8820162" y="4516882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2 653</a:t>
            </a:r>
            <a:endParaRPr/>
          </a:p>
        </p:txBody>
      </p:sp>
      <p:sp>
        <p:nvSpPr>
          <p:cNvPr id="40392" name="RECTANGLE40392"/>
          <p:cNvSpPr/>
          <p:nvPr/>
        </p:nvSpPr>
        <p:spPr bwMode="auto">
          <a:xfrm>
            <a:off x="9671672" y="4516882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0395" name="RECTANGLE40395"/>
          <p:cNvSpPr/>
          <p:nvPr/>
        </p:nvSpPr>
        <p:spPr bwMode="auto">
          <a:xfrm>
            <a:off x="10068319" y="4516882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0398" name="RECTANGLE40398"/>
          <p:cNvSpPr/>
          <p:nvPr/>
        </p:nvSpPr>
        <p:spPr bwMode="auto">
          <a:xfrm>
            <a:off x="440690" y="4798746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0401" name="RECTANGLE40401"/>
          <p:cNvSpPr/>
          <p:nvPr/>
        </p:nvSpPr>
        <p:spPr bwMode="auto">
          <a:xfrm>
            <a:off x="771398" y="4798746"/>
            <a:ext cx="16996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CLUJ-NAPOCA (RO) / PARIS (FR)</a:t>
            </a:r>
            <a:endParaRPr/>
          </a:p>
        </p:txBody>
      </p:sp>
      <p:sp>
        <p:nvSpPr>
          <p:cNvPr id="40404" name="RECTANGLE40404"/>
          <p:cNvSpPr/>
          <p:nvPr/>
        </p:nvSpPr>
        <p:spPr bwMode="auto">
          <a:xfrm>
            <a:off x="3078747" y="4798746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10 312</a:t>
            </a:r>
            <a:endParaRPr/>
          </a:p>
        </p:txBody>
      </p:sp>
      <p:sp>
        <p:nvSpPr>
          <p:cNvPr id="40407" name="RECTANGLE40407"/>
          <p:cNvSpPr/>
          <p:nvPr/>
        </p:nvSpPr>
        <p:spPr bwMode="auto">
          <a:xfrm>
            <a:off x="3968763" y="4798746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8 534</a:t>
            </a:r>
            <a:endParaRPr/>
          </a:p>
        </p:txBody>
      </p:sp>
      <p:sp>
        <p:nvSpPr>
          <p:cNvPr id="40410" name="RECTANGLE40410"/>
          <p:cNvSpPr/>
          <p:nvPr/>
        </p:nvSpPr>
        <p:spPr bwMode="auto">
          <a:xfrm>
            <a:off x="4722635" y="4798746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21%</a:t>
            </a:r>
            <a:endParaRPr/>
          </a:p>
        </p:txBody>
      </p:sp>
      <p:sp>
        <p:nvSpPr>
          <p:cNvPr id="40413" name="RECTANGLE40413"/>
          <p:cNvSpPr/>
          <p:nvPr/>
        </p:nvSpPr>
        <p:spPr bwMode="auto">
          <a:xfrm>
            <a:off x="5587251" y="479874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40416" name="RECTANGLE40416"/>
          <p:cNvSpPr/>
          <p:nvPr/>
        </p:nvSpPr>
        <p:spPr bwMode="auto">
          <a:xfrm>
            <a:off x="6330556" y="4798746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</a:t>
            </a:r>
            <a:endParaRPr/>
          </a:p>
        </p:txBody>
      </p:sp>
      <p:sp>
        <p:nvSpPr>
          <p:cNvPr id="40419" name="RECTANGLE40419"/>
          <p:cNvSpPr/>
          <p:nvPr/>
        </p:nvSpPr>
        <p:spPr bwMode="auto">
          <a:xfrm>
            <a:off x="7029056" y="4798746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40422" name="RECTANGLE40422"/>
          <p:cNvSpPr/>
          <p:nvPr/>
        </p:nvSpPr>
        <p:spPr bwMode="auto">
          <a:xfrm>
            <a:off x="7554735" y="4798746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83%</a:t>
            </a:r>
            <a:endParaRPr/>
          </a:p>
        </p:txBody>
      </p:sp>
      <p:sp>
        <p:nvSpPr>
          <p:cNvPr id="40425" name="RECTANGLE40425"/>
          <p:cNvSpPr/>
          <p:nvPr/>
        </p:nvSpPr>
        <p:spPr bwMode="auto">
          <a:xfrm>
            <a:off x="8317750" y="4798746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40428" name="RECTANGLE40428"/>
          <p:cNvSpPr/>
          <p:nvPr/>
        </p:nvSpPr>
        <p:spPr bwMode="auto">
          <a:xfrm>
            <a:off x="8920340" y="479874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469</a:t>
            </a:r>
            <a:endParaRPr/>
          </a:p>
        </p:txBody>
      </p:sp>
      <p:sp>
        <p:nvSpPr>
          <p:cNvPr id="40431" name="RECTANGLE40431"/>
          <p:cNvSpPr/>
          <p:nvPr/>
        </p:nvSpPr>
        <p:spPr bwMode="auto">
          <a:xfrm>
            <a:off x="9542640" y="479874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711</a:t>
            </a:r>
            <a:endParaRPr/>
          </a:p>
        </p:txBody>
      </p:sp>
      <p:sp>
        <p:nvSpPr>
          <p:cNvPr id="40434" name="RECTANGLE40434"/>
          <p:cNvSpPr/>
          <p:nvPr/>
        </p:nvSpPr>
        <p:spPr bwMode="auto">
          <a:xfrm>
            <a:off x="10086708" y="4798746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-34%</a:t>
            </a:r>
            <a:endParaRPr/>
          </a:p>
        </p:txBody>
      </p:sp>
      <p:sp>
        <p:nvSpPr>
          <p:cNvPr id="40437" name="RECTANGLE40437"/>
          <p:cNvSpPr/>
          <p:nvPr/>
        </p:nvSpPr>
        <p:spPr bwMode="auto">
          <a:xfrm>
            <a:off x="440690" y="495714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</a:t>
            </a:r>
            <a:endParaRPr/>
          </a:p>
        </p:txBody>
      </p:sp>
      <p:sp>
        <p:nvSpPr>
          <p:cNvPr id="40440" name="RECTANGLE40440"/>
          <p:cNvSpPr/>
          <p:nvPr/>
        </p:nvSpPr>
        <p:spPr bwMode="auto">
          <a:xfrm>
            <a:off x="771398" y="4957140"/>
            <a:ext cx="12909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TOKYO (JP)</a:t>
            </a:r>
            <a:endParaRPr/>
          </a:p>
        </p:txBody>
      </p:sp>
      <p:sp>
        <p:nvSpPr>
          <p:cNvPr id="40443" name="RECTANGLE40443"/>
          <p:cNvSpPr/>
          <p:nvPr/>
        </p:nvSpPr>
        <p:spPr bwMode="auto">
          <a:xfrm>
            <a:off x="3143263" y="4957140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9 107</a:t>
            </a:r>
            <a:endParaRPr/>
          </a:p>
        </p:txBody>
      </p:sp>
      <p:sp>
        <p:nvSpPr>
          <p:cNvPr id="40446" name="RECTANGLE40446"/>
          <p:cNvSpPr/>
          <p:nvPr/>
        </p:nvSpPr>
        <p:spPr bwMode="auto">
          <a:xfrm>
            <a:off x="4197972" y="495714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0449" name="RECTANGLE40449"/>
          <p:cNvSpPr/>
          <p:nvPr/>
        </p:nvSpPr>
        <p:spPr bwMode="auto">
          <a:xfrm>
            <a:off x="4658119" y="4957140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0452" name="RECTANGLE40452"/>
          <p:cNvSpPr/>
          <p:nvPr/>
        </p:nvSpPr>
        <p:spPr bwMode="auto">
          <a:xfrm>
            <a:off x="5587251" y="4957140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40455" name="RECTANGLE40455"/>
          <p:cNvSpPr/>
          <p:nvPr/>
        </p:nvSpPr>
        <p:spPr bwMode="auto">
          <a:xfrm>
            <a:off x="6395072" y="495714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0458" name="RECTANGLE40458"/>
          <p:cNvSpPr/>
          <p:nvPr/>
        </p:nvSpPr>
        <p:spPr bwMode="auto">
          <a:xfrm>
            <a:off x="7093572" y="495714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0461" name="RECTANGLE40461"/>
          <p:cNvSpPr/>
          <p:nvPr/>
        </p:nvSpPr>
        <p:spPr bwMode="auto">
          <a:xfrm>
            <a:off x="7490219" y="4957140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0464" name="RECTANGLE40464"/>
          <p:cNvSpPr/>
          <p:nvPr/>
        </p:nvSpPr>
        <p:spPr bwMode="auto">
          <a:xfrm>
            <a:off x="8317750" y="4957140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0467" name="RECTANGLE40467"/>
          <p:cNvSpPr/>
          <p:nvPr/>
        </p:nvSpPr>
        <p:spPr bwMode="auto">
          <a:xfrm>
            <a:off x="8820162" y="4957140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1 821</a:t>
            </a:r>
            <a:endParaRPr/>
          </a:p>
        </p:txBody>
      </p:sp>
      <p:sp>
        <p:nvSpPr>
          <p:cNvPr id="40470" name="RECTANGLE40470"/>
          <p:cNvSpPr/>
          <p:nvPr/>
        </p:nvSpPr>
        <p:spPr bwMode="auto">
          <a:xfrm>
            <a:off x="9671672" y="4957140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0473" name="RECTANGLE40473"/>
          <p:cNvSpPr/>
          <p:nvPr/>
        </p:nvSpPr>
        <p:spPr bwMode="auto">
          <a:xfrm>
            <a:off x="10068319" y="4957140"/>
            <a:ext cx="315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0476" name="RECTANGLE40476"/>
          <p:cNvSpPr/>
          <p:nvPr/>
        </p:nvSpPr>
        <p:spPr bwMode="auto">
          <a:xfrm>
            <a:off x="440690" y="5115535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</a:t>
            </a:r>
            <a:endParaRPr/>
          </a:p>
        </p:txBody>
      </p:sp>
      <p:sp>
        <p:nvSpPr>
          <p:cNvPr id="40479" name="RECTANGLE40479"/>
          <p:cNvSpPr/>
          <p:nvPr/>
        </p:nvSpPr>
        <p:spPr bwMode="auto">
          <a:xfrm>
            <a:off x="771398" y="5115535"/>
            <a:ext cx="123383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ROME (IT)</a:t>
            </a:r>
            <a:endParaRPr/>
          </a:p>
        </p:txBody>
      </p:sp>
      <p:sp>
        <p:nvSpPr>
          <p:cNvPr id="40482" name="RECTANGLE40482"/>
          <p:cNvSpPr/>
          <p:nvPr/>
        </p:nvSpPr>
        <p:spPr bwMode="auto">
          <a:xfrm>
            <a:off x="3143263" y="5115535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8 597</a:t>
            </a:r>
            <a:endParaRPr/>
          </a:p>
        </p:txBody>
      </p:sp>
      <p:sp>
        <p:nvSpPr>
          <p:cNvPr id="40485" name="RECTANGLE40485"/>
          <p:cNvSpPr/>
          <p:nvPr/>
        </p:nvSpPr>
        <p:spPr bwMode="auto">
          <a:xfrm>
            <a:off x="3968763" y="5115535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9 842</a:t>
            </a:r>
            <a:endParaRPr/>
          </a:p>
        </p:txBody>
      </p:sp>
      <p:sp>
        <p:nvSpPr>
          <p:cNvPr id="40488" name="RECTANGLE40488"/>
          <p:cNvSpPr/>
          <p:nvPr/>
        </p:nvSpPr>
        <p:spPr bwMode="auto">
          <a:xfrm>
            <a:off x="4676508" y="5115535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-13%</a:t>
            </a:r>
            <a:endParaRPr/>
          </a:p>
        </p:txBody>
      </p:sp>
      <p:sp>
        <p:nvSpPr>
          <p:cNvPr id="40491" name="RECTANGLE40491"/>
          <p:cNvSpPr/>
          <p:nvPr/>
        </p:nvSpPr>
        <p:spPr bwMode="auto">
          <a:xfrm>
            <a:off x="5587251" y="5115535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40494" name="RECTANGLE40494"/>
          <p:cNvSpPr/>
          <p:nvPr/>
        </p:nvSpPr>
        <p:spPr bwMode="auto">
          <a:xfrm>
            <a:off x="6330556" y="511553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</a:t>
            </a:r>
            <a:endParaRPr/>
          </a:p>
        </p:txBody>
      </p:sp>
      <p:sp>
        <p:nvSpPr>
          <p:cNvPr id="40497" name="RECTANGLE40497"/>
          <p:cNvSpPr/>
          <p:nvPr/>
        </p:nvSpPr>
        <p:spPr bwMode="auto">
          <a:xfrm>
            <a:off x="7029056" y="5115535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</a:t>
            </a:r>
            <a:endParaRPr/>
          </a:p>
        </p:txBody>
      </p:sp>
      <p:sp>
        <p:nvSpPr>
          <p:cNvPr id="40500" name="RECTANGLE40500"/>
          <p:cNvSpPr/>
          <p:nvPr/>
        </p:nvSpPr>
        <p:spPr bwMode="auto">
          <a:xfrm>
            <a:off x="7508608" y="5115535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-24%</a:t>
            </a:r>
            <a:endParaRPr/>
          </a:p>
        </p:txBody>
      </p:sp>
      <p:sp>
        <p:nvSpPr>
          <p:cNvPr id="40503" name="RECTANGLE40503"/>
          <p:cNvSpPr/>
          <p:nvPr/>
        </p:nvSpPr>
        <p:spPr bwMode="auto">
          <a:xfrm>
            <a:off x="8317750" y="5115535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40506" name="RECTANGLE40506"/>
          <p:cNvSpPr/>
          <p:nvPr/>
        </p:nvSpPr>
        <p:spPr bwMode="auto">
          <a:xfrm>
            <a:off x="8920340" y="511553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391</a:t>
            </a:r>
            <a:endParaRPr/>
          </a:p>
        </p:txBody>
      </p:sp>
      <p:sp>
        <p:nvSpPr>
          <p:cNvPr id="40509" name="RECTANGLE40509"/>
          <p:cNvSpPr/>
          <p:nvPr/>
        </p:nvSpPr>
        <p:spPr bwMode="auto">
          <a:xfrm>
            <a:off x="9542640" y="5115535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339</a:t>
            </a:r>
            <a:endParaRPr/>
          </a:p>
        </p:txBody>
      </p:sp>
      <p:sp>
        <p:nvSpPr>
          <p:cNvPr id="40512" name="RECTANGLE40512"/>
          <p:cNvSpPr/>
          <p:nvPr/>
        </p:nvSpPr>
        <p:spPr bwMode="auto">
          <a:xfrm>
            <a:off x="10132835" y="5115535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15%</a:t>
            </a:r>
            <a:endParaRPr/>
          </a:p>
        </p:txBody>
      </p:sp>
      <p:sp>
        <p:nvSpPr>
          <p:cNvPr id="40515" name="RECTANGLE40515"/>
          <p:cNvSpPr/>
          <p:nvPr/>
        </p:nvSpPr>
        <p:spPr bwMode="auto">
          <a:xfrm>
            <a:off x="440690" y="5273929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40518" name="RECTANGLE40518"/>
          <p:cNvSpPr/>
          <p:nvPr/>
        </p:nvSpPr>
        <p:spPr bwMode="auto">
          <a:xfrm>
            <a:off x="771398" y="5273929"/>
            <a:ext cx="13247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 / RABAT (MA)</a:t>
            </a:r>
            <a:endParaRPr/>
          </a:p>
        </p:txBody>
      </p:sp>
      <p:sp>
        <p:nvSpPr>
          <p:cNvPr id="40521" name="RECTANGLE40521"/>
          <p:cNvSpPr/>
          <p:nvPr/>
        </p:nvSpPr>
        <p:spPr bwMode="auto">
          <a:xfrm>
            <a:off x="3143263" y="5273929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8 558</a:t>
            </a:r>
            <a:endParaRPr/>
          </a:p>
        </p:txBody>
      </p:sp>
      <p:sp>
        <p:nvSpPr>
          <p:cNvPr id="40524" name="RECTANGLE40524"/>
          <p:cNvSpPr/>
          <p:nvPr/>
        </p:nvSpPr>
        <p:spPr bwMode="auto">
          <a:xfrm>
            <a:off x="3904247" y="5273929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20 434</a:t>
            </a:r>
            <a:endParaRPr/>
          </a:p>
        </p:txBody>
      </p:sp>
      <p:sp>
        <p:nvSpPr>
          <p:cNvPr id="40527" name="RECTANGLE40527"/>
          <p:cNvSpPr/>
          <p:nvPr/>
        </p:nvSpPr>
        <p:spPr bwMode="auto">
          <a:xfrm>
            <a:off x="4676508" y="5273929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-58%</a:t>
            </a:r>
            <a:endParaRPr/>
          </a:p>
        </p:txBody>
      </p:sp>
      <p:sp>
        <p:nvSpPr>
          <p:cNvPr id="40530" name="RECTANGLE40530"/>
          <p:cNvSpPr/>
          <p:nvPr/>
        </p:nvSpPr>
        <p:spPr bwMode="auto">
          <a:xfrm>
            <a:off x="5587251" y="527392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40533" name="RECTANGLE40533"/>
          <p:cNvSpPr/>
          <p:nvPr/>
        </p:nvSpPr>
        <p:spPr bwMode="auto">
          <a:xfrm>
            <a:off x="6330556" y="527392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</a:t>
            </a:r>
            <a:endParaRPr/>
          </a:p>
        </p:txBody>
      </p:sp>
      <p:sp>
        <p:nvSpPr>
          <p:cNvPr id="40536" name="RECTANGLE40536"/>
          <p:cNvSpPr/>
          <p:nvPr/>
        </p:nvSpPr>
        <p:spPr bwMode="auto">
          <a:xfrm>
            <a:off x="7029056" y="5273929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36</a:t>
            </a:r>
            <a:endParaRPr/>
          </a:p>
        </p:txBody>
      </p:sp>
      <p:sp>
        <p:nvSpPr>
          <p:cNvPr id="40539" name="RECTANGLE40539"/>
          <p:cNvSpPr/>
          <p:nvPr/>
        </p:nvSpPr>
        <p:spPr bwMode="auto">
          <a:xfrm>
            <a:off x="7508608" y="5273929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-69%</a:t>
            </a:r>
            <a:endParaRPr/>
          </a:p>
        </p:txBody>
      </p:sp>
      <p:sp>
        <p:nvSpPr>
          <p:cNvPr id="40542" name="RECTANGLE40542"/>
          <p:cNvSpPr/>
          <p:nvPr/>
        </p:nvSpPr>
        <p:spPr bwMode="auto">
          <a:xfrm>
            <a:off x="8317750" y="5273929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0545" name="RECTANGLE40545"/>
          <p:cNvSpPr/>
          <p:nvPr/>
        </p:nvSpPr>
        <p:spPr bwMode="auto">
          <a:xfrm>
            <a:off x="8920340" y="527392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778</a:t>
            </a:r>
            <a:endParaRPr/>
          </a:p>
        </p:txBody>
      </p:sp>
      <p:sp>
        <p:nvSpPr>
          <p:cNvPr id="40548" name="RECTANGLE40548"/>
          <p:cNvSpPr/>
          <p:nvPr/>
        </p:nvSpPr>
        <p:spPr bwMode="auto">
          <a:xfrm>
            <a:off x="9542640" y="5273929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568</a:t>
            </a:r>
            <a:endParaRPr/>
          </a:p>
        </p:txBody>
      </p:sp>
      <p:sp>
        <p:nvSpPr>
          <p:cNvPr id="40551" name="RECTANGLE40551"/>
          <p:cNvSpPr/>
          <p:nvPr/>
        </p:nvSpPr>
        <p:spPr bwMode="auto">
          <a:xfrm>
            <a:off x="10132835" y="5273929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37%</a:t>
            </a:r>
            <a:endParaRPr/>
          </a:p>
        </p:txBody>
      </p:sp>
      <p:sp>
        <p:nvSpPr>
          <p:cNvPr id="40554" name="RECTANGLE40554"/>
          <p:cNvSpPr/>
          <p:nvPr/>
        </p:nvSpPr>
        <p:spPr bwMode="auto">
          <a:xfrm>
            <a:off x="440690" y="543232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</a:t>
            </a:r>
            <a:endParaRPr/>
          </a:p>
        </p:txBody>
      </p:sp>
      <p:sp>
        <p:nvSpPr>
          <p:cNvPr id="40557" name="RECTANGLE40557"/>
          <p:cNvSpPr/>
          <p:nvPr/>
        </p:nvSpPr>
        <p:spPr bwMode="auto">
          <a:xfrm>
            <a:off x="771398" y="5432323"/>
            <a:ext cx="13315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DAKAR (SN) / PARIS (FR)</a:t>
            </a:r>
            <a:endParaRPr/>
          </a:p>
        </p:txBody>
      </p:sp>
      <p:sp>
        <p:nvSpPr>
          <p:cNvPr id="40560" name="RECTANGLE40560"/>
          <p:cNvSpPr/>
          <p:nvPr/>
        </p:nvSpPr>
        <p:spPr bwMode="auto">
          <a:xfrm>
            <a:off x="3143263" y="5432323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6 731</a:t>
            </a:r>
            <a:endParaRPr/>
          </a:p>
        </p:txBody>
      </p:sp>
      <p:sp>
        <p:nvSpPr>
          <p:cNvPr id="40563" name="RECTANGLE40563"/>
          <p:cNvSpPr/>
          <p:nvPr/>
        </p:nvSpPr>
        <p:spPr bwMode="auto">
          <a:xfrm>
            <a:off x="3968763" y="5432323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6 428</a:t>
            </a:r>
            <a:endParaRPr/>
          </a:p>
        </p:txBody>
      </p:sp>
      <p:sp>
        <p:nvSpPr>
          <p:cNvPr id="40566" name="RECTANGLE40566"/>
          <p:cNvSpPr/>
          <p:nvPr/>
        </p:nvSpPr>
        <p:spPr bwMode="auto">
          <a:xfrm>
            <a:off x="4787151" y="543232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40569" name="RECTANGLE40569"/>
          <p:cNvSpPr/>
          <p:nvPr/>
        </p:nvSpPr>
        <p:spPr bwMode="auto">
          <a:xfrm>
            <a:off x="5587251" y="543232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0572" name="RECTANGLE40572"/>
          <p:cNvSpPr/>
          <p:nvPr/>
        </p:nvSpPr>
        <p:spPr bwMode="auto">
          <a:xfrm>
            <a:off x="6395072" y="543232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0575" name="RECTANGLE40575"/>
          <p:cNvSpPr/>
          <p:nvPr/>
        </p:nvSpPr>
        <p:spPr bwMode="auto">
          <a:xfrm>
            <a:off x="7093572" y="5432323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</a:t>
            </a:r>
            <a:endParaRPr/>
          </a:p>
        </p:txBody>
      </p:sp>
      <p:sp>
        <p:nvSpPr>
          <p:cNvPr id="40578" name="RECTANGLE40578"/>
          <p:cNvSpPr/>
          <p:nvPr/>
        </p:nvSpPr>
        <p:spPr bwMode="auto">
          <a:xfrm>
            <a:off x="7508608" y="5432323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-17%</a:t>
            </a:r>
            <a:endParaRPr/>
          </a:p>
        </p:txBody>
      </p:sp>
      <p:sp>
        <p:nvSpPr>
          <p:cNvPr id="40581" name="RECTANGLE40581"/>
          <p:cNvSpPr/>
          <p:nvPr/>
        </p:nvSpPr>
        <p:spPr bwMode="auto">
          <a:xfrm>
            <a:off x="8317750" y="5432323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0584" name="RECTANGLE40584"/>
          <p:cNvSpPr/>
          <p:nvPr/>
        </p:nvSpPr>
        <p:spPr bwMode="auto">
          <a:xfrm>
            <a:off x="8820162" y="5432323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1 346</a:t>
            </a:r>
            <a:endParaRPr/>
          </a:p>
        </p:txBody>
      </p:sp>
      <p:sp>
        <p:nvSpPr>
          <p:cNvPr id="40587" name="RECTANGLE40587"/>
          <p:cNvSpPr/>
          <p:nvPr/>
        </p:nvSpPr>
        <p:spPr bwMode="auto">
          <a:xfrm>
            <a:off x="9442462" y="5432323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1 071</a:t>
            </a:r>
            <a:endParaRPr/>
          </a:p>
        </p:txBody>
      </p:sp>
      <p:sp>
        <p:nvSpPr>
          <p:cNvPr id="40590" name="RECTANGLE40590"/>
          <p:cNvSpPr/>
          <p:nvPr/>
        </p:nvSpPr>
        <p:spPr bwMode="auto">
          <a:xfrm>
            <a:off x="10132835" y="5432323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26%</a:t>
            </a:r>
            <a:endParaRPr/>
          </a:p>
        </p:txBody>
      </p:sp>
      <p:sp>
        <p:nvSpPr>
          <p:cNvPr id="40593" name="RECTANGLE40593"/>
          <p:cNvSpPr/>
          <p:nvPr/>
        </p:nvSpPr>
        <p:spPr bwMode="auto">
          <a:xfrm>
            <a:off x="408432" y="5590718"/>
            <a:ext cx="1417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40596" name="RECTANGLE40596"/>
          <p:cNvSpPr/>
          <p:nvPr/>
        </p:nvSpPr>
        <p:spPr bwMode="auto">
          <a:xfrm>
            <a:off x="771398" y="5590718"/>
            <a:ext cx="129601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DUBAI (AE) / PARIS (FR)</a:t>
            </a:r>
            <a:endParaRPr/>
          </a:p>
        </p:txBody>
      </p:sp>
      <p:sp>
        <p:nvSpPr>
          <p:cNvPr id="40599" name="RECTANGLE40599"/>
          <p:cNvSpPr/>
          <p:nvPr/>
        </p:nvSpPr>
        <p:spPr bwMode="auto">
          <a:xfrm>
            <a:off x="3143263" y="5590718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6 544</a:t>
            </a:r>
            <a:endParaRPr/>
          </a:p>
        </p:txBody>
      </p:sp>
      <p:sp>
        <p:nvSpPr>
          <p:cNvPr id="40602" name="RECTANGLE40602"/>
          <p:cNvSpPr/>
          <p:nvPr/>
        </p:nvSpPr>
        <p:spPr bwMode="auto">
          <a:xfrm>
            <a:off x="3968763" y="5590718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7 401</a:t>
            </a:r>
            <a:endParaRPr/>
          </a:p>
        </p:txBody>
      </p:sp>
      <p:sp>
        <p:nvSpPr>
          <p:cNvPr id="40605" name="RECTANGLE40605"/>
          <p:cNvSpPr/>
          <p:nvPr/>
        </p:nvSpPr>
        <p:spPr bwMode="auto">
          <a:xfrm>
            <a:off x="4676508" y="5590718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-12%</a:t>
            </a:r>
            <a:endParaRPr/>
          </a:p>
        </p:txBody>
      </p:sp>
      <p:sp>
        <p:nvSpPr>
          <p:cNvPr id="40608" name="RECTANGLE40608"/>
          <p:cNvSpPr/>
          <p:nvPr/>
        </p:nvSpPr>
        <p:spPr bwMode="auto">
          <a:xfrm>
            <a:off x="5587251" y="559071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0611" name="RECTANGLE40611"/>
          <p:cNvSpPr/>
          <p:nvPr/>
        </p:nvSpPr>
        <p:spPr bwMode="auto">
          <a:xfrm>
            <a:off x="6395072" y="559071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0614" name="RECTANGLE40614"/>
          <p:cNvSpPr/>
          <p:nvPr/>
        </p:nvSpPr>
        <p:spPr bwMode="auto">
          <a:xfrm>
            <a:off x="7093572" y="5590718"/>
            <a:ext cx="7721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0617" name="RECTANGLE40617"/>
          <p:cNvSpPr/>
          <p:nvPr/>
        </p:nvSpPr>
        <p:spPr bwMode="auto">
          <a:xfrm>
            <a:off x="7508608" y="5590718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-40%</a:t>
            </a:r>
            <a:endParaRPr/>
          </a:p>
        </p:txBody>
      </p:sp>
      <p:sp>
        <p:nvSpPr>
          <p:cNvPr id="40620" name="RECTANGLE40620"/>
          <p:cNvSpPr/>
          <p:nvPr/>
        </p:nvSpPr>
        <p:spPr bwMode="auto">
          <a:xfrm>
            <a:off x="8317750" y="5590718"/>
            <a:ext cx="18653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0623" name="RECTANGLE40623"/>
          <p:cNvSpPr/>
          <p:nvPr/>
        </p:nvSpPr>
        <p:spPr bwMode="auto">
          <a:xfrm>
            <a:off x="8820162" y="5590718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2 181</a:t>
            </a:r>
            <a:endParaRPr/>
          </a:p>
        </p:txBody>
      </p:sp>
      <p:sp>
        <p:nvSpPr>
          <p:cNvPr id="40626" name="RECTANGLE40626"/>
          <p:cNvSpPr/>
          <p:nvPr/>
        </p:nvSpPr>
        <p:spPr bwMode="auto">
          <a:xfrm>
            <a:off x="9442462" y="5590718"/>
            <a:ext cx="30642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1 480</a:t>
            </a:r>
            <a:endParaRPr/>
          </a:p>
        </p:txBody>
      </p:sp>
      <p:sp>
        <p:nvSpPr>
          <p:cNvPr id="40629" name="RECTANGLE40629"/>
          <p:cNvSpPr/>
          <p:nvPr/>
        </p:nvSpPr>
        <p:spPr bwMode="auto">
          <a:xfrm>
            <a:off x="10132835" y="5590718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47%</a:t>
            </a:r>
            <a:endParaRPr/>
          </a:p>
        </p:txBody>
      </p:sp>
      <p:sp>
        <p:nvSpPr>
          <p:cNvPr id="40632" name="RECTANGLE40632"/>
          <p:cNvSpPr/>
          <p:nvPr/>
        </p:nvSpPr>
        <p:spPr bwMode="auto">
          <a:xfrm>
            <a:off x="692150" y="5716727"/>
            <a:ext cx="199249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633" name="RECTANGLE40633"/>
          <p:cNvSpPr/>
          <p:nvPr/>
        </p:nvSpPr>
        <p:spPr bwMode="auto">
          <a:xfrm>
            <a:off x="1707452" y="5758637"/>
            <a:ext cx="52181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top</a:t>
            </a:r>
            <a:endParaRPr/>
          </a:p>
        </p:txBody>
      </p:sp>
      <p:sp>
        <p:nvSpPr>
          <p:cNvPr id="40636" name="RECTANGLE40636"/>
          <p:cNvSpPr/>
          <p:nvPr/>
        </p:nvSpPr>
        <p:spPr bwMode="auto">
          <a:xfrm>
            <a:off x="2241969" y="5758637"/>
            <a:ext cx="15697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40639" name="RECTANGLE40639"/>
          <p:cNvSpPr/>
          <p:nvPr/>
        </p:nvSpPr>
        <p:spPr bwMode="auto">
          <a:xfrm>
            <a:off x="2411641" y="5758637"/>
            <a:ext cx="27604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axes</a:t>
            </a:r>
            <a:endParaRPr/>
          </a:p>
        </p:txBody>
      </p:sp>
      <p:sp>
        <p:nvSpPr>
          <p:cNvPr id="40642" name="RECTANGLE40642"/>
          <p:cNvSpPr/>
          <p:nvPr/>
        </p:nvSpPr>
        <p:spPr bwMode="auto">
          <a:xfrm>
            <a:off x="2684640" y="5716727"/>
            <a:ext cx="825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643" name="RECTANGLE40643"/>
          <p:cNvSpPr/>
          <p:nvPr/>
        </p:nvSpPr>
        <p:spPr bwMode="auto">
          <a:xfrm>
            <a:off x="2969527" y="5758637"/>
            <a:ext cx="4801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133 238</a:t>
            </a:r>
            <a:endParaRPr/>
          </a:p>
        </p:txBody>
      </p:sp>
      <p:sp>
        <p:nvSpPr>
          <p:cNvPr id="40646" name="RECTANGLE40646"/>
          <p:cNvSpPr/>
          <p:nvPr/>
        </p:nvSpPr>
        <p:spPr bwMode="auto">
          <a:xfrm>
            <a:off x="3510140" y="5716727"/>
            <a:ext cx="825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647" name="RECTANGLE40647"/>
          <p:cNvSpPr/>
          <p:nvPr/>
        </p:nvSpPr>
        <p:spPr bwMode="auto">
          <a:xfrm>
            <a:off x="3795027" y="5758637"/>
            <a:ext cx="4801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106 892</a:t>
            </a:r>
            <a:endParaRPr/>
          </a:p>
        </p:txBody>
      </p:sp>
      <p:sp>
        <p:nvSpPr>
          <p:cNvPr id="40650" name="RECTANGLE40650"/>
          <p:cNvSpPr/>
          <p:nvPr/>
        </p:nvSpPr>
        <p:spPr bwMode="auto">
          <a:xfrm>
            <a:off x="4335640" y="5716727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651" name="RECTANGLE40651"/>
          <p:cNvSpPr/>
          <p:nvPr/>
        </p:nvSpPr>
        <p:spPr bwMode="auto">
          <a:xfrm>
            <a:off x="4687583" y="5758637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25%</a:t>
            </a:r>
            <a:endParaRPr/>
          </a:p>
        </p:txBody>
      </p:sp>
      <p:sp>
        <p:nvSpPr>
          <p:cNvPr id="40654" name="RECTANGLE40654"/>
          <p:cNvSpPr/>
          <p:nvPr/>
        </p:nvSpPr>
        <p:spPr bwMode="auto">
          <a:xfrm>
            <a:off x="5034140" y="5716727"/>
            <a:ext cx="8001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655" name="RECTANGLE40655"/>
          <p:cNvSpPr/>
          <p:nvPr/>
        </p:nvSpPr>
        <p:spPr bwMode="auto">
          <a:xfrm>
            <a:off x="5487683" y="5758637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57%</a:t>
            </a:r>
            <a:endParaRPr/>
          </a:p>
        </p:txBody>
      </p:sp>
      <p:sp>
        <p:nvSpPr>
          <p:cNvPr id="40658" name="RECTANGLE40658"/>
          <p:cNvSpPr/>
          <p:nvPr/>
        </p:nvSpPr>
        <p:spPr bwMode="auto">
          <a:xfrm>
            <a:off x="5834240" y="5716727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659" name="RECTANGLE40659"/>
          <p:cNvSpPr/>
          <p:nvPr/>
        </p:nvSpPr>
        <p:spPr bwMode="auto">
          <a:xfrm>
            <a:off x="6243180" y="5758637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131</a:t>
            </a:r>
            <a:endParaRPr/>
          </a:p>
        </p:txBody>
      </p:sp>
      <p:sp>
        <p:nvSpPr>
          <p:cNvPr id="40662" name="RECTANGLE40662"/>
          <p:cNvSpPr/>
          <p:nvPr/>
        </p:nvSpPr>
        <p:spPr bwMode="auto">
          <a:xfrm>
            <a:off x="6532740" y="5716727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663" name="RECTANGLE40663"/>
          <p:cNvSpPr/>
          <p:nvPr/>
        </p:nvSpPr>
        <p:spPr bwMode="auto">
          <a:xfrm>
            <a:off x="6941680" y="5758637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131</a:t>
            </a:r>
            <a:endParaRPr/>
          </a:p>
        </p:txBody>
      </p:sp>
      <p:sp>
        <p:nvSpPr>
          <p:cNvPr id="40666" name="RECTANGLE40666"/>
          <p:cNvSpPr/>
          <p:nvPr/>
        </p:nvSpPr>
        <p:spPr bwMode="auto">
          <a:xfrm>
            <a:off x="7231240" y="5716727"/>
            <a:ext cx="6350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667" name="RECTANGLE40667"/>
          <p:cNvSpPr/>
          <p:nvPr/>
        </p:nvSpPr>
        <p:spPr bwMode="auto">
          <a:xfrm>
            <a:off x="7591819" y="5758637"/>
            <a:ext cx="21397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0670" name="RECTANGLE40670"/>
          <p:cNvSpPr/>
          <p:nvPr/>
        </p:nvSpPr>
        <p:spPr bwMode="auto">
          <a:xfrm>
            <a:off x="7866240" y="5716727"/>
            <a:ext cx="6985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671" name="RECTANGLE40671"/>
          <p:cNvSpPr/>
          <p:nvPr/>
        </p:nvSpPr>
        <p:spPr bwMode="auto">
          <a:xfrm>
            <a:off x="8218183" y="5758637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34%</a:t>
            </a:r>
            <a:endParaRPr/>
          </a:p>
        </p:txBody>
      </p:sp>
      <p:sp>
        <p:nvSpPr>
          <p:cNvPr id="40674" name="RECTANGLE40674"/>
          <p:cNvSpPr/>
          <p:nvPr/>
        </p:nvSpPr>
        <p:spPr bwMode="auto">
          <a:xfrm>
            <a:off x="8564740" y="5716727"/>
            <a:ext cx="6223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675" name="RECTANGLE40675"/>
          <p:cNvSpPr/>
          <p:nvPr/>
        </p:nvSpPr>
        <p:spPr bwMode="auto">
          <a:xfrm>
            <a:off x="8790699" y="5758637"/>
            <a:ext cx="33589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1 017</a:t>
            </a:r>
            <a:endParaRPr/>
          </a:p>
        </p:txBody>
      </p:sp>
      <p:sp>
        <p:nvSpPr>
          <p:cNvPr id="40678" name="RECTANGLE40678"/>
          <p:cNvSpPr/>
          <p:nvPr/>
        </p:nvSpPr>
        <p:spPr bwMode="auto">
          <a:xfrm>
            <a:off x="9187040" y="5716727"/>
            <a:ext cx="6223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679" name="RECTANGLE40679"/>
          <p:cNvSpPr/>
          <p:nvPr/>
        </p:nvSpPr>
        <p:spPr bwMode="auto">
          <a:xfrm>
            <a:off x="9519780" y="5758637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816</a:t>
            </a:r>
            <a:endParaRPr/>
          </a:p>
        </p:txBody>
      </p:sp>
      <p:sp>
        <p:nvSpPr>
          <p:cNvPr id="40682" name="RECTANGLE40682"/>
          <p:cNvSpPr/>
          <p:nvPr/>
        </p:nvSpPr>
        <p:spPr bwMode="auto">
          <a:xfrm>
            <a:off x="9809340" y="5716727"/>
            <a:ext cx="635000" cy="16791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683" name="RECTANGLE40683"/>
          <p:cNvSpPr/>
          <p:nvPr/>
        </p:nvSpPr>
        <p:spPr bwMode="auto">
          <a:xfrm>
            <a:off x="10078733" y="5758637"/>
            <a:ext cx="28610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25%</a:t>
            </a:r>
            <a:endParaRPr/>
          </a:p>
        </p:txBody>
      </p:sp>
      <p:sp>
        <p:nvSpPr>
          <p:cNvPr id="40686" name="RECTANGLE40686"/>
          <p:cNvSpPr/>
          <p:nvPr/>
        </p:nvSpPr>
        <p:spPr bwMode="auto">
          <a:xfrm>
            <a:off x="1794624" y="5926556"/>
            <a:ext cx="8930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autres axes</a:t>
            </a:r>
            <a:endParaRPr/>
          </a:p>
        </p:txBody>
      </p:sp>
      <p:sp>
        <p:nvSpPr>
          <p:cNvPr id="40689" name="RECTANGLE40689"/>
          <p:cNvSpPr/>
          <p:nvPr/>
        </p:nvSpPr>
        <p:spPr bwMode="auto">
          <a:xfrm>
            <a:off x="3078747" y="5926556"/>
            <a:ext cx="3709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98 606</a:t>
            </a:r>
            <a:endParaRPr/>
          </a:p>
        </p:txBody>
      </p:sp>
      <p:sp>
        <p:nvSpPr>
          <p:cNvPr id="40692" name="RECTANGLE40692"/>
          <p:cNvSpPr/>
          <p:nvPr/>
        </p:nvSpPr>
        <p:spPr bwMode="auto">
          <a:xfrm>
            <a:off x="3839731" y="5926556"/>
            <a:ext cx="43545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139 331</a:t>
            </a:r>
            <a:endParaRPr/>
          </a:p>
        </p:txBody>
      </p:sp>
      <p:sp>
        <p:nvSpPr>
          <p:cNvPr id="40695" name="RECTANGLE40695"/>
          <p:cNvSpPr/>
          <p:nvPr/>
        </p:nvSpPr>
        <p:spPr bwMode="auto">
          <a:xfrm>
            <a:off x="4676508" y="5926556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-29%</a:t>
            </a:r>
            <a:endParaRPr/>
          </a:p>
        </p:txBody>
      </p:sp>
      <p:sp>
        <p:nvSpPr>
          <p:cNvPr id="40698" name="RECTANGLE40698"/>
          <p:cNvSpPr/>
          <p:nvPr/>
        </p:nvSpPr>
        <p:spPr bwMode="auto">
          <a:xfrm>
            <a:off x="5522735" y="5926556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43%</a:t>
            </a:r>
            <a:endParaRPr/>
          </a:p>
        </p:txBody>
      </p:sp>
      <p:sp>
        <p:nvSpPr>
          <p:cNvPr id="40701" name="RECTANGLE40701"/>
          <p:cNvSpPr/>
          <p:nvPr/>
        </p:nvSpPr>
        <p:spPr bwMode="auto">
          <a:xfrm>
            <a:off x="6266040" y="592655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259</a:t>
            </a:r>
            <a:endParaRPr/>
          </a:p>
        </p:txBody>
      </p:sp>
      <p:sp>
        <p:nvSpPr>
          <p:cNvPr id="40704" name="RECTANGLE40704"/>
          <p:cNvSpPr/>
          <p:nvPr/>
        </p:nvSpPr>
        <p:spPr bwMode="auto">
          <a:xfrm>
            <a:off x="6964540" y="592655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269</a:t>
            </a:r>
            <a:endParaRPr/>
          </a:p>
        </p:txBody>
      </p:sp>
      <p:sp>
        <p:nvSpPr>
          <p:cNvPr id="40707" name="RECTANGLE40707"/>
          <p:cNvSpPr/>
          <p:nvPr/>
        </p:nvSpPr>
        <p:spPr bwMode="auto">
          <a:xfrm>
            <a:off x="7573125" y="5926556"/>
            <a:ext cx="23266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-4%</a:t>
            </a:r>
            <a:endParaRPr/>
          </a:p>
        </p:txBody>
      </p:sp>
      <p:sp>
        <p:nvSpPr>
          <p:cNvPr id="40710" name="RECTANGLE40710"/>
          <p:cNvSpPr/>
          <p:nvPr/>
        </p:nvSpPr>
        <p:spPr bwMode="auto">
          <a:xfrm>
            <a:off x="8253235" y="5926556"/>
            <a:ext cx="25105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66%</a:t>
            </a:r>
            <a:endParaRPr/>
          </a:p>
        </p:txBody>
      </p:sp>
      <p:sp>
        <p:nvSpPr>
          <p:cNvPr id="40713" name="RECTANGLE40713"/>
          <p:cNvSpPr/>
          <p:nvPr/>
        </p:nvSpPr>
        <p:spPr bwMode="auto">
          <a:xfrm>
            <a:off x="8920340" y="592655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381</a:t>
            </a:r>
            <a:endParaRPr/>
          </a:p>
        </p:txBody>
      </p:sp>
      <p:sp>
        <p:nvSpPr>
          <p:cNvPr id="40716" name="RECTANGLE40716"/>
          <p:cNvSpPr/>
          <p:nvPr/>
        </p:nvSpPr>
        <p:spPr bwMode="auto">
          <a:xfrm>
            <a:off x="9542640" y="5926556"/>
            <a:ext cx="20624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518</a:t>
            </a:r>
            <a:endParaRPr/>
          </a:p>
        </p:txBody>
      </p:sp>
      <p:sp>
        <p:nvSpPr>
          <p:cNvPr id="40719" name="RECTANGLE40719"/>
          <p:cNvSpPr/>
          <p:nvPr/>
        </p:nvSpPr>
        <p:spPr bwMode="auto">
          <a:xfrm>
            <a:off x="10086708" y="5926556"/>
            <a:ext cx="29718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-26%</a:t>
            </a:r>
            <a:endParaRPr/>
          </a:p>
        </p:txBody>
      </p:sp>
      <p:sp>
        <p:nvSpPr>
          <p:cNvPr id="40722" name="RECTANGLE40722"/>
          <p:cNvSpPr/>
          <p:nvPr/>
        </p:nvSpPr>
        <p:spPr bwMode="auto">
          <a:xfrm>
            <a:off x="692150" y="6052566"/>
            <a:ext cx="199249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23" name="RECTANGLE40723"/>
          <p:cNvSpPr/>
          <p:nvPr/>
        </p:nvSpPr>
        <p:spPr bwMode="auto">
          <a:xfrm>
            <a:off x="1634401" y="6094476"/>
            <a:ext cx="105328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Total axes aériens</a:t>
            </a:r>
            <a:endParaRPr/>
          </a:p>
        </p:txBody>
      </p:sp>
      <p:sp>
        <p:nvSpPr>
          <p:cNvPr id="40726" name="RECTANGLE40726"/>
          <p:cNvSpPr/>
          <p:nvPr/>
        </p:nvSpPr>
        <p:spPr bwMode="auto">
          <a:xfrm>
            <a:off x="2684640" y="6052566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27" name="RECTANGLE40727"/>
          <p:cNvSpPr/>
          <p:nvPr/>
        </p:nvSpPr>
        <p:spPr bwMode="auto">
          <a:xfrm>
            <a:off x="2969527" y="6094476"/>
            <a:ext cx="4801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231 844</a:t>
            </a:r>
            <a:endParaRPr/>
          </a:p>
        </p:txBody>
      </p:sp>
      <p:sp>
        <p:nvSpPr>
          <p:cNvPr id="40730" name="RECTANGLE40730"/>
          <p:cNvSpPr/>
          <p:nvPr/>
        </p:nvSpPr>
        <p:spPr bwMode="auto">
          <a:xfrm>
            <a:off x="3510140" y="6052566"/>
            <a:ext cx="825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31" name="RECTANGLE40731"/>
          <p:cNvSpPr/>
          <p:nvPr/>
        </p:nvSpPr>
        <p:spPr bwMode="auto">
          <a:xfrm>
            <a:off x="3795027" y="6094476"/>
            <a:ext cx="48016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246 224</a:t>
            </a:r>
            <a:endParaRPr/>
          </a:p>
        </p:txBody>
      </p:sp>
      <p:sp>
        <p:nvSpPr>
          <p:cNvPr id="40734" name="RECTANGLE40734"/>
          <p:cNvSpPr/>
          <p:nvPr/>
        </p:nvSpPr>
        <p:spPr bwMode="auto">
          <a:xfrm>
            <a:off x="4335640" y="6052566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35" name="RECTANGLE40735"/>
          <p:cNvSpPr/>
          <p:nvPr/>
        </p:nvSpPr>
        <p:spPr bwMode="auto">
          <a:xfrm>
            <a:off x="4711052" y="6094476"/>
            <a:ext cx="262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-6%</a:t>
            </a:r>
            <a:endParaRPr/>
          </a:p>
        </p:txBody>
      </p:sp>
      <p:sp>
        <p:nvSpPr>
          <p:cNvPr id="40738" name="RECTANGLE40738"/>
          <p:cNvSpPr/>
          <p:nvPr/>
        </p:nvSpPr>
        <p:spPr bwMode="auto">
          <a:xfrm>
            <a:off x="5034140" y="6052566"/>
            <a:ext cx="8001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39" name="RECTANGLE40739"/>
          <p:cNvSpPr/>
          <p:nvPr/>
        </p:nvSpPr>
        <p:spPr bwMode="auto">
          <a:xfrm>
            <a:off x="5415547" y="6094476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0742" name="RECTANGLE40742"/>
          <p:cNvSpPr/>
          <p:nvPr/>
        </p:nvSpPr>
        <p:spPr bwMode="auto">
          <a:xfrm>
            <a:off x="5834240" y="6052566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43" name="RECTANGLE40743"/>
          <p:cNvSpPr/>
          <p:nvPr/>
        </p:nvSpPr>
        <p:spPr bwMode="auto">
          <a:xfrm>
            <a:off x="6243180" y="6094476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390</a:t>
            </a:r>
            <a:endParaRPr/>
          </a:p>
        </p:txBody>
      </p:sp>
      <p:sp>
        <p:nvSpPr>
          <p:cNvPr id="40746" name="RECTANGLE40746"/>
          <p:cNvSpPr/>
          <p:nvPr/>
        </p:nvSpPr>
        <p:spPr bwMode="auto">
          <a:xfrm>
            <a:off x="6532740" y="6052566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47" name="RECTANGLE40747"/>
          <p:cNvSpPr/>
          <p:nvPr/>
        </p:nvSpPr>
        <p:spPr bwMode="auto">
          <a:xfrm>
            <a:off x="6941680" y="6094476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400</a:t>
            </a:r>
            <a:endParaRPr/>
          </a:p>
        </p:txBody>
      </p:sp>
      <p:sp>
        <p:nvSpPr>
          <p:cNvPr id="40750" name="RECTANGLE40750"/>
          <p:cNvSpPr/>
          <p:nvPr/>
        </p:nvSpPr>
        <p:spPr bwMode="auto">
          <a:xfrm>
            <a:off x="7231240" y="6052566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51" name="RECTANGLE40751"/>
          <p:cNvSpPr/>
          <p:nvPr/>
        </p:nvSpPr>
        <p:spPr bwMode="auto">
          <a:xfrm>
            <a:off x="7543152" y="6094476"/>
            <a:ext cx="262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40754" name="RECTANGLE40754"/>
          <p:cNvSpPr/>
          <p:nvPr/>
        </p:nvSpPr>
        <p:spPr bwMode="auto">
          <a:xfrm>
            <a:off x="7866240" y="6052566"/>
            <a:ext cx="6985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55" name="RECTANGLE40755"/>
          <p:cNvSpPr/>
          <p:nvPr/>
        </p:nvSpPr>
        <p:spPr bwMode="auto">
          <a:xfrm>
            <a:off x="8146047" y="6094476"/>
            <a:ext cx="35824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0758" name="RECTANGLE40758"/>
          <p:cNvSpPr/>
          <p:nvPr/>
        </p:nvSpPr>
        <p:spPr bwMode="auto">
          <a:xfrm>
            <a:off x="8564740" y="6052566"/>
            <a:ext cx="6223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59" name="RECTANGLE40759"/>
          <p:cNvSpPr/>
          <p:nvPr/>
        </p:nvSpPr>
        <p:spPr bwMode="auto">
          <a:xfrm>
            <a:off x="8897480" y="6094476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594</a:t>
            </a:r>
            <a:endParaRPr/>
          </a:p>
        </p:txBody>
      </p:sp>
      <p:sp>
        <p:nvSpPr>
          <p:cNvPr id="40762" name="RECTANGLE40762"/>
          <p:cNvSpPr/>
          <p:nvPr/>
        </p:nvSpPr>
        <p:spPr bwMode="auto">
          <a:xfrm>
            <a:off x="9187040" y="6052566"/>
            <a:ext cx="6223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63" name="RECTANGLE40763"/>
          <p:cNvSpPr/>
          <p:nvPr/>
        </p:nvSpPr>
        <p:spPr bwMode="auto">
          <a:xfrm>
            <a:off x="9519780" y="6094476"/>
            <a:ext cx="229108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616</a:t>
            </a:r>
            <a:endParaRPr/>
          </a:p>
        </p:txBody>
      </p:sp>
      <p:sp>
        <p:nvSpPr>
          <p:cNvPr id="40766" name="RECTANGLE40766"/>
          <p:cNvSpPr/>
          <p:nvPr/>
        </p:nvSpPr>
        <p:spPr bwMode="auto">
          <a:xfrm>
            <a:off x="9809340" y="6052566"/>
            <a:ext cx="635000" cy="186969"/>
          </a:xfrm>
          <a:prstGeom prst="rect">
            <a:avLst/>
          </a:prstGeom>
          <a:solidFill>
            <a:srgbClr val="C0C0C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67" name="RECTANGLE40767"/>
          <p:cNvSpPr/>
          <p:nvPr/>
        </p:nvSpPr>
        <p:spPr bwMode="auto">
          <a:xfrm>
            <a:off x="10102202" y="6094476"/>
            <a:ext cx="26263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40770" name="LINE40770"/>
          <p:cNvSpPr/>
          <p:nvPr/>
        </p:nvSpPr>
        <p:spPr bwMode="auto">
          <a:xfrm flipH="1">
            <a:off x="6542265" y="571672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71" name="LINE40771"/>
          <p:cNvSpPr/>
          <p:nvPr/>
        </p:nvSpPr>
        <p:spPr bwMode="auto">
          <a:xfrm flipH="1">
            <a:off x="6542265" y="6052566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72" name="LINE40772"/>
          <p:cNvSpPr/>
          <p:nvPr/>
        </p:nvSpPr>
        <p:spPr bwMode="auto">
          <a:xfrm flipH="1">
            <a:off x="7875765" y="571672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73" name="LINE40773"/>
          <p:cNvSpPr/>
          <p:nvPr/>
        </p:nvSpPr>
        <p:spPr bwMode="auto">
          <a:xfrm flipH="1">
            <a:off x="7875765" y="6052566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74" name="LINE40774"/>
          <p:cNvSpPr/>
          <p:nvPr/>
        </p:nvSpPr>
        <p:spPr bwMode="auto">
          <a:xfrm flipH="1">
            <a:off x="9196565" y="571672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75" name="LINE40775"/>
          <p:cNvSpPr/>
          <p:nvPr/>
        </p:nvSpPr>
        <p:spPr bwMode="auto">
          <a:xfrm flipH="1">
            <a:off x="9196565" y="6052566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76" name="LINE40776"/>
          <p:cNvSpPr/>
          <p:nvPr/>
        </p:nvSpPr>
        <p:spPr bwMode="auto">
          <a:xfrm flipH="1">
            <a:off x="5843765" y="571672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77" name="LINE40777"/>
          <p:cNvSpPr/>
          <p:nvPr/>
        </p:nvSpPr>
        <p:spPr bwMode="auto">
          <a:xfrm flipH="1">
            <a:off x="5843765" y="6052566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78" name="LINE40778"/>
          <p:cNvSpPr/>
          <p:nvPr/>
        </p:nvSpPr>
        <p:spPr bwMode="auto">
          <a:xfrm flipH="1">
            <a:off x="2694165" y="571672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79" name="LINE40779"/>
          <p:cNvSpPr/>
          <p:nvPr/>
        </p:nvSpPr>
        <p:spPr bwMode="auto">
          <a:xfrm flipH="1">
            <a:off x="2694165" y="6052566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80" name="LINE40780"/>
          <p:cNvSpPr/>
          <p:nvPr/>
        </p:nvSpPr>
        <p:spPr bwMode="auto">
          <a:xfrm flipH="1">
            <a:off x="8574265" y="571672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81" name="LINE40781"/>
          <p:cNvSpPr/>
          <p:nvPr/>
        </p:nvSpPr>
        <p:spPr bwMode="auto">
          <a:xfrm flipH="1">
            <a:off x="8574265" y="6052566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82" name="LINE40782"/>
          <p:cNvSpPr/>
          <p:nvPr/>
        </p:nvSpPr>
        <p:spPr bwMode="auto">
          <a:xfrm flipH="1">
            <a:off x="5043665" y="571672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83" name="LINE40783"/>
          <p:cNvSpPr/>
          <p:nvPr/>
        </p:nvSpPr>
        <p:spPr bwMode="auto">
          <a:xfrm flipH="1">
            <a:off x="5043665" y="6052566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84" name="LINE40784"/>
          <p:cNvSpPr/>
          <p:nvPr/>
        </p:nvSpPr>
        <p:spPr bwMode="auto">
          <a:xfrm flipH="1">
            <a:off x="701675" y="571672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85" name="LINE40785"/>
          <p:cNvSpPr/>
          <p:nvPr/>
        </p:nvSpPr>
        <p:spPr bwMode="auto">
          <a:xfrm flipH="1">
            <a:off x="701675" y="6052566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86" name="LINE40786"/>
          <p:cNvSpPr/>
          <p:nvPr/>
        </p:nvSpPr>
        <p:spPr bwMode="auto">
          <a:xfrm flipH="1">
            <a:off x="7240765" y="571672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87" name="LINE40787"/>
          <p:cNvSpPr/>
          <p:nvPr/>
        </p:nvSpPr>
        <p:spPr bwMode="auto">
          <a:xfrm flipH="1">
            <a:off x="7240765" y="6052566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88" name="LINE40788"/>
          <p:cNvSpPr/>
          <p:nvPr/>
        </p:nvSpPr>
        <p:spPr bwMode="auto">
          <a:xfrm flipH="1">
            <a:off x="3519665" y="571672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89" name="LINE40789"/>
          <p:cNvSpPr/>
          <p:nvPr/>
        </p:nvSpPr>
        <p:spPr bwMode="auto">
          <a:xfrm flipH="1">
            <a:off x="3519665" y="6052566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90" name="LINE40790"/>
          <p:cNvSpPr/>
          <p:nvPr/>
        </p:nvSpPr>
        <p:spPr bwMode="auto">
          <a:xfrm flipH="1">
            <a:off x="4345165" y="571672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91" name="LINE40791"/>
          <p:cNvSpPr/>
          <p:nvPr/>
        </p:nvSpPr>
        <p:spPr bwMode="auto">
          <a:xfrm flipH="1">
            <a:off x="4345165" y="6052566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92" name="LINE40792"/>
          <p:cNvSpPr/>
          <p:nvPr/>
        </p:nvSpPr>
        <p:spPr bwMode="auto">
          <a:xfrm flipH="1">
            <a:off x="9818865" y="571672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93" name="LINE40793"/>
          <p:cNvSpPr/>
          <p:nvPr/>
        </p:nvSpPr>
        <p:spPr bwMode="auto">
          <a:xfrm flipH="1">
            <a:off x="9818865" y="6052566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94" name="LINE40794"/>
          <p:cNvSpPr/>
          <p:nvPr/>
        </p:nvSpPr>
        <p:spPr bwMode="auto">
          <a:xfrm flipH="1">
            <a:off x="10434815" y="5716727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95" name="LINE40795"/>
          <p:cNvSpPr/>
          <p:nvPr/>
        </p:nvSpPr>
        <p:spPr bwMode="auto">
          <a:xfrm flipH="1">
            <a:off x="10434815" y="6052566"/>
            <a:ext cx="0" cy="1869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96" name="LINE40796"/>
          <p:cNvSpPr/>
          <p:nvPr/>
        </p:nvSpPr>
        <p:spPr bwMode="auto">
          <a:xfrm>
            <a:off x="247650" y="4489259"/>
            <a:ext cx="101776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97" name="LINE40797"/>
          <p:cNvSpPr/>
          <p:nvPr/>
        </p:nvSpPr>
        <p:spPr bwMode="auto">
          <a:xfrm>
            <a:off x="247650" y="5087912"/>
            <a:ext cx="101776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98" name="LINE40798"/>
          <p:cNvSpPr/>
          <p:nvPr/>
        </p:nvSpPr>
        <p:spPr bwMode="auto">
          <a:xfrm>
            <a:off x="247650" y="5721490"/>
            <a:ext cx="4540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799" name="LINE40799"/>
          <p:cNvSpPr/>
          <p:nvPr/>
        </p:nvSpPr>
        <p:spPr bwMode="auto">
          <a:xfrm>
            <a:off x="701675" y="5726252"/>
            <a:ext cx="972361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00" name="LINE40800"/>
          <p:cNvSpPr/>
          <p:nvPr/>
        </p:nvSpPr>
        <p:spPr bwMode="auto">
          <a:xfrm>
            <a:off x="692150" y="5894172"/>
            <a:ext cx="973314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01" name="LINE40801"/>
          <p:cNvSpPr/>
          <p:nvPr/>
        </p:nvSpPr>
        <p:spPr bwMode="auto">
          <a:xfrm>
            <a:off x="247650" y="4330865"/>
            <a:ext cx="101776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02" name="LINE40802"/>
          <p:cNvSpPr/>
          <p:nvPr/>
        </p:nvSpPr>
        <p:spPr bwMode="auto">
          <a:xfrm>
            <a:off x="247650" y="4929518"/>
            <a:ext cx="101776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03" name="LINE40803"/>
          <p:cNvSpPr/>
          <p:nvPr/>
        </p:nvSpPr>
        <p:spPr bwMode="auto">
          <a:xfrm>
            <a:off x="247650" y="5563095"/>
            <a:ext cx="101776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04" name="LINE40804"/>
          <p:cNvSpPr/>
          <p:nvPr/>
        </p:nvSpPr>
        <p:spPr bwMode="auto">
          <a:xfrm>
            <a:off x="247650" y="4172471"/>
            <a:ext cx="101776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05" name="LINE40805"/>
          <p:cNvSpPr/>
          <p:nvPr/>
        </p:nvSpPr>
        <p:spPr bwMode="auto">
          <a:xfrm>
            <a:off x="692150" y="6062091"/>
            <a:ext cx="973314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06" name="LINE40806"/>
          <p:cNvSpPr/>
          <p:nvPr/>
        </p:nvSpPr>
        <p:spPr bwMode="auto">
          <a:xfrm>
            <a:off x="247650" y="4771123"/>
            <a:ext cx="101776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07" name="LINE40807"/>
          <p:cNvSpPr/>
          <p:nvPr/>
        </p:nvSpPr>
        <p:spPr bwMode="auto">
          <a:xfrm>
            <a:off x="247650" y="5404701"/>
            <a:ext cx="101776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08" name="LINE40808"/>
          <p:cNvSpPr/>
          <p:nvPr/>
        </p:nvSpPr>
        <p:spPr bwMode="auto">
          <a:xfrm>
            <a:off x="247650" y="5246307"/>
            <a:ext cx="1017764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09" name="LINE40809"/>
          <p:cNvSpPr/>
          <p:nvPr/>
        </p:nvSpPr>
        <p:spPr bwMode="auto">
          <a:xfrm>
            <a:off x="692150" y="6230010"/>
            <a:ext cx="975219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10" name="RECTANGLE40810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40811" name="Picture 40811" descr="Picture 40811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40812" name="LINE40812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13" name="RECTANGLE40813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40816" name="RECTANGLE40816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17" name="RECTANGLE40817"/>
          <p:cNvSpPr/>
          <p:nvPr/>
        </p:nvSpPr>
        <p:spPr bwMode="auto">
          <a:xfrm>
            <a:off x="2553856" y="251460"/>
            <a:ext cx="5427777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ANALYSE AXES AERIENS PAR COMPAGNIE</a:t>
            </a:r>
            <a:endParaRPr/>
          </a:p>
        </p:txBody>
      </p:sp>
      <p:sp>
        <p:nvSpPr>
          <p:cNvPr id="40820" name="RECTANGLE40820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21" name="RECTANGLE40821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40824" name="RECTANGLE40824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25" name="RECTANGLE40825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26" name="RECTANGLE40826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40829" name="RECTANGLE40829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30" name="RECTANGLE40830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31" name="RECTANGLE40831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40834" name="RECTANGLE40834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40837" name="LINE40837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38" name="RECTANGLE40838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40841" name="RECTANGLE40841"/>
          <p:cNvSpPr/>
          <p:nvPr/>
        </p:nvSpPr>
        <p:spPr bwMode="auto">
          <a:xfrm>
            <a:off x="263398" y="7247865"/>
            <a:ext cx="190723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axes sont bidirectionnels</a:t>
            </a:r>
            <a:endParaRPr/>
          </a:p>
        </p:txBody>
      </p:sp>
      <p:sp>
        <p:nvSpPr>
          <p:cNvPr id="40844" name="RECTANGLE40844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40847" name="LINE40847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48" name="RECTANGLE40848"/>
          <p:cNvSpPr/>
          <p:nvPr/>
        </p:nvSpPr>
        <p:spPr bwMode="auto">
          <a:xfrm>
            <a:off x="228600" y="1143000"/>
            <a:ext cx="10182225" cy="5641556"/>
          </a:xfrm>
          <a:prstGeom prst="rect">
            <a:avLst/>
          </a:prstGeom>
          <a:solidFill>
            <a:srgbClr val="00000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49" name="RECTANGLE40849"/>
          <p:cNvSpPr/>
          <p:nvPr/>
        </p:nvSpPr>
        <p:spPr bwMode="auto">
          <a:xfrm>
            <a:off x="228600" y="1143000"/>
            <a:ext cx="10182225" cy="5641556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50" name="RECTANGLE40850"/>
          <p:cNvSpPr/>
          <p:nvPr/>
        </p:nvSpPr>
        <p:spPr bwMode="auto">
          <a:xfrm>
            <a:off x="260350" y="1301750"/>
            <a:ext cx="355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51" name="RECTANGLE40851"/>
          <p:cNvSpPr/>
          <p:nvPr/>
        </p:nvSpPr>
        <p:spPr bwMode="auto">
          <a:xfrm>
            <a:off x="295910" y="1324610"/>
            <a:ext cx="30327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Rang</a:t>
            </a:r>
            <a:endParaRPr/>
          </a:p>
        </p:txBody>
      </p:sp>
      <p:sp>
        <p:nvSpPr>
          <p:cNvPr id="40854" name="RECTANGLE40854"/>
          <p:cNvSpPr/>
          <p:nvPr/>
        </p:nvSpPr>
        <p:spPr bwMode="auto">
          <a:xfrm>
            <a:off x="641350" y="1301750"/>
            <a:ext cx="10763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55" name="RECTANGLE40855"/>
          <p:cNvSpPr/>
          <p:nvPr/>
        </p:nvSpPr>
        <p:spPr bwMode="auto">
          <a:xfrm>
            <a:off x="1045350" y="1324610"/>
            <a:ext cx="2871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Axes</a:t>
            </a:r>
            <a:endParaRPr/>
          </a:p>
        </p:txBody>
      </p:sp>
      <p:sp>
        <p:nvSpPr>
          <p:cNvPr id="40858" name="RECTANGLE40858"/>
          <p:cNvSpPr/>
          <p:nvPr/>
        </p:nvSpPr>
        <p:spPr bwMode="auto">
          <a:xfrm>
            <a:off x="1743075" y="1301750"/>
            <a:ext cx="1244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59" name="RECTANGLE40859"/>
          <p:cNvSpPr/>
          <p:nvPr/>
        </p:nvSpPr>
        <p:spPr bwMode="auto">
          <a:xfrm>
            <a:off x="2020849" y="1324610"/>
            <a:ext cx="70784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Compagnies</a:t>
            </a:r>
            <a:endParaRPr/>
          </a:p>
        </p:txBody>
      </p:sp>
      <p:sp>
        <p:nvSpPr>
          <p:cNvPr id="40862" name="RECTANGLE40862"/>
          <p:cNvSpPr/>
          <p:nvPr/>
        </p:nvSpPr>
        <p:spPr bwMode="auto">
          <a:xfrm>
            <a:off x="3013075" y="1301750"/>
            <a:ext cx="800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63" name="RECTANGLE40863"/>
          <p:cNvSpPr/>
          <p:nvPr/>
        </p:nvSpPr>
        <p:spPr bwMode="auto">
          <a:xfrm>
            <a:off x="3050311" y="13246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40866" name="RECTANGLE40866"/>
          <p:cNvSpPr/>
          <p:nvPr/>
        </p:nvSpPr>
        <p:spPr bwMode="auto">
          <a:xfrm>
            <a:off x="3838575" y="1301750"/>
            <a:ext cx="800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67" name="RECTANGLE40867"/>
          <p:cNvSpPr/>
          <p:nvPr/>
        </p:nvSpPr>
        <p:spPr bwMode="auto">
          <a:xfrm>
            <a:off x="3875811" y="13246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40870" name="RECTANGLE40870"/>
          <p:cNvSpPr/>
          <p:nvPr/>
        </p:nvSpPr>
        <p:spPr bwMode="auto">
          <a:xfrm>
            <a:off x="4664075" y="1301750"/>
            <a:ext cx="609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71" name="RECTANGLE40871"/>
          <p:cNvSpPr/>
          <p:nvPr/>
        </p:nvSpPr>
        <p:spPr bwMode="auto">
          <a:xfrm>
            <a:off x="4704461" y="1324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0874" name="RECTANGLE40874"/>
          <p:cNvSpPr/>
          <p:nvPr/>
        </p:nvSpPr>
        <p:spPr bwMode="auto">
          <a:xfrm>
            <a:off x="5299075" y="1301750"/>
            <a:ext cx="7620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75" name="RECTANGLE40875"/>
          <p:cNvSpPr/>
          <p:nvPr/>
        </p:nvSpPr>
        <p:spPr bwMode="auto">
          <a:xfrm>
            <a:off x="5325948" y="1324610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40878" name="RECTANGLE40878"/>
          <p:cNvSpPr/>
          <p:nvPr/>
        </p:nvSpPr>
        <p:spPr bwMode="auto">
          <a:xfrm>
            <a:off x="6086475" y="1301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79" name="RECTANGLE40879"/>
          <p:cNvSpPr/>
          <p:nvPr/>
        </p:nvSpPr>
        <p:spPr bwMode="auto">
          <a:xfrm>
            <a:off x="6107303" y="13246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40882" name="RECTANGLE40882"/>
          <p:cNvSpPr/>
          <p:nvPr/>
        </p:nvSpPr>
        <p:spPr bwMode="auto">
          <a:xfrm>
            <a:off x="6734175" y="1301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83" name="RECTANGLE40883"/>
          <p:cNvSpPr/>
          <p:nvPr/>
        </p:nvSpPr>
        <p:spPr bwMode="auto">
          <a:xfrm>
            <a:off x="6755003" y="13246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40886" name="RECTANGLE40886"/>
          <p:cNvSpPr/>
          <p:nvPr/>
        </p:nvSpPr>
        <p:spPr bwMode="auto">
          <a:xfrm>
            <a:off x="7381875" y="1301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87" name="RECTANGLE40887"/>
          <p:cNvSpPr/>
          <p:nvPr/>
        </p:nvSpPr>
        <p:spPr bwMode="auto">
          <a:xfrm>
            <a:off x="7428611" y="1324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0890" name="RECTANGLE40890"/>
          <p:cNvSpPr/>
          <p:nvPr/>
        </p:nvSpPr>
        <p:spPr bwMode="auto">
          <a:xfrm>
            <a:off x="8029575" y="1301750"/>
            <a:ext cx="673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91" name="RECTANGLE40891"/>
          <p:cNvSpPr/>
          <p:nvPr/>
        </p:nvSpPr>
        <p:spPr bwMode="auto">
          <a:xfrm>
            <a:off x="8084489" y="1324610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40894" name="RECTANGLE40894"/>
          <p:cNvSpPr/>
          <p:nvPr/>
        </p:nvSpPr>
        <p:spPr bwMode="auto">
          <a:xfrm>
            <a:off x="8728075" y="1301750"/>
            <a:ext cx="495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95" name="RECTANGLE40895"/>
          <p:cNvSpPr/>
          <p:nvPr/>
        </p:nvSpPr>
        <p:spPr bwMode="auto">
          <a:xfrm>
            <a:off x="8776995" y="13246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40898" name="RECTANGLE40898"/>
          <p:cNvSpPr/>
          <p:nvPr/>
        </p:nvSpPr>
        <p:spPr bwMode="auto">
          <a:xfrm>
            <a:off x="9248775" y="1301750"/>
            <a:ext cx="495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899" name="RECTANGLE40899"/>
          <p:cNvSpPr/>
          <p:nvPr/>
        </p:nvSpPr>
        <p:spPr bwMode="auto">
          <a:xfrm>
            <a:off x="9297695" y="13246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40902" name="RECTANGLE40902"/>
          <p:cNvSpPr/>
          <p:nvPr/>
        </p:nvSpPr>
        <p:spPr bwMode="auto">
          <a:xfrm>
            <a:off x="9769475" y="1301750"/>
            <a:ext cx="609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0903" name="RECTANGLE40903"/>
          <p:cNvSpPr/>
          <p:nvPr/>
        </p:nvSpPr>
        <p:spPr bwMode="auto">
          <a:xfrm>
            <a:off x="9809861" y="1324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0906" name="RECTANGLE40906"/>
          <p:cNvSpPr/>
          <p:nvPr/>
        </p:nvSpPr>
        <p:spPr bwMode="auto">
          <a:xfrm>
            <a:off x="412585" y="148490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0909" name="RECTANGLE40909"/>
          <p:cNvSpPr/>
          <p:nvPr/>
        </p:nvSpPr>
        <p:spPr bwMode="auto">
          <a:xfrm>
            <a:off x="707517" y="1484909"/>
            <a:ext cx="5116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</a:t>
            </a:r>
            <a:endParaRPr/>
          </a:p>
        </p:txBody>
      </p:sp>
      <p:sp>
        <p:nvSpPr>
          <p:cNvPr id="40912" name="RECTANGLE40912"/>
          <p:cNvSpPr/>
          <p:nvPr/>
        </p:nvSpPr>
        <p:spPr bwMode="auto">
          <a:xfrm>
            <a:off x="707517" y="1592948"/>
            <a:ext cx="81315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SHANGHAI (CN)</a:t>
            </a:r>
            <a:endParaRPr/>
          </a:p>
        </p:txBody>
      </p:sp>
      <p:sp>
        <p:nvSpPr>
          <p:cNvPr id="40915" name="RECTANGLE40915"/>
          <p:cNvSpPr/>
          <p:nvPr/>
        </p:nvSpPr>
        <p:spPr bwMode="auto">
          <a:xfrm>
            <a:off x="1809242" y="1484909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0918" name="RECTANGLE40918"/>
          <p:cNvSpPr/>
          <p:nvPr/>
        </p:nvSpPr>
        <p:spPr bwMode="auto">
          <a:xfrm>
            <a:off x="3375381" y="1484909"/>
            <a:ext cx="3261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37 348</a:t>
            </a:r>
            <a:endParaRPr/>
          </a:p>
        </p:txBody>
      </p:sp>
      <p:sp>
        <p:nvSpPr>
          <p:cNvPr id="40921" name="RECTANGLE40921"/>
          <p:cNvSpPr/>
          <p:nvPr/>
        </p:nvSpPr>
        <p:spPr bwMode="auto">
          <a:xfrm>
            <a:off x="4200881" y="1484909"/>
            <a:ext cx="3261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26 646</a:t>
            </a:r>
            <a:endParaRPr/>
          </a:p>
        </p:txBody>
      </p:sp>
      <p:sp>
        <p:nvSpPr>
          <p:cNvPr id="40924" name="RECTANGLE40924"/>
          <p:cNvSpPr/>
          <p:nvPr/>
        </p:nvSpPr>
        <p:spPr bwMode="auto">
          <a:xfrm>
            <a:off x="4940783" y="1484909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40%</a:t>
            </a:r>
            <a:endParaRPr/>
          </a:p>
        </p:txBody>
      </p:sp>
      <p:sp>
        <p:nvSpPr>
          <p:cNvPr id="40927" name="RECTANGLE40927"/>
          <p:cNvSpPr/>
          <p:nvPr/>
        </p:nvSpPr>
        <p:spPr bwMode="auto">
          <a:xfrm>
            <a:off x="5728183" y="1484909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17%</a:t>
            </a:r>
            <a:endParaRPr/>
          </a:p>
        </p:txBody>
      </p:sp>
      <p:sp>
        <p:nvSpPr>
          <p:cNvPr id="40930" name="RECTANGLE40930"/>
          <p:cNvSpPr/>
          <p:nvPr/>
        </p:nvSpPr>
        <p:spPr bwMode="auto">
          <a:xfrm>
            <a:off x="6471539" y="1484909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25</a:t>
            </a:r>
            <a:endParaRPr/>
          </a:p>
        </p:txBody>
      </p:sp>
      <p:sp>
        <p:nvSpPr>
          <p:cNvPr id="40933" name="RECTANGLE40933"/>
          <p:cNvSpPr/>
          <p:nvPr/>
        </p:nvSpPr>
        <p:spPr bwMode="auto">
          <a:xfrm>
            <a:off x="7119239" y="1484909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</a:t>
            </a:r>
            <a:endParaRPr/>
          </a:p>
        </p:txBody>
      </p:sp>
      <p:sp>
        <p:nvSpPr>
          <p:cNvPr id="40936" name="RECTANGLE40936"/>
          <p:cNvSpPr/>
          <p:nvPr/>
        </p:nvSpPr>
        <p:spPr bwMode="auto">
          <a:xfrm>
            <a:off x="7671283" y="1484909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39%</a:t>
            </a:r>
            <a:endParaRPr/>
          </a:p>
        </p:txBody>
      </p:sp>
      <p:sp>
        <p:nvSpPr>
          <p:cNvPr id="40939" name="RECTANGLE40939"/>
          <p:cNvSpPr/>
          <p:nvPr/>
        </p:nvSpPr>
        <p:spPr bwMode="auto">
          <a:xfrm>
            <a:off x="8426234" y="148490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8%</a:t>
            </a:r>
            <a:endParaRPr/>
          </a:p>
        </p:txBody>
      </p:sp>
      <p:sp>
        <p:nvSpPr>
          <p:cNvPr id="40942" name="RECTANGLE40942"/>
          <p:cNvSpPr/>
          <p:nvPr/>
        </p:nvSpPr>
        <p:spPr bwMode="auto">
          <a:xfrm>
            <a:off x="8842032" y="1484909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1 494</a:t>
            </a:r>
            <a:endParaRPr/>
          </a:p>
        </p:txBody>
      </p:sp>
      <p:sp>
        <p:nvSpPr>
          <p:cNvPr id="40945" name="RECTANGLE40945"/>
          <p:cNvSpPr/>
          <p:nvPr/>
        </p:nvSpPr>
        <p:spPr bwMode="auto">
          <a:xfrm>
            <a:off x="9362732" y="1484909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1 480</a:t>
            </a:r>
            <a:endParaRPr/>
          </a:p>
        </p:txBody>
      </p:sp>
      <p:sp>
        <p:nvSpPr>
          <p:cNvPr id="40948" name="RECTANGLE40948"/>
          <p:cNvSpPr/>
          <p:nvPr/>
        </p:nvSpPr>
        <p:spPr bwMode="auto">
          <a:xfrm>
            <a:off x="10102634" y="148490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0951" name="RECTANGLE40951"/>
          <p:cNvSpPr/>
          <p:nvPr/>
        </p:nvSpPr>
        <p:spPr bwMode="auto">
          <a:xfrm>
            <a:off x="1809242" y="1627873"/>
            <a:ext cx="1027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CHINA EASTERN </a:t>
            </a:r>
            <a:endParaRPr/>
          </a:p>
        </p:txBody>
      </p:sp>
      <p:sp>
        <p:nvSpPr>
          <p:cNvPr id="40954" name="RECTANGLE40954"/>
          <p:cNvSpPr/>
          <p:nvPr/>
        </p:nvSpPr>
        <p:spPr bwMode="auto">
          <a:xfrm>
            <a:off x="1809242" y="1735912"/>
            <a:ext cx="44270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AIRLINES</a:t>
            </a:r>
            <a:endParaRPr/>
          </a:p>
        </p:txBody>
      </p:sp>
      <p:sp>
        <p:nvSpPr>
          <p:cNvPr id="40957" name="RECTANGLE40957"/>
          <p:cNvSpPr/>
          <p:nvPr/>
        </p:nvSpPr>
        <p:spPr bwMode="auto">
          <a:xfrm>
            <a:off x="3632391" y="162787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0960" name="RECTANGLE40960"/>
          <p:cNvSpPr/>
          <p:nvPr/>
        </p:nvSpPr>
        <p:spPr bwMode="auto">
          <a:xfrm>
            <a:off x="4257332" y="162787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1 487</a:t>
            </a:r>
            <a:endParaRPr/>
          </a:p>
        </p:txBody>
      </p:sp>
      <p:sp>
        <p:nvSpPr>
          <p:cNvPr id="40963" name="RECTANGLE40963"/>
          <p:cNvSpPr/>
          <p:nvPr/>
        </p:nvSpPr>
        <p:spPr bwMode="auto">
          <a:xfrm>
            <a:off x="4843971" y="162787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0966" name="RECTANGLE40966"/>
          <p:cNvSpPr/>
          <p:nvPr/>
        </p:nvSpPr>
        <p:spPr bwMode="auto">
          <a:xfrm>
            <a:off x="5784634" y="162787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0969" name="RECTANGLE40969"/>
          <p:cNvSpPr/>
          <p:nvPr/>
        </p:nvSpPr>
        <p:spPr bwMode="auto">
          <a:xfrm>
            <a:off x="6527991" y="162787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0972" name="RECTANGLE40972"/>
          <p:cNvSpPr/>
          <p:nvPr/>
        </p:nvSpPr>
        <p:spPr bwMode="auto">
          <a:xfrm>
            <a:off x="7175691" y="162787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0975" name="RECTANGLE40975"/>
          <p:cNvSpPr/>
          <p:nvPr/>
        </p:nvSpPr>
        <p:spPr bwMode="auto">
          <a:xfrm>
            <a:off x="7574470" y="162787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0978" name="RECTANGLE40978"/>
          <p:cNvSpPr/>
          <p:nvPr/>
        </p:nvSpPr>
        <p:spPr bwMode="auto">
          <a:xfrm>
            <a:off x="8426234" y="162787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0981" name="RECTANGLE40981"/>
          <p:cNvSpPr/>
          <p:nvPr/>
        </p:nvSpPr>
        <p:spPr bwMode="auto">
          <a:xfrm>
            <a:off x="9042591" y="162787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0984" name="RECTANGLE40984"/>
          <p:cNvSpPr/>
          <p:nvPr/>
        </p:nvSpPr>
        <p:spPr bwMode="auto">
          <a:xfrm>
            <a:off x="9362732" y="162787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1 487</a:t>
            </a:r>
            <a:endParaRPr/>
          </a:p>
        </p:txBody>
      </p:sp>
      <p:sp>
        <p:nvSpPr>
          <p:cNvPr id="40987" name="RECTANGLE40987"/>
          <p:cNvSpPr/>
          <p:nvPr/>
        </p:nvSpPr>
        <p:spPr bwMode="auto">
          <a:xfrm>
            <a:off x="9949370" y="162787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0990" name="RECTANGLE40990"/>
          <p:cNvSpPr/>
          <p:nvPr/>
        </p:nvSpPr>
        <p:spPr bwMode="auto">
          <a:xfrm>
            <a:off x="1809242" y="1878876"/>
            <a:ext cx="101824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QATAR AIRWAYS</a:t>
            </a:r>
            <a:endParaRPr/>
          </a:p>
        </p:txBody>
      </p:sp>
      <p:sp>
        <p:nvSpPr>
          <p:cNvPr id="40993" name="RECTANGLE40993"/>
          <p:cNvSpPr/>
          <p:nvPr/>
        </p:nvSpPr>
        <p:spPr bwMode="auto">
          <a:xfrm>
            <a:off x="3431832" y="1878876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1 271</a:t>
            </a:r>
            <a:endParaRPr/>
          </a:p>
        </p:txBody>
      </p:sp>
      <p:sp>
        <p:nvSpPr>
          <p:cNvPr id="40996" name="RECTANGLE40996"/>
          <p:cNvSpPr/>
          <p:nvPr/>
        </p:nvSpPr>
        <p:spPr bwMode="auto">
          <a:xfrm>
            <a:off x="4457891" y="187887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0999" name="RECTANGLE40999"/>
          <p:cNvSpPr/>
          <p:nvPr/>
        </p:nvSpPr>
        <p:spPr bwMode="auto">
          <a:xfrm>
            <a:off x="4884331" y="1878876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002" name="RECTANGLE41002"/>
          <p:cNvSpPr/>
          <p:nvPr/>
        </p:nvSpPr>
        <p:spPr bwMode="auto">
          <a:xfrm>
            <a:off x="5784634" y="187887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1005" name="RECTANGLE41005"/>
          <p:cNvSpPr/>
          <p:nvPr/>
        </p:nvSpPr>
        <p:spPr bwMode="auto">
          <a:xfrm>
            <a:off x="6527991" y="187887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1008" name="RECTANGLE41008"/>
          <p:cNvSpPr/>
          <p:nvPr/>
        </p:nvSpPr>
        <p:spPr bwMode="auto">
          <a:xfrm>
            <a:off x="7175691" y="187887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011" name="RECTANGLE41011"/>
          <p:cNvSpPr/>
          <p:nvPr/>
        </p:nvSpPr>
        <p:spPr bwMode="auto">
          <a:xfrm>
            <a:off x="7614831" y="1878876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014" name="RECTANGLE41014"/>
          <p:cNvSpPr/>
          <p:nvPr/>
        </p:nvSpPr>
        <p:spPr bwMode="auto">
          <a:xfrm>
            <a:off x="8426234" y="187887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1017" name="RECTANGLE41017"/>
          <p:cNvSpPr/>
          <p:nvPr/>
        </p:nvSpPr>
        <p:spPr bwMode="auto">
          <a:xfrm>
            <a:off x="8842032" y="1878876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1 271</a:t>
            </a:r>
            <a:endParaRPr/>
          </a:p>
        </p:txBody>
      </p:sp>
      <p:sp>
        <p:nvSpPr>
          <p:cNvPr id="41020" name="RECTANGLE41020"/>
          <p:cNvSpPr/>
          <p:nvPr/>
        </p:nvSpPr>
        <p:spPr bwMode="auto">
          <a:xfrm>
            <a:off x="9563291" y="187887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023" name="RECTANGLE41023"/>
          <p:cNvSpPr/>
          <p:nvPr/>
        </p:nvSpPr>
        <p:spPr bwMode="auto">
          <a:xfrm>
            <a:off x="9989731" y="1878876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026" name="RECTANGLE41026"/>
          <p:cNvSpPr/>
          <p:nvPr/>
        </p:nvSpPr>
        <p:spPr bwMode="auto">
          <a:xfrm>
            <a:off x="1730375" y="1990725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027" name="RECTANGLE41027"/>
          <p:cNvSpPr/>
          <p:nvPr/>
        </p:nvSpPr>
        <p:spPr bwMode="auto">
          <a:xfrm>
            <a:off x="2342794" y="2050415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1030" name="RECTANGLE41030"/>
          <p:cNvSpPr/>
          <p:nvPr/>
        </p:nvSpPr>
        <p:spPr bwMode="auto">
          <a:xfrm>
            <a:off x="3000375" y="1990725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031" name="RECTANGLE41031"/>
          <p:cNvSpPr/>
          <p:nvPr/>
        </p:nvSpPr>
        <p:spPr bwMode="auto">
          <a:xfrm>
            <a:off x="3336582" y="2037715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38 619</a:t>
            </a:r>
            <a:endParaRPr/>
          </a:p>
        </p:txBody>
      </p:sp>
      <p:sp>
        <p:nvSpPr>
          <p:cNvPr id="41034" name="RECTANGLE41034"/>
          <p:cNvSpPr/>
          <p:nvPr/>
        </p:nvSpPr>
        <p:spPr bwMode="auto">
          <a:xfrm>
            <a:off x="3825875" y="1990725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035" name="RECTANGLE41035"/>
          <p:cNvSpPr/>
          <p:nvPr/>
        </p:nvSpPr>
        <p:spPr bwMode="auto">
          <a:xfrm>
            <a:off x="4162082" y="2037715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28 133</a:t>
            </a:r>
            <a:endParaRPr/>
          </a:p>
        </p:txBody>
      </p:sp>
      <p:sp>
        <p:nvSpPr>
          <p:cNvPr id="41038" name="RECTANGLE41038"/>
          <p:cNvSpPr/>
          <p:nvPr/>
        </p:nvSpPr>
        <p:spPr bwMode="auto">
          <a:xfrm>
            <a:off x="4651375" y="1990725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039" name="RECTANGLE41039"/>
          <p:cNvSpPr/>
          <p:nvPr/>
        </p:nvSpPr>
        <p:spPr bwMode="auto">
          <a:xfrm>
            <a:off x="4903762" y="2037715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37%</a:t>
            </a:r>
            <a:endParaRPr/>
          </a:p>
        </p:txBody>
      </p:sp>
      <p:sp>
        <p:nvSpPr>
          <p:cNvPr id="41042" name="RECTANGLE41042"/>
          <p:cNvSpPr/>
          <p:nvPr/>
        </p:nvSpPr>
        <p:spPr bwMode="auto">
          <a:xfrm>
            <a:off x="5286375" y="1990725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043" name="RECTANGLE41043"/>
          <p:cNvSpPr/>
          <p:nvPr/>
        </p:nvSpPr>
        <p:spPr bwMode="auto">
          <a:xfrm>
            <a:off x="5691162" y="2037715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18%</a:t>
            </a:r>
            <a:endParaRPr/>
          </a:p>
        </p:txBody>
      </p:sp>
      <p:sp>
        <p:nvSpPr>
          <p:cNvPr id="41046" name="RECTANGLE41046"/>
          <p:cNvSpPr/>
          <p:nvPr/>
        </p:nvSpPr>
        <p:spPr bwMode="auto">
          <a:xfrm>
            <a:off x="6073775" y="199072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047" name="RECTANGLE41047"/>
          <p:cNvSpPr/>
          <p:nvPr/>
        </p:nvSpPr>
        <p:spPr bwMode="auto">
          <a:xfrm>
            <a:off x="6451854" y="2037715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26</a:t>
            </a:r>
            <a:endParaRPr/>
          </a:p>
        </p:txBody>
      </p:sp>
      <p:sp>
        <p:nvSpPr>
          <p:cNvPr id="41050" name="RECTANGLE41050"/>
          <p:cNvSpPr/>
          <p:nvPr/>
        </p:nvSpPr>
        <p:spPr bwMode="auto">
          <a:xfrm>
            <a:off x="6721475" y="199072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051" name="RECTANGLE41051"/>
          <p:cNvSpPr/>
          <p:nvPr/>
        </p:nvSpPr>
        <p:spPr bwMode="auto">
          <a:xfrm>
            <a:off x="7099554" y="2037715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</a:t>
            </a:r>
            <a:endParaRPr/>
          </a:p>
        </p:txBody>
      </p:sp>
      <p:sp>
        <p:nvSpPr>
          <p:cNvPr id="41054" name="RECTANGLE41054"/>
          <p:cNvSpPr/>
          <p:nvPr/>
        </p:nvSpPr>
        <p:spPr bwMode="auto">
          <a:xfrm>
            <a:off x="7369175" y="199072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055" name="RECTANGLE41055"/>
          <p:cNvSpPr/>
          <p:nvPr/>
        </p:nvSpPr>
        <p:spPr bwMode="auto">
          <a:xfrm>
            <a:off x="7634262" y="2037715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37%</a:t>
            </a:r>
            <a:endParaRPr/>
          </a:p>
        </p:txBody>
      </p:sp>
      <p:sp>
        <p:nvSpPr>
          <p:cNvPr id="41058" name="RECTANGLE41058"/>
          <p:cNvSpPr/>
          <p:nvPr/>
        </p:nvSpPr>
        <p:spPr bwMode="auto">
          <a:xfrm>
            <a:off x="8016875" y="1990725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059" name="RECTANGLE41059"/>
          <p:cNvSpPr/>
          <p:nvPr/>
        </p:nvSpPr>
        <p:spPr bwMode="auto">
          <a:xfrm>
            <a:off x="8395881" y="203771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8%</a:t>
            </a:r>
            <a:endParaRPr/>
          </a:p>
        </p:txBody>
      </p:sp>
      <p:sp>
        <p:nvSpPr>
          <p:cNvPr id="41062" name="RECTANGLE41062"/>
          <p:cNvSpPr/>
          <p:nvPr/>
        </p:nvSpPr>
        <p:spPr bwMode="auto">
          <a:xfrm>
            <a:off x="8715375" y="1990725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063" name="RECTANGLE41063"/>
          <p:cNvSpPr/>
          <p:nvPr/>
        </p:nvSpPr>
        <p:spPr bwMode="auto">
          <a:xfrm>
            <a:off x="8809901" y="203771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1 485</a:t>
            </a:r>
            <a:endParaRPr/>
          </a:p>
        </p:txBody>
      </p:sp>
      <p:sp>
        <p:nvSpPr>
          <p:cNvPr id="41066" name="RECTANGLE41066"/>
          <p:cNvSpPr/>
          <p:nvPr/>
        </p:nvSpPr>
        <p:spPr bwMode="auto">
          <a:xfrm>
            <a:off x="9236075" y="1990725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067" name="RECTANGLE41067"/>
          <p:cNvSpPr/>
          <p:nvPr/>
        </p:nvSpPr>
        <p:spPr bwMode="auto">
          <a:xfrm>
            <a:off x="9330601" y="203771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1 481</a:t>
            </a:r>
            <a:endParaRPr/>
          </a:p>
        </p:txBody>
      </p:sp>
      <p:sp>
        <p:nvSpPr>
          <p:cNvPr id="41070" name="RECTANGLE41070"/>
          <p:cNvSpPr/>
          <p:nvPr/>
        </p:nvSpPr>
        <p:spPr bwMode="auto">
          <a:xfrm>
            <a:off x="9756775" y="1990725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071" name="RECTANGLE41071"/>
          <p:cNvSpPr/>
          <p:nvPr/>
        </p:nvSpPr>
        <p:spPr bwMode="auto">
          <a:xfrm>
            <a:off x="10053231" y="203771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1074" name="RECTANGLE41074"/>
          <p:cNvSpPr/>
          <p:nvPr/>
        </p:nvSpPr>
        <p:spPr bwMode="auto">
          <a:xfrm>
            <a:off x="412585" y="22124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1077" name="RECTANGLE41077"/>
          <p:cNvSpPr/>
          <p:nvPr/>
        </p:nvSpPr>
        <p:spPr bwMode="auto">
          <a:xfrm>
            <a:off x="707517" y="2212429"/>
            <a:ext cx="5116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</a:t>
            </a:r>
            <a:endParaRPr/>
          </a:p>
        </p:txBody>
      </p:sp>
      <p:sp>
        <p:nvSpPr>
          <p:cNvPr id="41080" name="RECTANGLE41080"/>
          <p:cNvSpPr/>
          <p:nvPr/>
        </p:nvSpPr>
        <p:spPr bwMode="auto">
          <a:xfrm>
            <a:off x="707517" y="2320468"/>
            <a:ext cx="77457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YAOUNDÉ (CM)</a:t>
            </a:r>
            <a:endParaRPr/>
          </a:p>
        </p:txBody>
      </p:sp>
      <p:sp>
        <p:nvSpPr>
          <p:cNvPr id="41083" name="RECTANGLE41083"/>
          <p:cNvSpPr/>
          <p:nvPr/>
        </p:nvSpPr>
        <p:spPr bwMode="auto">
          <a:xfrm>
            <a:off x="1809242" y="2221954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1086" name="RECTANGLE41086"/>
          <p:cNvSpPr/>
          <p:nvPr/>
        </p:nvSpPr>
        <p:spPr bwMode="auto">
          <a:xfrm>
            <a:off x="3375381" y="2221954"/>
            <a:ext cx="3261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13 617</a:t>
            </a:r>
            <a:endParaRPr/>
          </a:p>
        </p:txBody>
      </p:sp>
      <p:sp>
        <p:nvSpPr>
          <p:cNvPr id="41089" name="RECTANGLE41089"/>
          <p:cNvSpPr/>
          <p:nvPr/>
        </p:nvSpPr>
        <p:spPr bwMode="auto">
          <a:xfrm>
            <a:off x="4257332" y="2221954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9 531</a:t>
            </a:r>
            <a:endParaRPr/>
          </a:p>
        </p:txBody>
      </p:sp>
      <p:sp>
        <p:nvSpPr>
          <p:cNvPr id="41092" name="RECTANGLE41092"/>
          <p:cNvSpPr/>
          <p:nvPr/>
        </p:nvSpPr>
        <p:spPr bwMode="auto">
          <a:xfrm>
            <a:off x="4940783" y="2221954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43%</a:t>
            </a:r>
            <a:endParaRPr/>
          </a:p>
        </p:txBody>
      </p:sp>
      <p:sp>
        <p:nvSpPr>
          <p:cNvPr id="41095" name="RECTANGLE41095"/>
          <p:cNvSpPr/>
          <p:nvPr/>
        </p:nvSpPr>
        <p:spPr bwMode="auto">
          <a:xfrm>
            <a:off x="5784634" y="222195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41098" name="RECTANGLE41098"/>
          <p:cNvSpPr/>
          <p:nvPr/>
        </p:nvSpPr>
        <p:spPr bwMode="auto">
          <a:xfrm>
            <a:off x="6471539" y="2221954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41101" name="RECTANGLE41101"/>
          <p:cNvSpPr/>
          <p:nvPr/>
        </p:nvSpPr>
        <p:spPr bwMode="auto">
          <a:xfrm>
            <a:off x="7175691" y="222195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</a:t>
            </a:r>
            <a:endParaRPr/>
          </a:p>
        </p:txBody>
      </p:sp>
      <p:sp>
        <p:nvSpPr>
          <p:cNvPr id="41104" name="RECTANGLE41104"/>
          <p:cNvSpPr/>
          <p:nvPr/>
        </p:nvSpPr>
        <p:spPr bwMode="auto">
          <a:xfrm>
            <a:off x="7671283" y="2221954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33%</a:t>
            </a:r>
            <a:endParaRPr/>
          </a:p>
        </p:txBody>
      </p:sp>
      <p:sp>
        <p:nvSpPr>
          <p:cNvPr id="41107" name="RECTANGLE41107"/>
          <p:cNvSpPr/>
          <p:nvPr/>
        </p:nvSpPr>
        <p:spPr bwMode="auto">
          <a:xfrm>
            <a:off x="8426234" y="222195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41110" name="RECTANGLE41110"/>
          <p:cNvSpPr/>
          <p:nvPr/>
        </p:nvSpPr>
        <p:spPr bwMode="auto">
          <a:xfrm>
            <a:off x="8842032" y="2221954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1 135</a:t>
            </a:r>
            <a:endParaRPr/>
          </a:p>
        </p:txBody>
      </p:sp>
      <p:sp>
        <p:nvSpPr>
          <p:cNvPr id="41113" name="RECTANGLE41113"/>
          <p:cNvSpPr/>
          <p:nvPr/>
        </p:nvSpPr>
        <p:spPr bwMode="auto">
          <a:xfrm>
            <a:off x="9362732" y="2221954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1 059</a:t>
            </a:r>
            <a:endParaRPr/>
          </a:p>
        </p:txBody>
      </p:sp>
      <p:sp>
        <p:nvSpPr>
          <p:cNvPr id="41116" name="RECTANGLE41116"/>
          <p:cNvSpPr/>
          <p:nvPr/>
        </p:nvSpPr>
        <p:spPr bwMode="auto">
          <a:xfrm>
            <a:off x="10102634" y="222195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7%</a:t>
            </a:r>
            <a:endParaRPr/>
          </a:p>
        </p:txBody>
      </p:sp>
      <p:sp>
        <p:nvSpPr>
          <p:cNvPr id="41119" name="RECTANGLE41119"/>
          <p:cNvSpPr/>
          <p:nvPr/>
        </p:nvSpPr>
        <p:spPr bwMode="auto">
          <a:xfrm>
            <a:off x="1809242" y="2364918"/>
            <a:ext cx="11919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BRUSSELS AIRLINES</a:t>
            </a:r>
            <a:endParaRPr/>
          </a:p>
        </p:txBody>
      </p:sp>
      <p:sp>
        <p:nvSpPr>
          <p:cNvPr id="41122" name="RECTANGLE41122"/>
          <p:cNvSpPr/>
          <p:nvPr/>
        </p:nvSpPr>
        <p:spPr bwMode="auto">
          <a:xfrm>
            <a:off x="3431832" y="236491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3 498</a:t>
            </a:r>
            <a:endParaRPr/>
          </a:p>
        </p:txBody>
      </p:sp>
      <p:sp>
        <p:nvSpPr>
          <p:cNvPr id="41125" name="RECTANGLE41125"/>
          <p:cNvSpPr/>
          <p:nvPr/>
        </p:nvSpPr>
        <p:spPr bwMode="auto">
          <a:xfrm>
            <a:off x="4257332" y="236491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2 134</a:t>
            </a:r>
            <a:endParaRPr/>
          </a:p>
        </p:txBody>
      </p:sp>
      <p:sp>
        <p:nvSpPr>
          <p:cNvPr id="41128" name="RECTANGLE41128"/>
          <p:cNvSpPr/>
          <p:nvPr/>
        </p:nvSpPr>
        <p:spPr bwMode="auto">
          <a:xfrm>
            <a:off x="4940783" y="2364918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64%</a:t>
            </a:r>
            <a:endParaRPr/>
          </a:p>
        </p:txBody>
      </p:sp>
      <p:sp>
        <p:nvSpPr>
          <p:cNvPr id="41131" name="RECTANGLE41131"/>
          <p:cNvSpPr/>
          <p:nvPr/>
        </p:nvSpPr>
        <p:spPr bwMode="auto">
          <a:xfrm>
            <a:off x="5784634" y="236491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1134" name="RECTANGLE41134"/>
          <p:cNvSpPr/>
          <p:nvPr/>
        </p:nvSpPr>
        <p:spPr bwMode="auto">
          <a:xfrm>
            <a:off x="6527991" y="236491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</a:t>
            </a:r>
            <a:endParaRPr/>
          </a:p>
        </p:txBody>
      </p:sp>
      <p:sp>
        <p:nvSpPr>
          <p:cNvPr id="41137" name="RECTANGLE41137"/>
          <p:cNvSpPr/>
          <p:nvPr/>
        </p:nvSpPr>
        <p:spPr bwMode="auto">
          <a:xfrm>
            <a:off x="7175691" y="236491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1140" name="RECTANGLE41140"/>
          <p:cNvSpPr/>
          <p:nvPr/>
        </p:nvSpPr>
        <p:spPr bwMode="auto">
          <a:xfrm>
            <a:off x="7671283" y="2364918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20%</a:t>
            </a:r>
            <a:endParaRPr/>
          </a:p>
        </p:txBody>
      </p:sp>
      <p:sp>
        <p:nvSpPr>
          <p:cNvPr id="41143" name="RECTANGLE41143"/>
          <p:cNvSpPr/>
          <p:nvPr/>
        </p:nvSpPr>
        <p:spPr bwMode="auto">
          <a:xfrm>
            <a:off x="8426234" y="236491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1146" name="RECTANGLE41146"/>
          <p:cNvSpPr/>
          <p:nvPr/>
        </p:nvSpPr>
        <p:spPr bwMode="auto">
          <a:xfrm>
            <a:off x="8929688" y="236491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583</a:t>
            </a:r>
            <a:endParaRPr/>
          </a:p>
        </p:txBody>
      </p:sp>
      <p:sp>
        <p:nvSpPr>
          <p:cNvPr id="41149" name="RECTANGLE41149"/>
          <p:cNvSpPr/>
          <p:nvPr/>
        </p:nvSpPr>
        <p:spPr bwMode="auto">
          <a:xfrm>
            <a:off x="9450388" y="236491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427</a:t>
            </a:r>
            <a:endParaRPr/>
          </a:p>
        </p:txBody>
      </p:sp>
      <p:sp>
        <p:nvSpPr>
          <p:cNvPr id="41152" name="RECTANGLE41152"/>
          <p:cNvSpPr/>
          <p:nvPr/>
        </p:nvSpPr>
        <p:spPr bwMode="auto">
          <a:xfrm>
            <a:off x="10046183" y="2364918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37%</a:t>
            </a:r>
            <a:endParaRPr/>
          </a:p>
        </p:txBody>
      </p:sp>
      <p:sp>
        <p:nvSpPr>
          <p:cNvPr id="41155" name="RECTANGLE41155"/>
          <p:cNvSpPr/>
          <p:nvPr/>
        </p:nvSpPr>
        <p:spPr bwMode="auto">
          <a:xfrm>
            <a:off x="1730375" y="2476767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156" name="RECTANGLE41156"/>
          <p:cNvSpPr/>
          <p:nvPr/>
        </p:nvSpPr>
        <p:spPr bwMode="auto">
          <a:xfrm>
            <a:off x="2342794" y="2536457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1159" name="RECTANGLE41159"/>
          <p:cNvSpPr/>
          <p:nvPr/>
        </p:nvSpPr>
        <p:spPr bwMode="auto">
          <a:xfrm>
            <a:off x="3000375" y="2476767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160" name="RECTANGLE41160"/>
          <p:cNvSpPr/>
          <p:nvPr/>
        </p:nvSpPr>
        <p:spPr bwMode="auto">
          <a:xfrm>
            <a:off x="3336582" y="2523757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17 115</a:t>
            </a:r>
            <a:endParaRPr/>
          </a:p>
        </p:txBody>
      </p:sp>
      <p:sp>
        <p:nvSpPr>
          <p:cNvPr id="41163" name="RECTANGLE41163"/>
          <p:cNvSpPr/>
          <p:nvPr/>
        </p:nvSpPr>
        <p:spPr bwMode="auto">
          <a:xfrm>
            <a:off x="3825875" y="2476767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164" name="RECTANGLE41164"/>
          <p:cNvSpPr/>
          <p:nvPr/>
        </p:nvSpPr>
        <p:spPr bwMode="auto">
          <a:xfrm>
            <a:off x="4162082" y="2523757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11 664</a:t>
            </a:r>
            <a:endParaRPr/>
          </a:p>
        </p:txBody>
      </p:sp>
      <p:sp>
        <p:nvSpPr>
          <p:cNvPr id="41167" name="RECTANGLE41167"/>
          <p:cNvSpPr/>
          <p:nvPr/>
        </p:nvSpPr>
        <p:spPr bwMode="auto">
          <a:xfrm>
            <a:off x="4651375" y="2476767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168" name="RECTANGLE41168"/>
          <p:cNvSpPr/>
          <p:nvPr/>
        </p:nvSpPr>
        <p:spPr bwMode="auto">
          <a:xfrm>
            <a:off x="4903762" y="2523757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47%</a:t>
            </a:r>
            <a:endParaRPr/>
          </a:p>
        </p:txBody>
      </p:sp>
      <p:sp>
        <p:nvSpPr>
          <p:cNvPr id="41171" name="RECTANGLE41171"/>
          <p:cNvSpPr/>
          <p:nvPr/>
        </p:nvSpPr>
        <p:spPr bwMode="auto">
          <a:xfrm>
            <a:off x="5286375" y="2476767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172" name="RECTANGLE41172"/>
          <p:cNvSpPr/>
          <p:nvPr/>
        </p:nvSpPr>
        <p:spPr bwMode="auto">
          <a:xfrm>
            <a:off x="5754281" y="252375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8%</a:t>
            </a:r>
            <a:endParaRPr/>
          </a:p>
        </p:txBody>
      </p:sp>
      <p:sp>
        <p:nvSpPr>
          <p:cNvPr id="41175" name="RECTANGLE41175"/>
          <p:cNvSpPr/>
          <p:nvPr/>
        </p:nvSpPr>
        <p:spPr bwMode="auto">
          <a:xfrm>
            <a:off x="6073775" y="2476767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176" name="RECTANGLE41176"/>
          <p:cNvSpPr/>
          <p:nvPr/>
        </p:nvSpPr>
        <p:spPr bwMode="auto">
          <a:xfrm>
            <a:off x="6451854" y="2523757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</a:t>
            </a:r>
            <a:endParaRPr/>
          </a:p>
        </p:txBody>
      </p:sp>
      <p:sp>
        <p:nvSpPr>
          <p:cNvPr id="41179" name="RECTANGLE41179"/>
          <p:cNvSpPr/>
          <p:nvPr/>
        </p:nvSpPr>
        <p:spPr bwMode="auto">
          <a:xfrm>
            <a:off x="6721475" y="2476767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180" name="RECTANGLE41180"/>
          <p:cNvSpPr/>
          <p:nvPr/>
        </p:nvSpPr>
        <p:spPr bwMode="auto">
          <a:xfrm>
            <a:off x="7099554" y="2523757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41183" name="RECTANGLE41183"/>
          <p:cNvSpPr/>
          <p:nvPr/>
        </p:nvSpPr>
        <p:spPr bwMode="auto">
          <a:xfrm>
            <a:off x="7369175" y="2476767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184" name="RECTANGLE41184"/>
          <p:cNvSpPr/>
          <p:nvPr/>
        </p:nvSpPr>
        <p:spPr bwMode="auto">
          <a:xfrm>
            <a:off x="7634262" y="2523757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29%</a:t>
            </a:r>
            <a:endParaRPr/>
          </a:p>
        </p:txBody>
      </p:sp>
      <p:sp>
        <p:nvSpPr>
          <p:cNvPr id="41187" name="RECTANGLE41187"/>
          <p:cNvSpPr/>
          <p:nvPr/>
        </p:nvSpPr>
        <p:spPr bwMode="auto">
          <a:xfrm>
            <a:off x="8016875" y="2476767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188" name="RECTANGLE41188"/>
          <p:cNvSpPr/>
          <p:nvPr/>
        </p:nvSpPr>
        <p:spPr bwMode="auto">
          <a:xfrm>
            <a:off x="8395881" y="252375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41191" name="RECTANGLE41191"/>
          <p:cNvSpPr/>
          <p:nvPr/>
        </p:nvSpPr>
        <p:spPr bwMode="auto">
          <a:xfrm>
            <a:off x="8715375" y="2476767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192" name="RECTANGLE41192"/>
          <p:cNvSpPr/>
          <p:nvPr/>
        </p:nvSpPr>
        <p:spPr bwMode="auto">
          <a:xfrm>
            <a:off x="8903335" y="2523757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951</a:t>
            </a:r>
            <a:endParaRPr/>
          </a:p>
        </p:txBody>
      </p:sp>
      <p:sp>
        <p:nvSpPr>
          <p:cNvPr id="41195" name="RECTANGLE41195"/>
          <p:cNvSpPr/>
          <p:nvPr/>
        </p:nvSpPr>
        <p:spPr bwMode="auto">
          <a:xfrm>
            <a:off x="9236075" y="2476767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196" name="RECTANGLE41196"/>
          <p:cNvSpPr/>
          <p:nvPr/>
        </p:nvSpPr>
        <p:spPr bwMode="auto">
          <a:xfrm>
            <a:off x="9424035" y="2523757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833</a:t>
            </a:r>
            <a:endParaRPr/>
          </a:p>
        </p:txBody>
      </p:sp>
      <p:sp>
        <p:nvSpPr>
          <p:cNvPr id="41199" name="RECTANGLE41199"/>
          <p:cNvSpPr/>
          <p:nvPr/>
        </p:nvSpPr>
        <p:spPr bwMode="auto">
          <a:xfrm>
            <a:off x="9756775" y="2476767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200" name="RECTANGLE41200"/>
          <p:cNvSpPr/>
          <p:nvPr/>
        </p:nvSpPr>
        <p:spPr bwMode="auto">
          <a:xfrm>
            <a:off x="9990112" y="2523757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14%</a:t>
            </a:r>
            <a:endParaRPr/>
          </a:p>
        </p:txBody>
      </p:sp>
      <p:sp>
        <p:nvSpPr>
          <p:cNvPr id="41203" name="RECTANGLE41203"/>
          <p:cNvSpPr/>
          <p:nvPr/>
        </p:nvSpPr>
        <p:spPr bwMode="auto">
          <a:xfrm>
            <a:off x="412585" y="269847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1206" name="RECTANGLE41206"/>
          <p:cNvSpPr/>
          <p:nvPr/>
        </p:nvSpPr>
        <p:spPr bwMode="auto">
          <a:xfrm>
            <a:off x="707517" y="2698471"/>
            <a:ext cx="49871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LOME (TG)</a:t>
            </a:r>
            <a:endParaRPr/>
          </a:p>
        </p:txBody>
      </p:sp>
      <p:sp>
        <p:nvSpPr>
          <p:cNvPr id="41209" name="RECTANGLE41209"/>
          <p:cNvSpPr/>
          <p:nvPr/>
        </p:nvSpPr>
        <p:spPr bwMode="auto">
          <a:xfrm>
            <a:off x="707517" y="2806510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1212" name="RECTANGLE41212"/>
          <p:cNvSpPr/>
          <p:nvPr/>
        </p:nvSpPr>
        <p:spPr bwMode="auto">
          <a:xfrm>
            <a:off x="1809242" y="2707996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1215" name="RECTANGLE41215"/>
          <p:cNvSpPr/>
          <p:nvPr/>
        </p:nvSpPr>
        <p:spPr bwMode="auto">
          <a:xfrm>
            <a:off x="3375381" y="2707996"/>
            <a:ext cx="3261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17 045</a:t>
            </a:r>
            <a:endParaRPr/>
          </a:p>
        </p:txBody>
      </p:sp>
      <p:sp>
        <p:nvSpPr>
          <p:cNvPr id="41218" name="RECTANGLE41218"/>
          <p:cNvSpPr/>
          <p:nvPr/>
        </p:nvSpPr>
        <p:spPr bwMode="auto">
          <a:xfrm>
            <a:off x="4200881" y="2707996"/>
            <a:ext cx="3261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14 455</a:t>
            </a:r>
            <a:endParaRPr/>
          </a:p>
        </p:txBody>
      </p:sp>
      <p:sp>
        <p:nvSpPr>
          <p:cNvPr id="41221" name="RECTANGLE41221"/>
          <p:cNvSpPr/>
          <p:nvPr/>
        </p:nvSpPr>
        <p:spPr bwMode="auto">
          <a:xfrm>
            <a:off x="4940783" y="2707996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18%</a:t>
            </a:r>
            <a:endParaRPr/>
          </a:p>
        </p:txBody>
      </p:sp>
      <p:sp>
        <p:nvSpPr>
          <p:cNvPr id="41224" name="RECTANGLE41224"/>
          <p:cNvSpPr/>
          <p:nvPr/>
        </p:nvSpPr>
        <p:spPr bwMode="auto">
          <a:xfrm>
            <a:off x="5784634" y="270799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8%</a:t>
            </a:r>
            <a:endParaRPr/>
          </a:p>
        </p:txBody>
      </p:sp>
      <p:sp>
        <p:nvSpPr>
          <p:cNvPr id="41227" name="RECTANGLE41227"/>
          <p:cNvSpPr/>
          <p:nvPr/>
        </p:nvSpPr>
        <p:spPr bwMode="auto">
          <a:xfrm>
            <a:off x="6471539" y="270799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</a:t>
            </a:r>
            <a:endParaRPr/>
          </a:p>
        </p:txBody>
      </p:sp>
      <p:sp>
        <p:nvSpPr>
          <p:cNvPr id="41230" name="RECTANGLE41230"/>
          <p:cNvSpPr/>
          <p:nvPr/>
        </p:nvSpPr>
        <p:spPr bwMode="auto">
          <a:xfrm>
            <a:off x="7119239" y="270799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41233" name="RECTANGLE41233"/>
          <p:cNvSpPr/>
          <p:nvPr/>
        </p:nvSpPr>
        <p:spPr bwMode="auto">
          <a:xfrm>
            <a:off x="7671283" y="2707996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50%</a:t>
            </a:r>
            <a:endParaRPr/>
          </a:p>
        </p:txBody>
      </p:sp>
      <p:sp>
        <p:nvSpPr>
          <p:cNvPr id="41236" name="RECTANGLE41236"/>
          <p:cNvSpPr/>
          <p:nvPr/>
        </p:nvSpPr>
        <p:spPr bwMode="auto">
          <a:xfrm>
            <a:off x="8426234" y="270799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41239" name="RECTANGLE41239"/>
          <p:cNvSpPr/>
          <p:nvPr/>
        </p:nvSpPr>
        <p:spPr bwMode="auto">
          <a:xfrm>
            <a:off x="8842032" y="2707996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1 136</a:t>
            </a:r>
            <a:endParaRPr/>
          </a:p>
        </p:txBody>
      </p:sp>
      <p:sp>
        <p:nvSpPr>
          <p:cNvPr id="41242" name="RECTANGLE41242"/>
          <p:cNvSpPr/>
          <p:nvPr/>
        </p:nvSpPr>
        <p:spPr bwMode="auto">
          <a:xfrm>
            <a:off x="9362732" y="2707996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1 446</a:t>
            </a:r>
            <a:endParaRPr/>
          </a:p>
        </p:txBody>
      </p:sp>
      <p:sp>
        <p:nvSpPr>
          <p:cNvPr id="41245" name="RECTANGLE41245"/>
          <p:cNvSpPr/>
          <p:nvPr/>
        </p:nvSpPr>
        <p:spPr bwMode="auto">
          <a:xfrm>
            <a:off x="10005822" y="2707996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-21%</a:t>
            </a:r>
            <a:endParaRPr/>
          </a:p>
        </p:txBody>
      </p:sp>
      <p:sp>
        <p:nvSpPr>
          <p:cNvPr id="41248" name="RECTANGLE41248"/>
          <p:cNvSpPr/>
          <p:nvPr/>
        </p:nvSpPr>
        <p:spPr bwMode="auto">
          <a:xfrm>
            <a:off x="1730375" y="2819845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249" name="RECTANGLE41249"/>
          <p:cNvSpPr/>
          <p:nvPr/>
        </p:nvSpPr>
        <p:spPr bwMode="auto">
          <a:xfrm>
            <a:off x="2342794" y="2879535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1252" name="RECTANGLE41252"/>
          <p:cNvSpPr/>
          <p:nvPr/>
        </p:nvSpPr>
        <p:spPr bwMode="auto">
          <a:xfrm>
            <a:off x="3000375" y="2819845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253" name="RECTANGLE41253"/>
          <p:cNvSpPr/>
          <p:nvPr/>
        </p:nvSpPr>
        <p:spPr bwMode="auto">
          <a:xfrm>
            <a:off x="3336582" y="2866835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17 045</a:t>
            </a:r>
            <a:endParaRPr/>
          </a:p>
        </p:txBody>
      </p:sp>
      <p:sp>
        <p:nvSpPr>
          <p:cNvPr id="41256" name="RECTANGLE41256"/>
          <p:cNvSpPr/>
          <p:nvPr/>
        </p:nvSpPr>
        <p:spPr bwMode="auto">
          <a:xfrm>
            <a:off x="3825875" y="2819845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257" name="RECTANGLE41257"/>
          <p:cNvSpPr/>
          <p:nvPr/>
        </p:nvSpPr>
        <p:spPr bwMode="auto">
          <a:xfrm>
            <a:off x="4162082" y="2866835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14 455</a:t>
            </a:r>
            <a:endParaRPr/>
          </a:p>
        </p:txBody>
      </p:sp>
      <p:sp>
        <p:nvSpPr>
          <p:cNvPr id="41260" name="RECTANGLE41260"/>
          <p:cNvSpPr/>
          <p:nvPr/>
        </p:nvSpPr>
        <p:spPr bwMode="auto">
          <a:xfrm>
            <a:off x="4651375" y="2819845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261" name="RECTANGLE41261"/>
          <p:cNvSpPr/>
          <p:nvPr/>
        </p:nvSpPr>
        <p:spPr bwMode="auto">
          <a:xfrm>
            <a:off x="4903762" y="2866835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18%</a:t>
            </a:r>
            <a:endParaRPr/>
          </a:p>
        </p:txBody>
      </p:sp>
      <p:sp>
        <p:nvSpPr>
          <p:cNvPr id="41264" name="RECTANGLE41264"/>
          <p:cNvSpPr/>
          <p:nvPr/>
        </p:nvSpPr>
        <p:spPr bwMode="auto">
          <a:xfrm>
            <a:off x="5286375" y="2819845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265" name="RECTANGLE41265"/>
          <p:cNvSpPr/>
          <p:nvPr/>
        </p:nvSpPr>
        <p:spPr bwMode="auto">
          <a:xfrm>
            <a:off x="5754281" y="286683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8%</a:t>
            </a:r>
            <a:endParaRPr/>
          </a:p>
        </p:txBody>
      </p:sp>
      <p:sp>
        <p:nvSpPr>
          <p:cNvPr id="41268" name="RECTANGLE41268"/>
          <p:cNvSpPr/>
          <p:nvPr/>
        </p:nvSpPr>
        <p:spPr bwMode="auto">
          <a:xfrm>
            <a:off x="6073775" y="281984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269" name="RECTANGLE41269"/>
          <p:cNvSpPr/>
          <p:nvPr/>
        </p:nvSpPr>
        <p:spPr bwMode="auto">
          <a:xfrm>
            <a:off x="6451854" y="2866835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</a:t>
            </a:r>
            <a:endParaRPr/>
          </a:p>
        </p:txBody>
      </p:sp>
      <p:sp>
        <p:nvSpPr>
          <p:cNvPr id="41272" name="RECTANGLE41272"/>
          <p:cNvSpPr/>
          <p:nvPr/>
        </p:nvSpPr>
        <p:spPr bwMode="auto">
          <a:xfrm>
            <a:off x="6721475" y="281984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273" name="RECTANGLE41273"/>
          <p:cNvSpPr/>
          <p:nvPr/>
        </p:nvSpPr>
        <p:spPr bwMode="auto">
          <a:xfrm>
            <a:off x="7099554" y="2866835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41276" name="RECTANGLE41276"/>
          <p:cNvSpPr/>
          <p:nvPr/>
        </p:nvSpPr>
        <p:spPr bwMode="auto">
          <a:xfrm>
            <a:off x="7369175" y="281984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277" name="RECTANGLE41277"/>
          <p:cNvSpPr/>
          <p:nvPr/>
        </p:nvSpPr>
        <p:spPr bwMode="auto">
          <a:xfrm>
            <a:off x="7634262" y="2866835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50%</a:t>
            </a:r>
            <a:endParaRPr/>
          </a:p>
        </p:txBody>
      </p:sp>
      <p:sp>
        <p:nvSpPr>
          <p:cNvPr id="41280" name="RECTANGLE41280"/>
          <p:cNvSpPr/>
          <p:nvPr/>
        </p:nvSpPr>
        <p:spPr bwMode="auto">
          <a:xfrm>
            <a:off x="8016875" y="2819845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281" name="RECTANGLE41281"/>
          <p:cNvSpPr/>
          <p:nvPr/>
        </p:nvSpPr>
        <p:spPr bwMode="auto">
          <a:xfrm>
            <a:off x="8395881" y="286683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41284" name="RECTANGLE41284"/>
          <p:cNvSpPr/>
          <p:nvPr/>
        </p:nvSpPr>
        <p:spPr bwMode="auto">
          <a:xfrm>
            <a:off x="8715375" y="2819845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285" name="RECTANGLE41285"/>
          <p:cNvSpPr/>
          <p:nvPr/>
        </p:nvSpPr>
        <p:spPr bwMode="auto">
          <a:xfrm>
            <a:off x="8809901" y="286683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1 136</a:t>
            </a:r>
            <a:endParaRPr/>
          </a:p>
        </p:txBody>
      </p:sp>
      <p:sp>
        <p:nvSpPr>
          <p:cNvPr id="41288" name="RECTANGLE41288"/>
          <p:cNvSpPr/>
          <p:nvPr/>
        </p:nvSpPr>
        <p:spPr bwMode="auto">
          <a:xfrm>
            <a:off x="9236075" y="2819845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289" name="RECTANGLE41289"/>
          <p:cNvSpPr/>
          <p:nvPr/>
        </p:nvSpPr>
        <p:spPr bwMode="auto">
          <a:xfrm>
            <a:off x="9330601" y="286683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1 446</a:t>
            </a:r>
            <a:endParaRPr/>
          </a:p>
        </p:txBody>
      </p:sp>
      <p:sp>
        <p:nvSpPr>
          <p:cNvPr id="41292" name="RECTANGLE41292"/>
          <p:cNvSpPr/>
          <p:nvPr/>
        </p:nvSpPr>
        <p:spPr bwMode="auto">
          <a:xfrm>
            <a:off x="9756775" y="2819845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293" name="RECTANGLE41293"/>
          <p:cNvSpPr/>
          <p:nvPr/>
        </p:nvSpPr>
        <p:spPr bwMode="auto">
          <a:xfrm>
            <a:off x="9947529" y="2866835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-21%</a:t>
            </a:r>
            <a:endParaRPr/>
          </a:p>
        </p:txBody>
      </p:sp>
      <p:sp>
        <p:nvSpPr>
          <p:cNvPr id="41296" name="RECTANGLE41296"/>
          <p:cNvSpPr/>
          <p:nvPr/>
        </p:nvSpPr>
        <p:spPr bwMode="auto">
          <a:xfrm>
            <a:off x="412585" y="304154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1299" name="RECTANGLE41299"/>
          <p:cNvSpPr/>
          <p:nvPr/>
        </p:nvSpPr>
        <p:spPr bwMode="auto">
          <a:xfrm>
            <a:off x="707517" y="3041548"/>
            <a:ext cx="89467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HO CHI MINH CITY </a:t>
            </a:r>
            <a:endParaRPr/>
          </a:p>
        </p:txBody>
      </p:sp>
      <p:sp>
        <p:nvSpPr>
          <p:cNvPr id="41302" name="RECTANGLE41302"/>
          <p:cNvSpPr/>
          <p:nvPr/>
        </p:nvSpPr>
        <p:spPr bwMode="auto">
          <a:xfrm>
            <a:off x="707517" y="3149587"/>
            <a:ext cx="22063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(VN)</a:t>
            </a:r>
            <a:endParaRPr/>
          </a:p>
        </p:txBody>
      </p:sp>
      <p:sp>
        <p:nvSpPr>
          <p:cNvPr id="41305" name="RECTANGLE41305"/>
          <p:cNvSpPr/>
          <p:nvPr/>
        </p:nvSpPr>
        <p:spPr bwMode="auto">
          <a:xfrm>
            <a:off x="707517" y="3257626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1308" name="RECTANGLE41308"/>
          <p:cNvSpPr/>
          <p:nvPr/>
        </p:nvSpPr>
        <p:spPr bwMode="auto">
          <a:xfrm>
            <a:off x="1809242" y="3051073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1311" name="RECTANGLE41311"/>
          <p:cNvSpPr/>
          <p:nvPr/>
        </p:nvSpPr>
        <p:spPr bwMode="auto">
          <a:xfrm>
            <a:off x="3375381" y="3051073"/>
            <a:ext cx="3261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10 611</a:t>
            </a:r>
            <a:endParaRPr/>
          </a:p>
        </p:txBody>
      </p:sp>
      <p:sp>
        <p:nvSpPr>
          <p:cNvPr id="41314" name="RECTANGLE41314"/>
          <p:cNvSpPr/>
          <p:nvPr/>
        </p:nvSpPr>
        <p:spPr bwMode="auto">
          <a:xfrm>
            <a:off x="4457891" y="305107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317" name="RECTANGLE41317"/>
          <p:cNvSpPr/>
          <p:nvPr/>
        </p:nvSpPr>
        <p:spPr bwMode="auto">
          <a:xfrm>
            <a:off x="4884331" y="305107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320" name="RECTANGLE41320"/>
          <p:cNvSpPr/>
          <p:nvPr/>
        </p:nvSpPr>
        <p:spPr bwMode="auto">
          <a:xfrm>
            <a:off x="5784634" y="305107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41323" name="RECTANGLE41323"/>
          <p:cNvSpPr/>
          <p:nvPr/>
        </p:nvSpPr>
        <p:spPr bwMode="auto">
          <a:xfrm>
            <a:off x="6527991" y="305107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1326" name="RECTANGLE41326"/>
          <p:cNvSpPr/>
          <p:nvPr/>
        </p:nvSpPr>
        <p:spPr bwMode="auto">
          <a:xfrm>
            <a:off x="7175691" y="305107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329" name="RECTANGLE41329"/>
          <p:cNvSpPr/>
          <p:nvPr/>
        </p:nvSpPr>
        <p:spPr bwMode="auto">
          <a:xfrm>
            <a:off x="7614831" y="305107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332" name="RECTANGLE41332"/>
          <p:cNvSpPr/>
          <p:nvPr/>
        </p:nvSpPr>
        <p:spPr bwMode="auto">
          <a:xfrm>
            <a:off x="8426234" y="305107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1335" name="RECTANGLE41335"/>
          <p:cNvSpPr/>
          <p:nvPr/>
        </p:nvSpPr>
        <p:spPr bwMode="auto">
          <a:xfrm>
            <a:off x="8842032" y="305107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2 653</a:t>
            </a:r>
            <a:endParaRPr/>
          </a:p>
        </p:txBody>
      </p:sp>
      <p:sp>
        <p:nvSpPr>
          <p:cNvPr id="41338" name="RECTANGLE41338"/>
          <p:cNvSpPr/>
          <p:nvPr/>
        </p:nvSpPr>
        <p:spPr bwMode="auto">
          <a:xfrm>
            <a:off x="9563291" y="305107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341" name="RECTANGLE41341"/>
          <p:cNvSpPr/>
          <p:nvPr/>
        </p:nvSpPr>
        <p:spPr bwMode="auto">
          <a:xfrm>
            <a:off x="9989731" y="305107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344" name="RECTANGLE41344"/>
          <p:cNvSpPr/>
          <p:nvPr/>
        </p:nvSpPr>
        <p:spPr bwMode="auto">
          <a:xfrm>
            <a:off x="1730375" y="3162922"/>
            <a:ext cx="12700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345" name="RECTANGLE41345"/>
          <p:cNvSpPr/>
          <p:nvPr/>
        </p:nvSpPr>
        <p:spPr bwMode="auto">
          <a:xfrm>
            <a:off x="2342794" y="3222612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1348" name="RECTANGLE41348"/>
          <p:cNvSpPr/>
          <p:nvPr/>
        </p:nvSpPr>
        <p:spPr bwMode="auto">
          <a:xfrm>
            <a:off x="3000375" y="3162922"/>
            <a:ext cx="8255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349" name="RECTANGLE41349"/>
          <p:cNvSpPr/>
          <p:nvPr/>
        </p:nvSpPr>
        <p:spPr bwMode="auto">
          <a:xfrm>
            <a:off x="3336582" y="3209912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10 611</a:t>
            </a:r>
            <a:endParaRPr/>
          </a:p>
        </p:txBody>
      </p:sp>
      <p:sp>
        <p:nvSpPr>
          <p:cNvPr id="41352" name="RECTANGLE41352"/>
          <p:cNvSpPr/>
          <p:nvPr/>
        </p:nvSpPr>
        <p:spPr bwMode="auto">
          <a:xfrm>
            <a:off x="3825875" y="3162922"/>
            <a:ext cx="8255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353" name="RECTANGLE41353"/>
          <p:cNvSpPr/>
          <p:nvPr/>
        </p:nvSpPr>
        <p:spPr bwMode="auto">
          <a:xfrm>
            <a:off x="4444873" y="320991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356" name="RECTANGLE41356"/>
          <p:cNvSpPr/>
          <p:nvPr/>
        </p:nvSpPr>
        <p:spPr bwMode="auto">
          <a:xfrm>
            <a:off x="4651375" y="3162922"/>
            <a:ext cx="6350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357" name="RECTANGLE41357"/>
          <p:cNvSpPr/>
          <p:nvPr/>
        </p:nvSpPr>
        <p:spPr bwMode="auto">
          <a:xfrm>
            <a:off x="4840643" y="320991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360" name="RECTANGLE41360"/>
          <p:cNvSpPr/>
          <p:nvPr/>
        </p:nvSpPr>
        <p:spPr bwMode="auto">
          <a:xfrm>
            <a:off x="5286375" y="3162922"/>
            <a:ext cx="7874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361" name="RECTANGLE41361"/>
          <p:cNvSpPr/>
          <p:nvPr/>
        </p:nvSpPr>
        <p:spPr bwMode="auto">
          <a:xfrm>
            <a:off x="5754281" y="320991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41364" name="RECTANGLE41364"/>
          <p:cNvSpPr/>
          <p:nvPr/>
        </p:nvSpPr>
        <p:spPr bwMode="auto">
          <a:xfrm>
            <a:off x="6073775" y="3162922"/>
            <a:ext cx="6477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365" name="RECTANGLE41365"/>
          <p:cNvSpPr/>
          <p:nvPr/>
        </p:nvSpPr>
        <p:spPr bwMode="auto">
          <a:xfrm>
            <a:off x="6514973" y="320991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1368" name="RECTANGLE41368"/>
          <p:cNvSpPr/>
          <p:nvPr/>
        </p:nvSpPr>
        <p:spPr bwMode="auto">
          <a:xfrm>
            <a:off x="6721475" y="3162922"/>
            <a:ext cx="6477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369" name="RECTANGLE41369"/>
          <p:cNvSpPr/>
          <p:nvPr/>
        </p:nvSpPr>
        <p:spPr bwMode="auto">
          <a:xfrm>
            <a:off x="7162673" y="320991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372" name="RECTANGLE41372"/>
          <p:cNvSpPr/>
          <p:nvPr/>
        </p:nvSpPr>
        <p:spPr bwMode="auto">
          <a:xfrm>
            <a:off x="7369175" y="3162922"/>
            <a:ext cx="6477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373" name="RECTANGLE41373"/>
          <p:cNvSpPr/>
          <p:nvPr/>
        </p:nvSpPr>
        <p:spPr bwMode="auto">
          <a:xfrm>
            <a:off x="7571143" y="320991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376" name="RECTANGLE41376"/>
          <p:cNvSpPr/>
          <p:nvPr/>
        </p:nvSpPr>
        <p:spPr bwMode="auto">
          <a:xfrm>
            <a:off x="8016875" y="3162922"/>
            <a:ext cx="6985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377" name="RECTANGLE41377"/>
          <p:cNvSpPr/>
          <p:nvPr/>
        </p:nvSpPr>
        <p:spPr bwMode="auto">
          <a:xfrm>
            <a:off x="8395881" y="320991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1380" name="RECTANGLE41380"/>
          <p:cNvSpPr/>
          <p:nvPr/>
        </p:nvSpPr>
        <p:spPr bwMode="auto">
          <a:xfrm>
            <a:off x="8715375" y="3162922"/>
            <a:ext cx="5207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381" name="RECTANGLE41381"/>
          <p:cNvSpPr/>
          <p:nvPr/>
        </p:nvSpPr>
        <p:spPr bwMode="auto">
          <a:xfrm>
            <a:off x="8809901" y="320991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2 653</a:t>
            </a:r>
            <a:endParaRPr/>
          </a:p>
        </p:txBody>
      </p:sp>
      <p:sp>
        <p:nvSpPr>
          <p:cNvPr id="41384" name="RECTANGLE41384"/>
          <p:cNvSpPr/>
          <p:nvPr/>
        </p:nvSpPr>
        <p:spPr bwMode="auto">
          <a:xfrm>
            <a:off x="9236075" y="3162922"/>
            <a:ext cx="5207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385" name="RECTANGLE41385"/>
          <p:cNvSpPr/>
          <p:nvPr/>
        </p:nvSpPr>
        <p:spPr bwMode="auto">
          <a:xfrm>
            <a:off x="9550273" y="320991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388" name="RECTANGLE41388"/>
          <p:cNvSpPr/>
          <p:nvPr/>
        </p:nvSpPr>
        <p:spPr bwMode="auto">
          <a:xfrm>
            <a:off x="9756775" y="3162922"/>
            <a:ext cx="635000" cy="206553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389" name="RECTANGLE41389"/>
          <p:cNvSpPr/>
          <p:nvPr/>
        </p:nvSpPr>
        <p:spPr bwMode="auto">
          <a:xfrm>
            <a:off x="9926993" y="320991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392" name="RECTANGLE41392"/>
          <p:cNvSpPr/>
          <p:nvPr/>
        </p:nvSpPr>
        <p:spPr bwMode="auto">
          <a:xfrm>
            <a:off x="412585" y="340059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1395" name="RECTANGLE41395"/>
          <p:cNvSpPr/>
          <p:nvPr/>
        </p:nvSpPr>
        <p:spPr bwMode="auto">
          <a:xfrm>
            <a:off x="707517" y="3400590"/>
            <a:ext cx="8871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CLUJ-NAPOCA (RO)</a:t>
            </a:r>
            <a:endParaRPr/>
          </a:p>
        </p:txBody>
      </p:sp>
      <p:sp>
        <p:nvSpPr>
          <p:cNvPr id="41398" name="RECTANGLE41398"/>
          <p:cNvSpPr/>
          <p:nvPr/>
        </p:nvSpPr>
        <p:spPr bwMode="auto">
          <a:xfrm>
            <a:off x="707517" y="3508629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1401" name="RECTANGLE41401"/>
          <p:cNvSpPr/>
          <p:nvPr/>
        </p:nvSpPr>
        <p:spPr bwMode="auto">
          <a:xfrm>
            <a:off x="1809242" y="3410115"/>
            <a:ext cx="79093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LUFTHANSA</a:t>
            </a:r>
            <a:endParaRPr/>
          </a:p>
        </p:txBody>
      </p:sp>
      <p:sp>
        <p:nvSpPr>
          <p:cNvPr id="41404" name="RECTANGLE41404"/>
          <p:cNvSpPr/>
          <p:nvPr/>
        </p:nvSpPr>
        <p:spPr bwMode="auto">
          <a:xfrm>
            <a:off x="3431832" y="3410115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5 395</a:t>
            </a:r>
            <a:endParaRPr/>
          </a:p>
        </p:txBody>
      </p:sp>
      <p:sp>
        <p:nvSpPr>
          <p:cNvPr id="41407" name="RECTANGLE41407"/>
          <p:cNvSpPr/>
          <p:nvPr/>
        </p:nvSpPr>
        <p:spPr bwMode="auto">
          <a:xfrm>
            <a:off x="4344988" y="341011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458</a:t>
            </a:r>
            <a:endParaRPr/>
          </a:p>
        </p:txBody>
      </p:sp>
      <p:sp>
        <p:nvSpPr>
          <p:cNvPr id="41410" name="RECTANGLE41410"/>
          <p:cNvSpPr/>
          <p:nvPr/>
        </p:nvSpPr>
        <p:spPr bwMode="auto">
          <a:xfrm>
            <a:off x="4796676" y="3410115"/>
            <a:ext cx="36536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1 079%</a:t>
            </a:r>
            <a:endParaRPr/>
          </a:p>
        </p:txBody>
      </p:sp>
      <p:sp>
        <p:nvSpPr>
          <p:cNvPr id="41413" name="RECTANGLE41413"/>
          <p:cNvSpPr/>
          <p:nvPr/>
        </p:nvSpPr>
        <p:spPr bwMode="auto">
          <a:xfrm>
            <a:off x="5784634" y="341011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1416" name="RECTANGLE41416"/>
          <p:cNvSpPr/>
          <p:nvPr/>
        </p:nvSpPr>
        <p:spPr bwMode="auto">
          <a:xfrm>
            <a:off x="6471539" y="3410115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41419" name="RECTANGLE41419"/>
          <p:cNvSpPr/>
          <p:nvPr/>
        </p:nvSpPr>
        <p:spPr bwMode="auto">
          <a:xfrm>
            <a:off x="7175691" y="34101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1422" name="RECTANGLE41422"/>
          <p:cNvSpPr/>
          <p:nvPr/>
        </p:nvSpPr>
        <p:spPr bwMode="auto">
          <a:xfrm>
            <a:off x="7614831" y="341011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900%</a:t>
            </a:r>
            <a:endParaRPr/>
          </a:p>
        </p:txBody>
      </p:sp>
      <p:sp>
        <p:nvSpPr>
          <p:cNvPr id="41425" name="RECTANGLE41425"/>
          <p:cNvSpPr/>
          <p:nvPr/>
        </p:nvSpPr>
        <p:spPr bwMode="auto">
          <a:xfrm>
            <a:off x="8426234" y="341011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1428" name="RECTANGLE41428"/>
          <p:cNvSpPr/>
          <p:nvPr/>
        </p:nvSpPr>
        <p:spPr bwMode="auto">
          <a:xfrm>
            <a:off x="8929688" y="341011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540</a:t>
            </a:r>
            <a:endParaRPr/>
          </a:p>
        </p:txBody>
      </p:sp>
      <p:sp>
        <p:nvSpPr>
          <p:cNvPr id="41431" name="RECTANGLE41431"/>
          <p:cNvSpPr/>
          <p:nvPr/>
        </p:nvSpPr>
        <p:spPr bwMode="auto">
          <a:xfrm>
            <a:off x="9450388" y="341011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458</a:t>
            </a:r>
            <a:endParaRPr/>
          </a:p>
        </p:txBody>
      </p:sp>
      <p:sp>
        <p:nvSpPr>
          <p:cNvPr id="41434" name="RECTANGLE41434"/>
          <p:cNvSpPr/>
          <p:nvPr/>
        </p:nvSpPr>
        <p:spPr bwMode="auto">
          <a:xfrm>
            <a:off x="10046183" y="3410115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18%</a:t>
            </a:r>
            <a:endParaRPr/>
          </a:p>
        </p:txBody>
      </p:sp>
      <p:sp>
        <p:nvSpPr>
          <p:cNvPr id="41437" name="RECTANGLE41437"/>
          <p:cNvSpPr/>
          <p:nvPr/>
        </p:nvSpPr>
        <p:spPr bwMode="auto">
          <a:xfrm>
            <a:off x="1809242" y="3553079"/>
            <a:ext cx="56263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SWISS</a:t>
            </a:r>
            <a:endParaRPr/>
          </a:p>
        </p:txBody>
      </p:sp>
      <p:sp>
        <p:nvSpPr>
          <p:cNvPr id="41440" name="RECTANGLE41440"/>
          <p:cNvSpPr/>
          <p:nvPr/>
        </p:nvSpPr>
        <p:spPr bwMode="auto">
          <a:xfrm>
            <a:off x="3519488" y="355307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932</a:t>
            </a:r>
            <a:endParaRPr/>
          </a:p>
        </p:txBody>
      </p:sp>
      <p:sp>
        <p:nvSpPr>
          <p:cNvPr id="41443" name="RECTANGLE41443"/>
          <p:cNvSpPr/>
          <p:nvPr/>
        </p:nvSpPr>
        <p:spPr bwMode="auto">
          <a:xfrm>
            <a:off x="4457891" y="35530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446" name="RECTANGLE41446"/>
          <p:cNvSpPr/>
          <p:nvPr/>
        </p:nvSpPr>
        <p:spPr bwMode="auto">
          <a:xfrm>
            <a:off x="4884331" y="355307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449" name="RECTANGLE41449"/>
          <p:cNvSpPr/>
          <p:nvPr/>
        </p:nvSpPr>
        <p:spPr bwMode="auto">
          <a:xfrm>
            <a:off x="5784634" y="355307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1452" name="RECTANGLE41452"/>
          <p:cNvSpPr/>
          <p:nvPr/>
        </p:nvSpPr>
        <p:spPr bwMode="auto">
          <a:xfrm>
            <a:off x="6527991" y="35530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1455" name="RECTANGLE41455"/>
          <p:cNvSpPr/>
          <p:nvPr/>
        </p:nvSpPr>
        <p:spPr bwMode="auto">
          <a:xfrm>
            <a:off x="7175691" y="35530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458" name="RECTANGLE41458"/>
          <p:cNvSpPr/>
          <p:nvPr/>
        </p:nvSpPr>
        <p:spPr bwMode="auto">
          <a:xfrm>
            <a:off x="7614831" y="355307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461" name="RECTANGLE41461"/>
          <p:cNvSpPr/>
          <p:nvPr/>
        </p:nvSpPr>
        <p:spPr bwMode="auto">
          <a:xfrm>
            <a:off x="8426234" y="355307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1464" name="RECTANGLE41464"/>
          <p:cNvSpPr/>
          <p:nvPr/>
        </p:nvSpPr>
        <p:spPr bwMode="auto">
          <a:xfrm>
            <a:off x="8929688" y="355307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311</a:t>
            </a:r>
            <a:endParaRPr/>
          </a:p>
        </p:txBody>
      </p:sp>
      <p:sp>
        <p:nvSpPr>
          <p:cNvPr id="41467" name="RECTANGLE41467"/>
          <p:cNvSpPr/>
          <p:nvPr/>
        </p:nvSpPr>
        <p:spPr bwMode="auto">
          <a:xfrm>
            <a:off x="9563291" y="35530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470" name="RECTANGLE41470"/>
          <p:cNvSpPr/>
          <p:nvPr/>
        </p:nvSpPr>
        <p:spPr bwMode="auto">
          <a:xfrm>
            <a:off x="9989731" y="355307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473" name="RECTANGLE41473"/>
          <p:cNvSpPr/>
          <p:nvPr/>
        </p:nvSpPr>
        <p:spPr bwMode="auto">
          <a:xfrm>
            <a:off x="1809242" y="3696043"/>
            <a:ext cx="57739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TAROM</a:t>
            </a:r>
            <a:endParaRPr/>
          </a:p>
        </p:txBody>
      </p:sp>
      <p:sp>
        <p:nvSpPr>
          <p:cNvPr id="41476" name="RECTANGLE41476"/>
          <p:cNvSpPr/>
          <p:nvPr/>
        </p:nvSpPr>
        <p:spPr bwMode="auto">
          <a:xfrm>
            <a:off x="3431832" y="369604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3 353</a:t>
            </a:r>
            <a:endParaRPr/>
          </a:p>
        </p:txBody>
      </p:sp>
      <p:sp>
        <p:nvSpPr>
          <p:cNvPr id="41479" name="RECTANGLE41479"/>
          <p:cNvSpPr/>
          <p:nvPr/>
        </p:nvSpPr>
        <p:spPr bwMode="auto">
          <a:xfrm>
            <a:off x="4257332" y="369604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8 077</a:t>
            </a:r>
            <a:endParaRPr/>
          </a:p>
        </p:txBody>
      </p:sp>
      <p:sp>
        <p:nvSpPr>
          <p:cNvPr id="41482" name="RECTANGLE41482"/>
          <p:cNvSpPr/>
          <p:nvPr/>
        </p:nvSpPr>
        <p:spPr bwMode="auto">
          <a:xfrm>
            <a:off x="4900422" y="369604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-58%</a:t>
            </a:r>
            <a:endParaRPr/>
          </a:p>
        </p:txBody>
      </p:sp>
      <p:sp>
        <p:nvSpPr>
          <p:cNvPr id="41485" name="RECTANGLE41485"/>
          <p:cNvSpPr/>
          <p:nvPr/>
        </p:nvSpPr>
        <p:spPr bwMode="auto">
          <a:xfrm>
            <a:off x="5784634" y="369604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1488" name="RECTANGLE41488"/>
          <p:cNvSpPr/>
          <p:nvPr/>
        </p:nvSpPr>
        <p:spPr bwMode="auto">
          <a:xfrm>
            <a:off x="6527991" y="36960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1491" name="RECTANGLE41491"/>
          <p:cNvSpPr/>
          <p:nvPr/>
        </p:nvSpPr>
        <p:spPr bwMode="auto">
          <a:xfrm>
            <a:off x="7119239" y="3696043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</a:t>
            </a:r>
            <a:endParaRPr/>
          </a:p>
        </p:txBody>
      </p:sp>
      <p:sp>
        <p:nvSpPr>
          <p:cNvPr id="41494" name="RECTANGLE41494"/>
          <p:cNvSpPr/>
          <p:nvPr/>
        </p:nvSpPr>
        <p:spPr bwMode="auto">
          <a:xfrm>
            <a:off x="7630922" y="369604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-55%</a:t>
            </a:r>
            <a:endParaRPr/>
          </a:p>
        </p:txBody>
      </p:sp>
      <p:sp>
        <p:nvSpPr>
          <p:cNvPr id="41497" name="RECTANGLE41497"/>
          <p:cNvSpPr/>
          <p:nvPr/>
        </p:nvSpPr>
        <p:spPr bwMode="auto">
          <a:xfrm>
            <a:off x="8426234" y="369604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1500" name="RECTANGLE41500"/>
          <p:cNvSpPr/>
          <p:nvPr/>
        </p:nvSpPr>
        <p:spPr bwMode="auto">
          <a:xfrm>
            <a:off x="8929688" y="369604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671</a:t>
            </a:r>
            <a:endParaRPr/>
          </a:p>
        </p:txBody>
      </p:sp>
      <p:sp>
        <p:nvSpPr>
          <p:cNvPr id="41503" name="RECTANGLE41503"/>
          <p:cNvSpPr/>
          <p:nvPr/>
        </p:nvSpPr>
        <p:spPr bwMode="auto">
          <a:xfrm>
            <a:off x="9450388" y="369604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734</a:t>
            </a:r>
            <a:endParaRPr/>
          </a:p>
        </p:txBody>
      </p:sp>
      <p:sp>
        <p:nvSpPr>
          <p:cNvPr id="41506" name="RECTANGLE41506"/>
          <p:cNvSpPr/>
          <p:nvPr/>
        </p:nvSpPr>
        <p:spPr bwMode="auto">
          <a:xfrm>
            <a:off x="10062273" y="3696043"/>
            <a:ext cx="20516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-9%</a:t>
            </a:r>
            <a:endParaRPr/>
          </a:p>
        </p:txBody>
      </p:sp>
      <p:sp>
        <p:nvSpPr>
          <p:cNvPr id="41509" name="RECTANGLE41509"/>
          <p:cNvSpPr/>
          <p:nvPr/>
        </p:nvSpPr>
        <p:spPr bwMode="auto">
          <a:xfrm>
            <a:off x="1809242" y="3839007"/>
            <a:ext cx="102500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WIZZ AIR MALTA</a:t>
            </a:r>
            <a:endParaRPr/>
          </a:p>
        </p:txBody>
      </p:sp>
      <p:sp>
        <p:nvSpPr>
          <p:cNvPr id="41512" name="RECTANGLE41512"/>
          <p:cNvSpPr/>
          <p:nvPr/>
        </p:nvSpPr>
        <p:spPr bwMode="auto">
          <a:xfrm>
            <a:off x="3519488" y="383900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632</a:t>
            </a:r>
            <a:endParaRPr/>
          </a:p>
        </p:txBody>
      </p:sp>
      <p:sp>
        <p:nvSpPr>
          <p:cNvPr id="41515" name="RECTANGLE41515"/>
          <p:cNvSpPr/>
          <p:nvPr/>
        </p:nvSpPr>
        <p:spPr bwMode="auto">
          <a:xfrm>
            <a:off x="4457891" y="383900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518" name="RECTANGLE41518"/>
          <p:cNvSpPr/>
          <p:nvPr/>
        </p:nvSpPr>
        <p:spPr bwMode="auto">
          <a:xfrm>
            <a:off x="4884331" y="3839007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521" name="RECTANGLE41521"/>
          <p:cNvSpPr/>
          <p:nvPr/>
        </p:nvSpPr>
        <p:spPr bwMode="auto">
          <a:xfrm>
            <a:off x="5784634" y="383900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1524" name="RECTANGLE41524"/>
          <p:cNvSpPr/>
          <p:nvPr/>
        </p:nvSpPr>
        <p:spPr bwMode="auto">
          <a:xfrm>
            <a:off x="6527991" y="383900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1527" name="RECTANGLE41527"/>
          <p:cNvSpPr/>
          <p:nvPr/>
        </p:nvSpPr>
        <p:spPr bwMode="auto">
          <a:xfrm>
            <a:off x="7175691" y="383900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530" name="RECTANGLE41530"/>
          <p:cNvSpPr/>
          <p:nvPr/>
        </p:nvSpPr>
        <p:spPr bwMode="auto">
          <a:xfrm>
            <a:off x="7614831" y="3839007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533" name="RECTANGLE41533"/>
          <p:cNvSpPr/>
          <p:nvPr/>
        </p:nvSpPr>
        <p:spPr bwMode="auto">
          <a:xfrm>
            <a:off x="8426234" y="383900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1536" name="RECTANGLE41536"/>
          <p:cNvSpPr/>
          <p:nvPr/>
        </p:nvSpPr>
        <p:spPr bwMode="auto">
          <a:xfrm>
            <a:off x="8929688" y="383900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158</a:t>
            </a:r>
            <a:endParaRPr/>
          </a:p>
        </p:txBody>
      </p:sp>
      <p:sp>
        <p:nvSpPr>
          <p:cNvPr id="41539" name="RECTANGLE41539"/>
          <p:cNvSpPr/>
          <p:nvPr/>
        </p:nvSpPr>
        <p:spPr bwMode="auto">
          <a:xfrm>
            <a:off x="9563291" y="383900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542" name="RECTANGLE41542"/>
          <p:cNvSpPr/>
          <p:nvPr/>
        </p:nvSpPr>
        <p:spPr bwMode="auto">
          <a:xfrm>
            <a:off x="9989731" y="3839007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545" name="RECTANGLE41545"/>
          <p:cNvSpPr/>
          <p:nvPr/>
        </p:nvSpPr>
        <p:spPr bwMode="auto">
          <a:xfrm>
            <a:off x="1730375" y="3950856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546" name="RECTANGLE41546"/>
          <p:cNvSpPr/>
          <p:nvPr/>
        </p:nvSpPr>
        <p:spPr bwMode="auto">
          <a:xfrm>
            <a:off x="2342794" y="4010546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1549" name="RECTANGLE41549"/>
          <p:cNvSpPr/>
          <p:nvPr/>
        </p:nvSpPr>
        <p:spPr bwMode="auto">
          <a:xfrm>
            <a:off x="3000375" y="3950856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550" name="RECTANGLE41550"/>
          <p:cNvSpPr/>
          <p:nvPr/>
        </p:nvSpPr>
        <p:spPr bwMode="auto">
          <a:xfrm>
            <a:off x="3336582" y="3997846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10 312</a:t>
            </a:r>
            <a:endParaRPr/>
          </a:p>
        </p:txBody>
      </p:sp>
      <p:sp>
        <p:nvSpPr>
          <p:cNvPr id="41553" name="RECTANGLE41553"/>
          <p:cNvSpPr/>
          <p:nvPr/>
        </p:nvSpPr>
        <p:spPr bwMode="auto">
          <a:xfrm>
            <a:off x="3825875" y="3950856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554" name="RECTANGLE41554"/>
          <p:cNvSpPr/>
          <p:nvPr/>
        </p:nvSpPr>
        <p:spPr bwMode="auto">
          <a:xfrm>
            <a:off x="4225201" y="3997846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8 534</a:t>
            </a:r>
            <a:endParaRPr/>
          </a:p>
        </p:txBody>
      </p:sp>
      <p:sp>
        <p:nvSpPr>
          <p:cNvPr id="41557" name="RECTANGLE41557"/>
          <p:cNvSpPr/>
          <p:nvPr/>
        </p:nvSpPr>
        <p:spPr bwMode="auto">
          <a:xfrm>
            <a:off x="4651375" y="3950856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558" name="RECTANGLE41558"/>
          <p:cNvSpPr/>
          <p:nvPr/>
        </p:nvSpPr>
        <p:spPr bwMode="auto">
          <a:xfrm>
            <a:off x="4903762" y="3997846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21%</a:t>
            </a:r>
            <a:endParaRPr/>
          </a:p>
        </p:txBody>
      </p:sp>
      <p:sp>
        <p:nvSpPr>
          <p:cNvPr id="41561" name="RECTANGLE41561"/>
          <p:cNvSpPr/>
          <p:nvPr/>
        </p:nvSpPr>
        <p:spPr bwMode="auto">
          <a:xfrm>
            <a:off x="5286375" y="3950856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562" name="RECTANGLE41562"/>
          <p:cNvSpPr/>
          <p:nvPr/>
        </p:nvSpPr>
        <p:spPr bwMode="auto">
          <a:xfrm>
            <a:off x="5754281" y="3997846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41565" name="RECTANGLE41565"/>
          <p:cNvSpPr/>
          <p:nvPr/>
        </p:nvSpPr>
        <p:spPr bwMode="auto">
          <a:xfrm>
            <a:off x="6073775" y="3950856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566" name="RECTANGLE41566"/>
          <p:cNvSpPr/>
          <p:nvPr/>
        </p:nvSpPr>
        <p:spPr bwMode="auto">
          <a:xfrm>
            <a:off x="6451854" y="3997846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</a:t>
            </a:r>
            <a:endParaRPr/>
          </a:p>
        </p:txBody>
      </p:sp>
      <p:sp>
        <p:nvSpPr>
          <p:cNvPr id="41569" name="RECTANGLE41569"/>
          <p:cNvSpPr/>
          <p:nvPr/>
        </p:nvSpPr>
        <p:spPr bwMode="auto">
          <a:xfrm>
            <a:off x="6721475" y="3950856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570" name="RECTANGLE41570"/>
          <p:cNvSpPr/>
          <p:nvPr/>
        </p:nvSpPr>
        <p:spPr bwMode="auto">
          <a:xfrm>
            <a:off x="7099554" y="3997846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41573" name="RECTANGLE41573"/>
          <p:cNvSpPr/>
          <p:nvPr/>
        </p:nvSpPr>
        <p:spPr bwMode="auto">
          <a:xfrm>
            <a:off x="7369175" y="3950856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574" name="RECTANGLE41574"/>
          <p:cNvSpPr/>
          <p:nvPr/>
        </p:nvSpPr>
        <p:spPr bwMode="auto">
          <a:xfrm>
            <a:off x="7634262" y="3997846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83%</a:t>
            </a:r>
            <a:endParaRPr/>
          </a:p>
        </p:txBody>
      </p:sp>
      <p:sp>
        <p:nvSpPr>
          <p:cNvPr id="41577" name="RECTANGLE41577"/>
          <p:cNvSpPr/>
          <p:nvPr/>
        </p:nvSpPr>
        <p:spPr bwMode="auto">
          <a:xfrm>
            <a:off x="8016875" y="3950856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578" name="RECTANGLE41578"/>
          <p:cNvSpPr/>
          <p:nvPr/>
        </p:nvSpPr>
        <p:spPr bwMode="auto">
          <a:xfrm>
            <a:off x="8395881" y="3997846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7%</a:t>
            </a:r>
            <a:endParaRPr/>
          </a:p>
        </p:txBody>
      </p:sp>
      <p:sp>
        <p:nvSpPr>
          <p:cNvPr id="41581" name="RECTANGLE41581"/>
          <p:cNvSpPr/>
          <p:nvPr/>
        </p:nvSpPr>
        <p:spPr bwMode="auto">
          <a:xfrm>
            <a:off x="8715375" y="3950856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582" name="RECTANGLE41582"/>
          <p:cNvSpPr/>
          <p:nvPr/>
        </p:nvSpPr>
        <p:spPr bwMode="auto">
          <a:xfrm>
            <a:off x="8903335" y="3997846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469</a:t>
            </a:r>
            <a:endParaRPr/>
          </a:p>
        </p:txBody>
      </p:sp>
      <p:sp>
        <p:nvSpPr>
          <p:cNvPr id="41585" name="RECTANGLE41585"/>
          <p:cNvSpPr/>
          <p:nvPr/>
        </p:nvSpPr>
        <p:spPr bwMode="auto">
          <a:xfrm>
            <a:off x="9236075" y="3950856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586" name="RECTANGLE41586"/>
          <p:cNvSpPr/>
          <p:nvPr/>
        </p:nvSpPr>
        <p:spPr bwMode="auto">
          <a:xfrm>
            <a:off x="9424035" y="3997846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711</a:t>
            </a:r>
            <a:endParaRPr/>
          </a:p>
        </p:txBody>
      </p:sp>
      <p:sp>
        <p:nvSpPr>
          <p:cNvPr id="41589" name="RECTANGLE41589"/>
          <p:cNvSpPr/>
          <p:nvPr/>
        </p:nvSpPr>
        <p:spPr bwMode="auto">
          <a:xfrm>
            <a:off x="9756775" y="3950856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590" name="RECTANGLE41590"/>
          <p:cNvSpPr/>
          <p:nvPr/>
        </p:nvSpPr>
        <p:spPr bwMode="auto">
          <a:xfrm>
            <a:off x="9947529" y="3997846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-34%</a:t>
            </a:r>
            <a:endParaRPr/>
          </a:p>
        </p:txBody>
      </p:sp>
      <p:sp>
        <p:nvSpPr>
          <p:cNvPr id="41593" name="RECTANGLE41593"/>
          <p:cNvSpPr/>
          <p:nvPr/>
        </p:nvSpPr>
        <p:spPr bwMode="auto">
          <a:xfrm>
            <a:off x="412585" y="417256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</a:t>
            </a:r>
            <a:endParaRPr/>
          </a:p>
        </p:txBody>
      </p:sp>
      <p:sp>
        <p:nvSpPr>
          <p:cNvPr id="41596" name="RECTANGLE41596"/>
          <p:cNvSpPr/>
          <p:nvPr/>
        </p:nvSpPr>
        <p:spPr bwMode="auto">
          <a:xfrm>
            <a:off x="707517" y="4172560"/>
            <a:ext cx="5116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</a:t>
            </a:r>
            <a:endParaRPr/>
          </a:p>
        </p:txBody>
      </p:sp>
      <p:sp>
        <p:nvSpPr>
          <p:cNvPr id="41599" name="RECTANGLE41599"/>
          <p:cNvSpPr/>
          <p:nvPr/>
        </p:nvSpPr>
        <p:spPr bwMode="auto">
          <a:xfrm>
            <a:off x="707517" y="4280598"/>
            <a:ext cx="60104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TOKYO (JP)</a:t>
            </a:r>
            <a:endParaRPr/>
          </a:p>
        </p:txBody>
      </p:sp>
      <p:sp>
        <p:nvSpPr>
          <p:cNvPr id="41602" name="RECTANGLE41602"/>
          <p:cNvSpPr/>
          <p:nvPr/>
        </p:nvSpPr>
        <p:spPr bwMode="auto">
          <a:xfrm>
            <a:off x="1809242" y="4182085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1605" name="RECTANGLE41605"/>
          <p:cNvSpPr/>
          <p:nvPr/>
        </p:nvSpPr>
        <p:spPr bwMode="auto">
          <a:xfrm>
            <a:off x="3431832" y="4182085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3 511</a:t>
            </a:r>
            <a:endParaRPr/>
          </a:p>
        </p:txBody>
      </p:sp>
      <p:sp>
        <p:nvSpPr>
          <p:cNvPr id="41608" name="RECTANGLE41608"/>
          <p:cNvSpPr/>
          <p:nvPr/>
        </p:nvSpPr>
        <p:spPr bwMode="auto">
          <a:xfrm>
            <a:off x="4457891" y="41820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611" name="RECTANGLE41611"/>
          <p:cNvSpPr/>
          <p:nvPr/>
        </p:nvSpPr>
        <p:spPr bwMode="auto">
          <a:xfrm>
            <a:off x="4884331" y="418208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614" name="RECTANGLE41614"/>
          <p:cNvSpPr/>
          <p:nvPr/>
        </p:nvSpPr>
        <p:spPr bwMode="auto">
          <a:xfrm>
            <a:off x="5784634" y="418208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1617" name="RECTANGLE41617"/>
          <p:cNvSpPr/>
          <p:nvPr/>
        </p:nvSpPr>
        <p:spPr bwMode="auto">
          <a:xfrm>
            <a:off x="6527991" y="41820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1620" name="RECTANGLE41620"/>
          <p:cNvSpPr/>
          <p:nvPr/>
        </p:nvSpPr>
        <p:spPr bwMode="auto">
          <a:xfrm>
            <a:off x="7175691" y="41820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623" name="RECTANGLE41623"/>
          <p:cNvSpPr/>
          <p:nvPr/>
        </p:nvSpPr>
        <p:spPr bwMode="auto">
          <a:xfrm>
            <a:off x="7614831" y="418208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626" name="RECTANGLE41626"/>
          <p:cNvSpPr/>
          <p:nvPr/>
        </p:nvSpPr>
        <p:spPr bwMode="auto">
          <a:xfrm>
            <a:off x="8426234" y="418208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1629" name="RECTANGLE41629"/>
          <p:cNvSpPr/>
          <p:nvPr/>
        </p:nvSpPr>
        <p:spPr bwMode="auto">
          <a:xfrm>
            <a:off x="8842032" y="4182085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1 756</a:t>
            </a:r>
            <a:endParaRPr/>
          </a:p>
        </p:txBody>
      </p:sp>
      <p:sp>
        <p:nvSpPr>
          <p:cNvPr id="41632" name="RECTANGLE41632"/>
          <p:cNvSpPr/>
          <p:nvPr/>
        </p:nvSpPr>
        <p:spPr bwMode="auto">
          <a:xfrm>
            <a:off x="9563291" y="41820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635" name="RECTANGLE41635"/>
          <p:cNvSpPr/>
          <p:nvPr/>
        </p:nvSpPr>
        <p:spPr bwMode="auto">
          <a:xfrm>
            <a:off x="9989731" y="418208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638" name="RECTANGLE41638"/>
          <p:cNvSpPr/>
          <p:nvPr/>
        </p:nvSpPr>
        <p:spPr bwMode="auto">
          <a:xfrm>
            <a:off x="1809242" y="4325048"/>
            <a:ext cx="82480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ALL NIPPON </a:t>
            </a:r>
            <a:endParaRPr/>
          </a:p>
        </p:txBody>
      </p:sp>
      <p:sp>
        <p:nvSpPr>
          <p:cNvPr id="41641" name="RECTANGLE41641"/>
          <p:cNvSpPr/>
          <p:nvPr/>
        </p:nvSpPr>
        <p:spPr bwMode="auto">
          <a:xfrm>
            <a:off x="1809242" y="4433088"/>
            <a:ext cx="43648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AIRWAYS</a:t>
            </a:r>
            <a:endParaRPr/>
          </a:p>
        </p:txBody>
      </p:sp>
      <p:sp>
        <p:nvSpPr>
          <p:cNvPr id="41644" name="RECTANGLE41644"/>
          <p:cNvSpPr/>
          <p:nvPr/>
        </p:nvSpPr>
        <p:spPr bwMode="auto">
          <a:xfrm>
            <a:off x="3431832" y="432504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5 595</a:t>
            </a:r>
            <a:endParaRPr/>
          </a:p>
        </p:txBody>
      </p:sp>
      <p:sp>
        <p:nvSpPr>
          <p:cNvPr id="41647" name="RECTANGLE41647"/>
          <p:cNvSpPr/>
          <p:nvPr/>
        </p:nvSpPr>
        <p:spPr bwMode="auto">
          <a:xfrm>
            <a:off x="4457891" y="432504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650" name="RECTANGLE41650"/>
          <p:cNvSpPr/>
          <p:nvPr/>
        </p:nvSpPr>
        <p:spPr bwMode="auto">
          <a:xfrm>
            <a:off x="4884331" y="432504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653" name="RECTANGLE41653"/>
          <p:cNvSpPr/>
          <p:nvPr/>
        </p:nvSpPr>
        <p:spPr bwMode="auto">
          <a:xfrm>
            <a:off x="5784634" y="432504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1656" name="RECTANGLE41656"/>
          <p:cNvSpPr/>
          <p:nvPr/>
        </p:nvSpPr>
        <p:spPr bwMode="auto">
          <a:xfrm>
            <a:off x="6527991" y="432504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1659" name="RECTANGLE41659"/>
          <p:cNvSpPr/>
          <p:nvPr/>
        </p:nvSpPr>
        <p:spPr bwMode="auto">
          <a:xfrm>
            <a:off x="7175691" y="432504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662" name="RECTANGLE41662"/>
          <p:cNvSpPr/>
          <p:nvPr/>
        </p:nvSpPr>
        <p:spPr bwMode="auto">
          <a:xfrm>
            <a:off x="7614831" y="432504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665" name="RECTANGLE41665"/>
          <p:cNvSpPr/>
          <p:nvPr/>
        </p:nvSpPr>
        <p:spPr bwMode="auto">
          <a:xfrm>
            <a:off x="8426234" y="432504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1668" name="RECTANGLE41668"/>
          <p:cNvSpPr/>
          <p:nvPr/>
        </p:nvSpPr>
        <p:spPr bwMode="auto">
          <a:xfrm>
            <a:off x="8842032" y="432504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1 865</a:t>
            </a:r>
            <a:endParaRPr/>
          </a:p>
        </p:txBody>
      </p:sp>
      <p:sp>
        <p:nvSpPr>
          <p:cNvPr id="41671" name="RECTANGLE41671"/>
          <p:cNvSpPr/>
          <p:nvPr/>
        </p:nvSpPr>
        <p:spPr bwMode="auto">
          <a:xfrm>
            <a:off x="9563291" y="432504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674" name="RECTANGLE41674"/>
          <p:cNvSpPr/>
          <p:nvPr/>
        </p:nvSpPr>
        <p:spPr bwMode="auto">
          <a:xfrm>
            <a:off x="9989731" y="432504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677" name="RECTANGLE41677"/>
          <p:cNvSpPr/>
          <p:nvPr/>
        </p:nvSpPr>
        <p:spPr bwMode="auto">
          <a:xfrm>
            <a:off x="1730375" y="4544936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678" name="RECTANGLE41678"/>
          <p:cNvSpPr/>
          <p:nvPr/>
        </p:nvSpPr>
        <p:spPr bwMode="auto">
          <a:xfrm>
            <a:off x="2342794" y="4604626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1681" name="RECTANGLE41681"/>
          <p:cNvSpPr/>
          <p:nvPr/>
        </p:nvSpPr>
        <p:spPr bwMode="auto">
          <a:xfrm>
            <a:off x="3000375" y="4544936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682" name="RECTANGLE41682"/>
          <p:cNvSpPr/>
          <p:nvPr/>
        </p:nvSpPr>
        <p:spPr bwMode="auto">
          <a:xfrm>
            <a:off x="3399701" y="4591926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9 107</a:t>
            </a:r>
            <a:endParaRPr/>
          </a:p>
        </p:txBody>
      </p:sp>
      <p:sp>
        <p:nvSpPr>
          <p:cNvPr id="41685" name="RECTANGLE41685"/>
          <p:cNvSpPr/>
          <p:nvPr/>
        </p:nvSpPr>
        <p:spPr bwMode="auto">
          <a:xfrm>
            <a:off x="3825875" y="4544936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686" name="RECTANGLE41686"/>
          <p:cNvSpPr/>
          <p:nvPr/>
        </p:nvSpPr>
        <p:spPr bwMode="auto">
          <a:xfrm>
            <a:off x="4444873" y="4591926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689" name="RECTANGLE41689"/>
          <p:cNvSpPr/>
          <p:nvPr/>
        </p:nvSpPr>
        <p:spPr bwMode="auto">
          <a:xfrm>
            <a:off x="4651375" y="4544936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690" name="RECTANGLE41690"/>
          <p:cNvSpPr/>
          <p:nvPr/>
        </p:nvSpPr>
        <p:spPr bwMode="auto">
          <a:xfrm>
            <a:off x="4840643" y="4591926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693" name="RECTANGLE41693"/>
          <p:cNvSpPr/>
          <p:nvPr/>
        </p:nvSpPr>
        <p:spPr bwMode="auto">
          <a:xfrm>
            <a:off x="5286375" y="4544936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694" name="RECTANGLE41694"/>
          <p:cNvSpPr/>
          <p:nvPr/>
        </p:nvSpPr>
        <p:spPr bwMode="auto">
          <a:xfrm>
            <a:off x="5754281" y="4591926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41697" name="RECTANGLE41697"/>
          <p:cNvSpPr/>
          <p:nvPr/>
        </p:nvSpPr>
        <p:spPr bwMode="auto">
          <a:xfrm>
            <a:off x="6073775" y="4544936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698" name="RECTANGLE41698"/>
          <p:cNvSpPr/>
          <p:nvPr/>
        </p:nvSpPr>
        <p:spPr bwMode="auto">
          <a:xfrm>
            <a:off x="6514973" y="4591926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1701" name="RECTANGLE41701"/>
          <p:cNvSpPr/>
          <p:nvPr/>
        </p:nvSpPr>
        <p:spPr bwMode="auto">
          <a:xfrm>
            <a:off x="6721475" y="4544936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702" name="RECTANGLE41702"/>
          <p:cNvSpPr/>
          <p:nvPr/>
        </p:nvSpPr>
        <p:spPr bwMode="auto">
          <a:xfrm>
            <a:off x="7162673" y="4591926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705" name="RECTANGLE41705"/>
          <p:cNvSpPr/>
          <p:nvPr/>
        </p:nvSpPr>
        <p:spPr bwMode="auto">
          <a:xfrm>
            <a:off x="7369175" y="4544936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706" name="RECTANGLE41706"/>
          <p:cNvSpPr/>
          <p:nvPr/>
        </p:nvSpPr>
        <p:spPr bwMode="auto">
          <a:xfrm>
            <a:off x="7571143" y="4591926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709" name="RECTANGLE41709"/>
          <p:cNvSpPr/>
          <p:nvPr/>
        </p:nvSpPr>
        <p:spPr bwMode="auto">
          <a:xfrm>
            <a:off x="8016875" y="4544936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710" name="RECTANGLE41710"/>
          <p:cNvSpPr/>
          <p:nvPr/>
        </p:nvSpPr>
        <p:spPr bwMode="auto">
          <a:xfrm>
            <a:off x="8395881" y="4591926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1713" name="RECTANGLE41713"/>
          <p:cNvSpPr/>
          <p:nvPr/>
        </p:nvSpPr>
        <p:spPr bwMode="auto">
          <a:xfrm>
            <a:off x="8715375" y="4544936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714" name="RECTANGLE41714"/>
          <p:cNvSpPr/>
          <p:nvPr/>
        </p:nvSpPr>
        <p:spPr bwMode="auto">
          <a:xfrm>
            <a:off x="8809901" y="4591926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1 821</a:t>
            </a:r>
            <a:endParaRPr/>
          </a:p>
        </p:txBody>
      </p:sp>
      <p:sp>
        <p:nvSpPr>
          <p:cNvPr id="41717" name="RECTANGLE41717"/>
          <p:cNvSpPr/>
          <p:nvPr/>
        </p:nvSpPr>
        <p:spPr bwMode="auto">
          <a:xfrm>
            <a:off x="9236075" y="4544936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718" name="RECTANGLE41718"/>
          <p:cNvSpPr/>
          <p:nvPr/>
        </p:nvSpPr>
        <p:spPr bwMode="auto">
          <a:xfrm>
            <a:off x="9550273" y="4591926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721" name="RECTANGLE41721"/>
          <p:cNvSpPr/>
          <p:nvPr/>
        </p:nvSpPr>
        <p:spPr bwMode="auto">
          <a:xfrm>
            <a:off x="9756775" y="4544936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722" name="RECTANGLE41722"/>
          <p:cNvSpPr/>
          <p:nvPr/>
        </p:nvSpPr>
        <p:spPr bwMode="auto">
          <a:xfrm>
            <a:off x="9926993" y="4591926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725" name="RECTANGLE41725"/>
          <p:cNvSpPr/>
          <p:nvPr/>
        </p:nvSpPr>
        <p:spPr bwMode="auto">
          <a:xfrm>
            <a:off x="412585" y="476664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</a:t>
            </a:r>
            <a:endParaRPr/>
          </a:p>
        </p:txBody>
      </p:sp>
      <p:sp>
        <p:nvSpPr>
          <p:cNvPr id="41728" name="RECTANGLE41728"/>
          <p:cNvSpPr/>
          <p:nvPr/>
        </p:nvSpPr>
        <p:spPr bwMode="auto">
          <a:xfrm>
            <a:off x="707517" y="4766640"/>
            <a:ext cx="5116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</a:t>
            </a:r>
            <a:endParaRPr/>
          </a:p>
        </p:txBody>
      </p:sp>
      <p:sp>
        <p:nvSpPr>
          <p:cNvPr id="41731" name="RECTANGLE41731"/>
          <p:cNvSpPr/>
          <p:nvPr/>
        </p:nvSpPr>
        <p:spPr bwMode="auto">
          <a:xfrm>
            <a:off x="707517" y="4874679"/>
            <a:ext cx="55107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ROME (IT)</a:t>
            </a:r>
            <a:endParaRPr/>
          </a:p>
        </p:txBody>
      </p:sp>
      <p:sp>
        <p:nvSpPr>
          <p:cNvPr id="41734" name="RECTANGLE41734"/>
          <p:cNvSpPr/>
          <p:nvPr/>
        </p:nvSpPr>
        <p:spPr bwMode="auto">
          <a:xfrm>
            <a:off x="1809242" y="4776165"/>
            <a:ext cx="61970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EASYJET</a:t>
            </a:r>
            <a:endParaRPr/>
          </a:p>
        </p:txBody>
      </p:sp>
      <p:sp>
        <p:nvSpPr>
          <p:cNvPr id="41737" name="RECTANGLE41737"/>
          <p:cNvSpPr/>
          <p:nvPr/>
        </p:nvSpPr>
        <p:spPr bwMode="auto">
          <a:xfrm>
            <a:off x="3632391" y="47761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740" name="RECTANGLE41740"/>
          <p:cNvSpPr/>
          <p:nvPr/>
        </p:nvSpPr>
        <p:spPr bwMode="auto">
          <a:xfrm>
            <a:off x="4344988" y="477616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393</a:t>
            </a:r>
            <a:endParaRPr/>
          </a:p>
        </p:txBody>
      </p:sp>
      <p:sp>
        <p:nvSpPr>
          <p:cNvPr id="41743" name="RECTANGLE41743"/>
          <p:cNvSpPr/>
          <p:nvPr/>
        </p:nvSpPr>
        <p:spPr bwMode="auto">
          <a:xfrm>
            <a:off x="4843971" y="4776165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1746" name="RECTANGLE41746"/>
          <p:cNvSpPr/>
          <p:nvPr/>
        </p:nvSpPr>
        <p:spPr bwMode="auto">
          <a:xfrm>
            <a:off x="5784634" y="477616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1749" name="RECTANGLE41749"/>
          <p:cNvSpPr/>
          <p:nvPr/>
        </p:nvSpPr>
        <p:spPr bwMode="auto">
          <a:xfrm>
            <a:off x="6527991" y="47761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752" name="RECTANGLE41752"/>
          <p:cNvSpPr/>
          <p:nvPr/>
        </p:nvSpPr>
        <p:spPr bwMode="auto">
          <a:xfrm>
            <a:off x="7175691" y="47761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1755" name="RECTANGLE41755"/>
          <p:cNvSpPr/>
          <p:nvPr/>
        </p:nvSpPr>
        <p:spPr bwMode="auto">
          <a:xfrm>
            <a:off x="7574470" y="4776165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1758" name="RECTANGLE41758"/>
          <p:cNvSpPr/>
          <p:nvPr/>
        </p:nvSpPr>
        <p:spPr bwMode="auto">
          <a:xfrm>
            <a:off x="8426234" y="477616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1761" name="RECTANGLE41761"/>
          <p:cNvSpPr/>
          <p:nvPr/>
        </p:nvSpPr>
        <p:spPr bwMode="auto">
          <a:xfrm>
            <a:off x="9042591" y="477616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764" name="RECTANGLE41764"/>
          <p:cNvSpPr/>
          <p:nvPr/>
        </p:nvSpPr>
        <p:spPr bwMode="auto">
          <a:xfrm>
            <a:off x="9450388" y="477616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131</a:t>
            </a:r>
            <a:endParaRPr/>
          </a:p>
        </p:txBody>
      </p:sp>
      <p:sp>
        <p:nvSpPr>
          <p:cNvPr id="41767" name="RECTANGLE41767"/>
          <p:cNvSpPr/>
          <p:nvPr/>
        </p:nvSpPr>
        <p:spPr bwMode="auto">
          <a:xfrm>
            <a:off x="9949370" y="4776165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1770" name="RECTANGLE41770"/>
          <p:cNvSpPr/>
          <p:nvPr/>
        </p:nvSpPr>
        <p:spPr bwMode="auto">
          <a:xfrm>
            <a:off x="1809242" y="4919129"/>
            <a:ext cx="76008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TRANSAVIA</a:t>
            </a:r>
            <a:endParaRPr/>
          </a:p>
        </p:txBody>
      </p:sp>
      <p:sp>
        <p:nvSpPr>
          <p:cNvPr id="41773" name="RECTANGLE41773"/>
          <p:cNvSpPr/>
          <p:nvPr/>
        </p:nvSpPr>
        <p:spPr bwMode="auto">
          <a:xfrm>
            <a:off x="3632391" y="49191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776" name="RECTANGLE41776"/>
          <p:cNvSpPr/>
          <p:nvPr/>
        </p:nvSpPr>
        <p:spPr bwMode="auto">
          <a:xfrm>
            <a:off x="4344988" y="491912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818</a:t>
            </a:r>
            <a:endParaRPr/>
          </a:p>
        </p:txBody>
      </p:sp>
      <p:sp>
        <p:nvSpPr>
          <p:cNvPr id="41779" name="RECTANGLE41779"/>
          <p:cNvSpPr/>
          <p:nvPr/>
        </p:nvSpPr>
        <p:spPr bwMode="auto">
          <a:xfrm>
            <a:off x="4843971" y="4919129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1782" name="RECTANGLE41782"/>
          <p:cNvSpPr/>
          <p:nvPr/>
        </p:nvSpPr>
        <p:spPr bwMode="auto">
          <a:xfrm>
            <a:off x="5784634" y="491912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1785" name="RECTANGLE41785"/>
          <p:cNvSpPr/>
          <p:nvPr/>
        </p:nvSpPr>
        <p:spPr bwMode="auto">
          <a:xfrm>
            <a:off x="6527991" y="49191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788" name="RECTANGLE41788"/>
          <p:cNvSpPr/>
          <p:nvPr/>
        </p:nvSpPr>
        <p:spPr bwMode="auto">
          <a:xfrm>
            <a:off x="7175691" y="49191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1791" name="RECTANGLE41791"/>
          <p:cNvSpPr/>
          <p:nvPr/>
        </p:nvSpPr>
        <p:spPr bwMode="auto">
          <a:xfrm>
            <a:off x="7574470" y="4919129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1794" name="RECTANGLE41794"/>
          <p:cNvSpPr/>
          <p:nvPr/>
        </p:nvSpPr>
        <p:spPr bwMode="auto">
          <a:xfrm>
            <a:off x="8426234" y="491912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1797" name="RECTANGLE41797"/>
          <p:cNvSpPr/>
          <p:nvPr/>
        </p:nvSpPr>
        <p:spPr bwMode="auto">
          <a:xfrm>
            <a:off x="9042591" y="491912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800" name="RECTANGLE41800"/>
          <p:cNvSpPr/>
          <p:nvPr/>
        </p:nvSpPr>
        <p:spPr bwMode="auto">
          <a:xfrm>
            <a:off x="9450388" y="491912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273</a:t>
            </a:r>
            <a:endParaRPr/>
          </a:p>
        </p:txBody>
      </p:sp>
      <p:sp>
        <p:nvSpPr>
          <p:cNvPr id="41803" name="RECTANGLE41803"/>
          <p:cNvSpPr/>
          <p:nvPr/>
        </p:nvSpPr>
        <p:spPr bwMode="auto">
          <a:xfrm>
            <a:off x="9949370" y="4919129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1806" name="RECTANGLE41806"/>
          <p:cNvSpPr/>
          <p:nvPr/>
        </p:nvSpPr>
        <p:spPr bwMode="auto">
          <a:xfrm>
            <a:off x="1809242" y="5062093"/>
            <a:ext cx="110136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VUELING AIRLINES</a:t>
            </a:r>
            <a:endParaRPr/>
          </a:p>
        </p:txBody>
      </p:sp>
      <p:sp>
        <p:nvSpPr>
          <p:cNvPr id="41809" name="RECTANGLE41809"/>
          <p:cNvSpPr/>
          <p:nvPr/>
        </p:nvSpPr>
        <p:spPr bwMode="auto">
          <a:xfrm>
            <a:off x="3519488" y="506209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153</a:t>
            </a:r>
            <a:endParaRPr/>
          </a:p>
        </p:txBody>
      </p:sp>
      <p:sp>
        <p:nvSpPr>
          <p:cNvPr id="41812" name="RECTANGLE41812"/>
          <p:cNvSpPr/>
          <p:nvPr/>
        </p:nvSpPr>
        <p:spPr bwMode="auto">
          <a:xfrm>
            <a:off x="4344988" y="506209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805</a:t>
            </a:r>
            <a:endParaRPr/>
          </a:p>
        </p:txBody>
      </p:sp>
      <p:sp>
        <p:nvSpPr>
          <p:cNvPr id="41815" name="RECTANGLE41815"/>
          <p:cNvSpPr/>
          <p:nvPr/>
        </p:nvSpPr>
        <p:spPr bwMode="auto">
          <a:xfrm>
            <a:off x="4900422" y="506209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-81%</a:t>
            </a:r>
            <a:endParaRPr/>
          </a:p>
        </p:txBody>
      </p:sp>
      <p:sp>
        <p:nvSpPr>
          <p:cNvPr id="41818" name="RECTANGLE41818"/>
          <p:cNvSpPr/>
          <p:nvPr/>
        </p:nvSpPr>
        <p:spPr bwMode="auto">
          <a:xfrm>
            <a:off x="5784634" y="506209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1821" name="RECTANGLE41821"/>
          <p:cNvSpPr/>
          <p:nvPr/>
        </p:nvSpPr>
        <p:spPr bwMode="auto">
          <a:xfrm>
            <a:off x="6527991" y="50620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1824" name="RECTANGLE41824"/>
          <p:cNvSpPr/>
          <p:nvPr/>
        </p:nvSpPr>
        <p:spPr bwMode="auto">
          <a:xfrm>
            <a:off x="7175691" y="506209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1827" name="RECTANGLE41827"/>
          <p:cNvSpPr/>
          <p:nvPr/>
        </p:nvSpPr>
        <p:spPr bwMode="auto">
          <a:xfrm>
            <a:off x="7630922" y="506209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-60%</a:t>
            </a:r>
            <a:endParaRPr/>
          </a:p>
        </p:txBody>
      </p:sp>
      <p:sp>
        <p:nvSpPr>
          <p:cNvPr id="41830" name="RECTANGLE41830"/>
          <p:cNvSpPr/>
          <p:nvPr/>
        </p:nvSpPr>
        <p:spPr bwMode="auto">
          <a:xfrm>
            <a:off x="8426234" y="506209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1833" name="RECTANGLE41833"/>
          <p:cNvSpPr/>
          <p:nvPr/>
        </p:nvSpPr>
        <p:spPr bwMode="auto">
          <a:xfrm>
            <a:off x="8986139" y="5062093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76</a:t>
            </a:r>
            <a:endParaRPr/>
          </a:p>
        </p:txBody>
      </p:sp>
      <p:sp>
        <p:nvSpPr>
          <p:cNvPr id="41836" name="RECTANGLE41836"/>
          <p:cNvSpPr/>
          <p:nvPr/>
        </p:nvSpPr>
        <p:spPr bwMode="auto">
          <a:xfrm>
            <a:off x="9450388" y="506209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161</a:t>
            </a:r>
            <a:endParaRPr/>
          </a:p>
        </p:txBody>
      </p:sp>
      <p:sp>
        <p:nvSpPr>
          <p:cNvPr id="41839" name="RECTANGLE41839"/>
          <p:cNvSpPr/>
          <p:nvPr/>
        </p:nvSpPr>
        <p:spPr bwMode="auto">
          <a:xfrm>
            <a:off x="10005822" y="5062093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-52%</a:t>
            </a:r>
            <a:endParaRPr/>
          </a:p>
        </p:txBody>
      </p:sp>
      <p:sp>
        <p:nvSpPr>
          <p:cNvPr id="41842" name="RECTANGLE41842"/>
          <p:cNvSpPr/>
          <p:nvPr/>
        </p:nvSpPr>
        <p:spPr bwMode="auto">
          <a:xfrm>
            <a:off x="1809242" y="5205057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1845" name="RECTANGLE41845"/>
          <p:cNvSpPr/>
          <p:nvPr/>
        </p:nvSpPr>
        <p:spPr bwMode="auto">
          <a:xfrm>
            <a:off x="3431832" y="5205057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6 602</a:t>
            </a:r>
            <a:endParaRPr/>
          </a:p>
        </p:txBody>
      </p:sp>
      <p:sp>
        <p:nvSpPr>
          <p:cNvPr id="41848" name="RECTANGLE41848"/>
          <p:cNvSpPr/>
          <p:nvPr/>
        </p:nvSpPr>
        <p:spPr bwMode="auto">
          <a:xfrm>
            <a:off x="4257332" y="5205057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6 826</a:t>
            </a:r>
            <a:endParaRPr/>
          </a:p>
        </p:txBody>
      </p:sp>
      <p:sp>
        <p:nvSpPr>
          <p:cNvPr id="41851" name="RECTANGLE41851"/>
          <p:cNvSpPr/>
          <p:nvPr/>
        </p:nvSpPr>
        <p:spPr bwMode="auto">
          <a:xfrm>
            <a:off x="4956873" y="5205057"/>
            <a:ext cx="20516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-3%</a:t>
            </a:r>
            <a:endParaRPr/>
          </a:p>
        </p:txBody>
      </p:sp>
      <p:sp>
        <p:nvSpPr>
          <p:cNvPr id="41854" name="RECTANGLE41854"/>
          <p:cNvSpPr/>
          <p:nvPr/>
        </p:nvSpPr>
        <p:spPr bwMode="auto">
          <a:xfrm>
            <a:off x="5784634" y="520505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1857" name="RECTANGLE41857"/>
          <p:cNvSpPr/>
          <p:nvPr/>
        </p:nvSpPr>
        <p:spPr bwMode="auto">
          <a:xfrm>
            <a:off x="6471539" y="5205057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</a:t>
            </a:r>
            <a:endParaRPr/>
          </a:p>
        </p:txBody>
      </p:sp>
      <p:sp>
        <p:nvSpPr>
          <p:cNvPr id="41860" name="RECTANGLE41860"/>
          <p:cNvSpPr/>
          <p:nvPr/>
        </p:nvSpPr>
        <p:spPr bwMode="auto">
          <a:xfrm>
            <a:off x="7119239" y="5205057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</a:t>
            </a:r>
            <a:endParaRPr/>
          </a:p>
        </p:txBody>
      </p:sp>
      <p:sp>
        <p:nvSpPr>
          <p:cNvPr id="41863" name="RECTANGLE41863"/>
          <p:cNvSpPr/>
          <p:nvPr/>
        </p:nvSpPr>
        <p:spPr bwMode="auto">
          <a:xfrm>
            <a:off x="7687373" y="5205057"/>
            <a:ext cx="20516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-6%</a:t>
            </a:r>
            <a:endParaRPr/>
          </a:p>
        </p:txBody>
      </p:sp>
      <p:sp>
        <p:nvSpPr>
          <p:cNvPr id="41866" name="RECTANGLE41866"/>
          <p:cNvSpPr/>
          <p:nvPr/>
        </p:nvSpPr>
        <p:spPr bwMode="auto">
          <a:xfrm>
            <a:off x="8426234" y="520505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41869" name="RECTANGLE41869"/>
          <p:cNvSpPr/>
          <p:nvPr/>
        </p:nvSpPr>
        <p:spPr bwMode="auto">
          <a:xfrm>
            <a:off x="8929688" y="520505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440</a:t>
            </a:r>
            <a:endParaRPr/>
          </a:p>
        </p:txBody>
      </p:sp>
      <p:sp>
        <p:nvSpPr>
          <p:cNvPr id="41872" name="RECTANGLE41872"/>
          <p:cNvSpPr/>
          <p:nvPr/>
        </p:nvSpPr>
        <p:spPr bwMode="auto">
          <a:xfrm>
            <a:off x="9450388" y="520505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427</a:t>
            </a:r>
            <a:endParaRPr/>
          </a:p>
        </p:txBody>
      </p:sp>
      <p:sp>
        <p:nvSpPr>
          <p:cNvPr id="41875" name="RECTANGLE41875"/>
          <p:cNvSpPr/>
          <p:nvPr/>
        </p:nvSpPr>
        <p:spPr bwMode="auto">
          <a:xfrm>
            <a:off x="10102634" y="520505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1878" name="RECTANGLE41878"/>
          <p:cNvSpPr/>
          <p:nvPr/>
        </p:nvSpPr>
        <p:spPr bwMode="auto">
          <a:xfrm>
            <a:off x="1809242" y="5348021"/>
            <a:ext cx="9688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ALITALIA S.P.A.</a:t>
            </a:r>
            <a:endParaRPr/>
          </a:p>
        </p:txBody>
      </p:sp>
      <p:sp>
        <p:nvSpPr>
          <p:cNvPr id="41881" name="RECTANGLE41881"/>
          <p:cNvSpPr/>
          <p:nvPr/>
        </p:nvSpPr>
        <p:spPr bwMode="auto">
          <a:xfrm>
            <a:off x="3431832" y="5348021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1 843</a:t>
            </a:r>
            <a:endParaRPr/>
          </a:p>
        </p:txBody>
      </p:sp>
      <p:sp>
        <p:nvSpPr>
          <p:cNvPr id="41884" name="RECTANGLE41884"/>
          <p:cNvSpPr/>
          <p:nvPr/>
        </p:nvSpPr>
        <p:spPr bwMode="auto">
          <a:xfrm>
            <a:off x="4457891" y="53480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887" name="RECTANGLE41887"/>
          <p:cNvSpPr/>
          <p:nvPr/>
        </p:nvSpPr>
        <p:spPr bwMode="auto">
          <a:xfrm>
            <a:off x="4884331" y="534802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890" name="RECTANGLE41890"/>
          <p:cNvSpPr/>
          <p:nvPr/>
        </p:nvSpPr>
        <p:spPr bwMode="auto">
          <a:xfrm>
            <a:off x="5784634" y="534802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1893" name="RECTANGLE41893"/>
          <p:cNvSpPr/>
          <p:nvPr/>
        </p:nvSpPr>
        <p:spPr bwMode="auto">
          <a:xfrm>
            <a:off x="6527991" y="53480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1896" name="RECTANGLE41896"/>
          <p:cNvSpPr/>
          <p:nvPr/>
        </p:nvSpPr>
        <p:spPr bwMode="auto">
          <a:xfrm>
            <a:off x="7175691" y="53480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899" name="RECTANGLE41899"/>
          <p:cNvSpPr/>
          <p:nvPr/>
        </p:nvSpPr>
        <p:spPr bwMode="auto">
          <a:xfrm>
            <a:off x="7614831" y="534802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902" name="RECTANGLE41902"/>
          <p:cNvSpPr/>
          <p:nvPr/>
        </p:nvSpPr>
        <p:spPr bwMode="auto">
          <a:xfrm>
            <a:off x="8426234" y="534802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1905" name="RECTANGLE41905"/>
          <p:cNvSpPr/>
          <p:nvPr/>
        </p:nvSpPr>
        <p:spPr bwMode="auto">
          <a:xfrm>
            <a:off x="8929688" y="534802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369</a:t>
            </a:r>
            <a:endParaRPr/>
          </a:p>
        </p:txBody>
      </p:sp>
      <p:sp>
        <p:nvSpPr>
          <p:cNvPr id="41908" name="RECTANGLE41908"/>
          <p:cNvSpPr/>
          <p:nvPr/>
        </p:nvSpPr>
        <p:spPr bwMode="auto">
          <a:xfrm>
            <a:off x="9563291" y="534802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911" name="RECTANGLE41911"/>
          <p:cNvSpPr/>
          <p:nvPr/>
        </p:nvSpPr>
        <p:spPr bwMode="auto">
          <a:xfrm>
            <a:off x="9989731" y="534802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1914" name="RECTANGLE41914"/>
          <p:cNvSpPr/>
          <p:nvPr/>
        </p:nvSpPr>
        <p:spPr bwMode="auto">
          <a:xfrm>
            <a:off x="1809242" y="5490985"/>
            <a:ext cx="11205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VUELING AIRLINES</a:t>
            </a:r>
            <a:endParaRPr/>
          </a:p>
        </p:txBody>
      </p:sp>
      <p:sp>
        <p:nvSpPr>
          <p:cNvPr id="41917" name="RECTANGLE41917"/>
          <p:cNvSpPr/>
          <p:nvPr/>
        </p:nvSpPr>
        <p:spPr bwMode="auto">
          <a:xfrm>
            <a:off x="3632391" y="54909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920" name="RECTANGLE41920"/>
          <p:cNvSpPr/>
          <p:nvPr/>
        </p:nvSpPr>
        <p:spPr bwMode="auto">
          <a:xfrm>
            <a:off x="4257332" y="5490985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1 001</a:t>
            </a:r>
            <a:endParaRPr/>
          </a:p>
        </p:txBody>
      </p:sp>
      <p:sp>
        <p:nvSpPr>
          <p:cNvPr id="41923" name="RECTANGLE41923"/>
          <p:cNvSpPr/>
          <p:nvPr/>
        </p:nvSpPr>
        <p:spPr bwMode="auto">
          <a:xfrm>
            <a:off x="4843971" y="5490985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1926" name="RECTANGLE41926"/>
          <p:cNvSpPr/>
          <p:nvPr/>
        </p:nvSpPr>
        <p:spPr bwMode="auto">
          <a:xfrm>
            <a:off x="5784634" y="549098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1929" name="RECTANGLE41929"/>
          <p:cNvSpPr/>
          <p:nvPr/>
        </p:nvSpPr>
        <p:spPr bwMode="auto">
          <a:xfrm>
            <a:off x="6527991" y="54909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932" name="RECTANGLE41932"/>
          <p:cNvSpPr/>
          <p:nvPr/>
        </p:nvSpPr>
        <p:spPr bwMode="auto">
          <a:xfrm>
            <a:off x="7175691" y="54909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1935" name="RECTANGLE41935"/>
          <p:cNvSpPr/>
          <p:nvPr/>
        </p:nvSpPr>
        <p:spPr bwMode="auto">
          <a:xfrm>
            <a:off x="7574470" y="5490985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1938" name="RECTANGLE41938"/>
          <p:cNvSpPr/>
          <p:nvPr/>
        </p:nvSpPr>
        <p:spPr bwMode="auto">
          <a:xfrm>
            <a:off x="8426234" y="549098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1941" name="RECTANGLE41941"/>
          <p:cNvSpPr/>
          <p:nvPr/>
        </p:nvSpPr>
        <p:spPr bwMode="auto">
          <a:xfrm>
            <a:off x="9042591" y="549098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1944" name="RECTANGLE41944"/>
          <p:cNvSpPr/>
          <p:nvPr/>
        </p:nvSpPr>
        <p:spPr bwMode="auto">
          <a:xfrm>
            <a:off x="9450388" y="549098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500</a:t>
            </a:r>
            <a:endParaRPr/>
          </a:p>
        </p:txBody>
      </p:sp>
      <p:sp>
        <p:nvSpPr>
          <p:cNvPr id="41947" name="RECTANGLE41947"/>
          <p:cNvSpPr/>
          <p:nvPr/>
        </p:nvSpPr>
        <p:spPr bwMode="auto">
          <a:xfrm>
            <a:off x="9949370" y="5490985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1950" name="RECTANGLE41950"/>
          <p:cNvSpPr/>
          <p:nvPr/>
        </p:nvSpPr>
        <p:spPr bwMode="auto">
          <a:xfrm>
            <a:off x="1730375" y="5602834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951" name="RECTANGLE41951"/>
          <p:cNvSpPr/>
          <p:nvPr/>
        </p:nvSpPr>
        <p:spPr bwMode="auto">
          <a:xfrm>
            <a:off x="2342794" y="5662524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1954" name="RECTANGLE41954"/>
          <p:cNvSpPr/>
          <p:nvPr/>
        </p:nvSpPr>
        <p:spPr bwMode="auto">
          <a:xfrm>
            <a:off x="3000375" y="5602834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955" name="RECTANGLE41955"/>
          <p:cNvSpPr/>
          <p:nvPr/>
        </p:nvSpPr>
        <p:spPr bwMode="auto">
          <a:xfrm>
            <a:off x="3399701" y="5649824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8 597</a:t>
            </a:r>
            <a:endParaRPr/>
          </a:p>
        </p:txBody>
      </p:sp>
      <p:sp>
        <p:nvSpPr>
          <p:cNvPr id="41958" name="RECTANGLE41958"/>
          <p:cNvSpPr/>
          <p:nvPr/>
        </p:nvSpPr>
        <p:spPr bwMode="auto">
          <a:xfrm>
            <a:off x="3825875" y="5602834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959" name="RECTANGLE41959"/>
          <p:cNvSpPr/>
          <p:nvPr/>
        </p:nvSpPr>
        <p:spPr bwMode="auto">
          <a:xfrm>
            <a:off x="4225201" y="5649824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9 842</a:t>
            </a:r>
            <a:endParaRPr/>
          </a:p>
        </p:txBody>
      </p:sp>
      <p:sp>
        <p:nvSpPr>
          <p:cNvPr id="41962" name="RECTANGLE41962"/>
          <p:cNvSpPr/>
          <p:nvPr/>
        </p:nvSpPr>
        <p:spPr bwMode="auto">
          <a:xfrm>
            <a:off x="4651375" y="5602834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963" name="RECTANGLE41963"/>
          <p:cNvSpPr/>
          <p:nvPr/>
        </p:nvSpPr>
        <p:spPr bwMode="auto">
          <a:xfrm>
            <a:off x="4861179" y="5649824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-13%</a:t>
            </a:r>
            <a:endParaRPr/>
          </a:p>
        </p:txBody>
      </p:sp>
      <p:sp>
        <p:nvSpPr>
          <p:cNvPr id="41966" name="RECTANGLE41966"/>
          <p:cNvSpPr/>
          <p:nvPr/>
        </p:nvSpPr>
        <p:spPr bwMode="auto">
          <a:xfrm>
            <a:off x="5286375" y="5602834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967" name="RECTANGLE41967"/>
          <p:cNvSpPr/>
          <p:nvPr/>
        </p:nvSpPr>
        <p:spPr bwMode="auto">
          <a:xfrm>
            <a:off x="5754281" y="5649824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41970" name="RECTANGLE41970"/>
          <p:cNvSpPr/>
          <p:nvPr/>
        </p:nvSpPr>
        <p:spPr bwMode="auto">
          <a:xfrm>
            <a:off x="6073775" y="5602834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971" name="RECTANGLE41971"/>
          <p:cNvSpPr/>
          <p:nvPr/>
        </p:nvSpPr>
        <p:spPr bwMode="auto">
          <a:xfrm>
            <a:off x="6451854" y="5649824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</a:t>
            </a:r>
            <a:endParaRPr/>
          </a:p>
        </p:txBody>
      </p:sp>
      <p:sp>
        <p:nvSpPr>
          <p:cNvPr id="41974" name="RECTANGLE41974"/>
          <p:cNvSpPr/>
          <p:nvPr/>
        </p:nvSpPr>
        <p:spPr bwMode="auto">
          <a:xfrm>
            <a:off x="6721475" y="5602834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975" name="RECTANGLE41975"/>
          <p:cNvSpPr/>
          <p:nvPr/>
        </p:nvSpPr>
        <p:spPr bwMode="auto">
          <a:xfrm>
            <a:off x="7099554" y="5649824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29</a:t>
            </a:r>
            <a:endParaRPr/>
          </a:p>
        </p:txBody>
      </p:sp>
      <p:sp>
        <p:nvSpPr>
          <p:cNvPr id="41978" name="RECTANGLE41978"/>
          <p:cNvSpPr/>
          <p:nvPr/>
        </p:nvSpPr>
        <p:spPr bwMode="auto">
          <a:xfrm>
            <a:off x="7369175" y="5602834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979" name="RECTANGLE41979"/>
          <p:cNvSpPr/>
          <p:nvPr/>
        </p:nvSpPr>
        <p:spPr bwMode="auto">
          <a:xfrm>
            <a:off x="7591679" y="5649824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-24%</a:t>
            </a:r>
            <a:endParaRPr/>
          </a:p>
        </p:txBody>
      </p:sp>
      <p:sp>
        <p:nvSpPr>
          <p:cNvPr id="41982" name="RECTANGLE41982"/>
          <p:cNvSpPr/>
          <p:nvPr/>
        </p:nvSpPr>
        <p:spPr bwMode="auto">
          <a:xfrm>
            <a:off x="8016875" y="5602834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983" name="RECTANGLE41983"/>
          <p:cNvSpPr/>
          <p:nvPr/>
        </p:nvSpPr>
        <p:spPr bwMode="auto">
          <a:xfrm>
            <a:off x="8395881" y="5649824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7%</a:t>
            </a:r>
            <a:endParaRPr/>
          </a:p>
        </p:txBody>
      </p:sp>
      <p:sp>
        <p:nvSpPr>
          <p:cNvPr id="41986" name="RECTANGLE41986"/>
          <p:cNvSpPr/>
          <p:nvPr/>
        </p:nvSpPr>
        <p:spPr bwMode="auto">
          <a:xfrm>
            <a:off x="8715375" y="5602834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987" name="RECTANGLE41987"/>
          <p:cNvSpPr/>
          <p:nvPr/>
        </p:nvSpPr>
        <p:spPr bwMode="auto">
          <a:xfrm>
            <a:off x="8903335" y="5649824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391</a:t>
            </a:r>
            <a:endParaRPr/>
          </a:p>
        </p:txBody>
      </p:sp>
      <p:sp>
        <p:nvSpPr>
          <p:cNvPr id="41990" name="RECTANGLE41990"/>
          <p:cNvSpPr/>
          <p:nvPr/>
        </p:nvSpPr>
        <p:spPr bwMode="auto">
          <a:xfrm>
            <a:off x="9236075" y="5602834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991" name="RECTANGLE41991"/>
          <p:cNvSpPr/>
          <p:nvPr/>
        </p:nvSpPr>
        <p:spPr bwMode="auto">
          <a:xfrm>
            <a:off x="9424035" y="5649824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339</a:t>
            </a:r>
            <a:endParaRPr/>
          </a:p>
        </p:txBody>
      </p:sp>
      <p:sp>
        <p:nvSpPr>
          <p:cNvPr id="41994" name="RECTANGLE41994"/>
          <p:cNvSpPr/>
          <p:nvPr/>
        </p:nvSpPr>
        <p:spPr bwMode="auto">
          <a:xfrm>
            <a:off x="9756775" y="5602834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1995" name="RECTANGLE41995"/>
          <p:cNvSpPr/>
          <p:nvPr/>
        </p:nvSpPr>
        <p:spPr bwMode="auto">
          <a:xfrm>
            <a:off x="9990112" y="5649824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15%</a:t>
            </a:r>
            <a:endParaRPr/>
          </a:p>
        </p:txBody>
      </p:sp>
      <p:sp>
        <p:nvSpPr>
          <p:cNvPr id="41998" name="RECTANGLE41998"/>
          <p:cNvSpPr/>
          <p:nvPr/>
        </p:nvSpPr>
        <p:spPr bwMode="auto">
          <a:xfrm>
            <a:off x="412585" y="582453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42001" name="RECTANGLE42001"/>
          <p:cNvSpPr/>
          <p:nvPr/>
        </p:nvSpPr>
        <p:spPr bwMode="auto">
          <a:xfrm>
            <a:off x="707517" y="5824538"/>
            <a:ext cx="5116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</a:t>
            </a:r>
            <a:endParaRPr/>
          </a:p>
        </p:txBody>
      </p:sp>
      <p:sp>
        <p:nvSpPr>
          <p:cNvPr id="42004" name="RECTANGLE42004"/>
          <p:cNvSpPr/>
          <p:nvPr/>
        </p:nvSpPr>
        <p:spPr bwMode="auto">
          <a:xfrm>
            <a:off x="707517" y="5932576"/>
            <a:ext cx="63064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RABAT (MA)</a:t>
            </a:r>
            <a:endParaRPr/>
          </a:p>
        </p:txBody>
      </p:sp>
      <p:sp>
        <p:nvSpPr>
          <p:cNvPr id="42007" name="RECTANGLE42007"/>
          <p:cNvSpPr/>
          <p:nvPr/>
        </p:nvSpPr>
        <p:spPr bwMode="auto">
          <a:xfrm>
            <a:off x="1809242" y="5834063"/>
            <a:ext cx="63962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RYANAIR</a:t>
            </a:r>
            <a:endParaRPr/>
          </a:p>
        </p:txBody>
      </p:sp>
      <p:sp>
        <p:nvSpPr>
          <p:cNvPr id="42010" name="RECTANGLE42010"/>
          <p:cNvSpPr/>
          <p:nvPr/>
        </p:nvSpPr>
        <p:spPr bwMode="auto">
          <a:xfrm>
            <a:off x="3632391" y="583406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013" name="RECTANGLE42013"/>
          <p:cNvSpPr/>
          <p:nvPr/>
        </p:nvSpPr>
        <p:spPr bwMode="auto">
          <a:xfrm>
            <a:off x="4344988" y="583406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135</a:t>
            </a:r>
            <a:endParaRPr/>
          </a:p>
        </p:txBody>
      </p:sp>
      <p:sp>
        <p:nvSpPr>
          <p:cNvPr id="42016" name="RECTANGLE42016"/>
          <p:cNvSpPr/>
          <p:nvPr/>
        </p:nvSpPr>
        <p:spPr bwMode="auto">
          <a:xfrm>
            <a:off x="4843971" y="583406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2019" name="RECTANGLE42019"/>
          <p:cNvSpPr/>
          <p:nvPr/>
        </p:nvSpPr>
        <p:spPr bwMode="auto">
          <a:xfrm>
            <a:off x="5784634" y="583406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2022" name="RECTANGLE42022"/>
          <p:cNvSpPr/>
          <p:nvPr/>
        </p:nvSpPr>
        <p:spPr bwMode="auto">
          <a:xfrm>
            <a:off x="6527991" y="583406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025" name="RECTANGLE42025"/>
          <p:cNvSpPr/>
          <p:nvPr/>
        </p:nvSpPr>
        <p:spPr bwMode="auto">
          <a:xfrm>
            <a:off x="7175691" y="583406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2028" name="RECTANGLE42028"/>
          <p:cNvSpPr/>
          <p:nvPr/>
        </p:nvSpPr>
        <p:spPr bwMode="auto">
          <a:xfrm>
            <a:off x="7574470" y="583406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2031" name="RECTANGLE42031"/>
          <p:cNvSpPr/>
          <p:nvPr/>
        </p:nvSpPr>
        <p:spPr bwMode="auto">
          <a:xfrm>
            <a:off x="8426234" y="583406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2034" name="RECTANGLE42034"/>
          <p:cNvSpPr/>
          <p:nvPr/>
        </p:nvSpPr>
        <p:spPr bwMode="auto">
          <a:xfrm>
            <a:off x="9042591" y="583406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037" name="RECTANGLE42037"/>
          <p:cNvSpPr/>
          <p:nvPr/>
        </p:nvSpPr>
        <p:spPr bwMode="auto">
          <a:xfrm>
            <a:off x="9450388" y="583406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135</a:t>
            </a:r>
            <a:endParaRPr/>
          </a:p>
        </p:txBody>
      </p:sp>
      <p:sp>
        <p:nvSpPr>
          <p:cNvPr id="42040" name="RECTANGLE42040"/>
          <p:cNvSpPr/>
          <p:nvPr/>
        </p:nvSpPr>
        <p:spPr bwMode="auto">
          <a:xfrm>
            <a:off x="9949370" y="583406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2043" name="RECTANGLE42043"/>
          <p:cNvSpPr/>
          <p:nvPr/>
        </p:nvSpPr>
        <p:spPr bwMode="auto">
          <a:xfrm>
            <a:off x="1809242" y="5977026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2046" name="RECTANGLE42046"/>
          <p:cNvSpPr/>
          <p:nvPr/>
        </p:nvSpPr>
        <p:spPr bwMode="auto">
          <a:xfrm>
            <a:off x="3431832" y="5977026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8 558</a:t>
            </a:r>
            <a:endParaRPr/>
          </a:p>
        </p:txBody>
      </p:sp>
      <p:sp>
        <p:nvSpPr>
          <p:cNvPr id="42049" name="RECTANGLE42049"/>
          <p:cNvSpPr/>
          <p:nvPr/>
        </p:nvSpPr>
        <p:spPr bwMode="auto">
          <a:xfrm>
            <a:off x="4200881" y="5977026"/>
            <a:ext cx="3261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20 299</a:t>
            </a:r>
            <a:endParaRPr/>
          </a:p>
        </p:txBody>
      </p:sp>
      <p:sp>
        <p:nvSpPr>
          <p:cNvPr id="42052" name="RECTANGLE42052"/>
          <p:cNvSpPr/>
          <p:nvPr/>
        </p:nvSpPr>
        <p:spPr bwMode="auto">
          <a:xfrm>
            <a:off x="4900422" y="5977026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-58%</a:t>
            </a:r>
            <a:endParaRPr/>
          </a:p>
        </p:txBody>
      </p:sp>
      <p:sp>
        <p:nvSpPr>
          <p:cNvPr id="42055" name="RECTANGLE42055"/>
          <p:cNvSpPr/>
          <p:nvPr/>
        </p:nvSpPr>
        <p:spPr bwMode="auto">
          <a:xfrm>
            <a:off x="5784634" y="597702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42058" name="RECTANGLE42058"/>
          <p:cNvSpPr/>
          <p:nvPr/>
        </p:nvSpPr>
        <p:spPr bwMode="auto">
          <a:xfrm>
            <a:off x="6471539" y="597702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</a:t>
            </a:r>
            <a:endParaRPr/>
          </a:p>
        </p:txBody>
      </p:sp>
      <p:sp>
        <p:nvSpPr>
          <p:cNvPr id="42061" name="RECTANGLE42061"/>
          <p:cNvSpPr/>
          <p:nvPr/>
        </p:nvSpPr>
        <p:spPr bwMode="auto">
          <a:xfrm>
            <a:off x="7119239" y="597702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</a:t>
            </a:r>
            <a:endParaRPr/>
          </a:p>
        </p:txBody>
      </p:sp>
      <p:sp>
        <p:nvSpPr>
          <p:cNvPr id="42064" name="RECTANGLE42064"/>
          <p:cNvSpPr/>
          <p:nvPr/>
        </p:nvSpPr>
        <p:spPr bwMode="auto">
          <a:xfrm>
            <a:off x="7630922" y="5977026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-69%</a:t>
            </a:r>
            <a:endParaRPr/>
          </a:p>
        </p:txBody>
      </p:sp>
      <p:sp>
        <p:nvSpPr>
          <p:cNvPr id="42067" name="RECTANGLE42067"/>
          <p:cNvSpPr/>
          <p:nvPr/>
        </p:nvSpPr>
        <p:spPr bwMode="auto">
          <a:xfrm>
            <a:off x="8426234" y="597702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2070" name="RECTANGLE42070"/>
          <p:cNvSpPr/>
          <p:nvPr/>
        </p:nvSpPr>
        <p:spPr bwMode="auto">
          <a:xfrm>
            <a:off x="8929688" y="597702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778</a:t>
            </a:r>
            <a:endParaRPr/>
          </a:p>
        </p:txBody>
      </p:sp>
      <p:sp>
        <p:nvSpPr>
          <p:cNvPr id="42073" name="RECTANGLE42073"/>
          <p:cNvSpPr/>
          <p:nvPr/>
        </p:nvSpPr>
        <p:spPr bwMode="auto">
          <a:xfrm>
            <a:off x="9450388" y="597702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580</a:t>
            </a:r>
            <a:endParaRPr/>
          </a:p>
        </p:txBody>
      </p:sp>
      <p:sp>
        <p:nvSpPr>
          <p:cNvPr id="42076" name="RECTANGLE42076"/>
          <p:cNvSpPr/>
          <p:nvPr/>
        </p:nvSpPr>
        <p:spPr bwMode="auto">
          <a:xfrm>
            <a:off x="10046183" y="5977026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34%</a:t>
            </a:r>
            <a:endParaRPr/>
          </a:p>
        </p:txBody>
      </p:sp>
      <p:sp>
        <p:nvSpPr>
          <p:cNvPr id="42079" name="RECTANGLE42079"/>
          <p:cNvSpPr/>
          <p:nvPr/>
        </p:nvSpPr>
        <p:spPr bwMode="auto">
          <a:xfrm>
            <a:off x="1730375" y="6088875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080" name="RECTANGLE42080"/>
          <p:cNvSpPr/>
          <p:nvPr/>
        </p:nvSpPr>
        <p:spPr bwMode="auto">
          <a:xfrm>
            <a:off x="2342794" y="6148565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2083" name="RECTANGLE42083"/>
          <p:cNvSpPr/>
          <p:nvPr/>
        </p:nvSpPr>
        <p:spPr bwMode="auto">
          <a:xfrm>
            <a:off x="3000375" y="6088875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084" name="RECTANGLE42084"/>
          <p:cNvSpPr/>
          <p:nvPr/>
        </p:nvSpPr>
        <p:spPr bwMode="auto">
          <a:xfrm>
            <a:off x="3399701" y="613586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8 558</a:t>
            </a:r>
            <a:endParaRPr/>
          </a:p>
        </p:txBody>
      </p:sp>
      <p:sp>
        <p:nvSpPr>
          <p:cNvPr id="42087" name="RECTANGLE42087"/>
          <p:cNvSpPr/>
          <p:nvPr/>
        </p:nvSpPr>
        <p:spPr bwMode="auto">
          <a:xfrm>
            <a:off x="3825875" y="6088875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088" name="RECTANGLE42088"/>
          <p:cNvSpPr/>
          <p:nvPr/>
        </p:nvSpPr>
        <p:spPr bwMode="auto">
          <a:xfrm>
            <a:off x="4162082" y="6135865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20 434</a:t>
            </a:r>
            <a:endParaRPr/>
          </a:p>
        </p:txBody>
      </p:sp>
      <p:sp>
        <p:nvSpPr>
          <p:cNvPr id="42091" name="RECTANGLE42091"/>
          <p:cNvSpPr/>
          <p:nvPr/>
        </p:nvSpPr>
        <p:spPr bwMode="auto">
          <a:xfrm>
            <a:off x="4651375" y="6088875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092" name="RECTANGLE42092"/>
          <p:cNvSpPr/>
          <p:nvPr/>
        </p:nvSpPr>
        <p:spPr bwMode="auto">
          <a:xfrm>
            <a:off x="4861179" y="6135865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-58%</a:t>
            </a:r>
            <a:endParaRPr/>
          </a:p>
        </p:txBody>
      </p:sp>
      <p:sp>
        <p:nvSpPr>
          <p:cNvPr id="42095" name="RECTANGLE42095"/>
          <p:cNvSpPr/>
          <p:nvPr/>
        </p:nvSpPr>
        <p:spPr bwMode="auto">
          <a:xfrm>
            <a:off x="5286375" y="6088875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096" name="RECTANGLE42096"/>
          <p:cNvSpPr/>
          <p:nvPr/>
        </p:nvSpPr>
        <p:spPr bwMode="auto">
          <a:xfrm>
            <a:off x="5754281" y="613586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42099" name="RECTANGLE42099"/>
          <p:cNvSpPr/>
          <p:nvPr/>
        </p:nvSpPr>
        <p:spPr bwMode="auto">
          <a:xfrm>
            <a:off x="6073775" y="608887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100" name="RECTANGLE42100"/>
          <p:cNvSpPr/>
          <p:nvPr/>
        </p:nvSpPr>
        <p:spPr bwMode="auto">
          <a:xfrm>
            <a:off x="6451854" y="6135865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</a:t>
            </a:r>
            <a:endParaRPr/>
          </a:p>
        </p:txBody>
      </p:sp>
      <p:sp>
        <p:nvSpPr>
          <p:cNvPr id="42103" name="RECTANGLE42103"/>
          <p:cNvSpPr/>
          <p:nvPr/>
        </p:nvSpPr>
        <p:spPr bwMode="auto">
          <a:xfrm>
            <a:off x="6721475" y="608887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104" name="RECTANGLE42104"/>
          <p:cNvSpPr/>
          <p:nvPr/>
        </p:nvSpPr>
        <p:spPr bwMode="auto">
          <a:xfrm>
            <a:off x="7099554" y="6135865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36</a:t>
            </a:r>
            <a:endParaRPr/>
          </a:p>
        </p:txBody>
      </p:sp>
      <p:sp>
        <p:nvSpPr>
          <p:cNvPr id="42107" name="RECTANGLE42107"/>
          <p:cNvSpPr/>
          <p:nvPr/>
        </p:nvSpPr>
        <p:spPr bwMode="auto">
          <a:xfrm>
            <a:off x="7369175" y="608887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108" name="RECTANGLE42108"/>
          <p:cNvSpPr/>
          <p:nvPr/>
        </p:nvSpPr>
        <p:spPr bwMode="auto">
          <a:xfrm>
            <a:off x="7591679" y="6135865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-69%</a:t>
            </a:r>
            <a:endParaRPr/>
          </a:p>
        </p:txBody>
      </p:sp>
      <p:sp>
        <p:nvSpPr>
          <p:cNvPr id="42111" name="RECTANGLE42111"/>
          <p:cNvSpPr/>
          <p:nvPr/>
        </p:nvSpPr>
        <p:spPr bwMode="auto">
          <a:xfrm>
            <a:off x="8016875" y="6088875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112" name="RECTANGLE42112"/>
          <p:cNvSpPr/>
          <p:nvPr/>
        </p:nvSpPr>
        <p:spPr bwMode="auto">
          <a:xfrm>
            <a:off x="8395881" y="613586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2115" name="RECTANGLE42115"/>
          <p:cNvSpPr/>
          <p:nvPr/>
        </p:nvSpPr>
        <p:spPr bwMode="auto">
          <a:xfrm>
            <a:off x="8715375" y="6088875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116" name="RECTANGLE42116"/>
          <p:cNvSpPr/>
          <p:nvPr/>
        </p:nvSpPr>
        <p:spPr bwMode="auto">
          <a:xfrm>
            <a:off x="8903335" y="6135865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778</a:t>
            </a:r>
            <a:endParaRPr/>
          </a:p>
        </p:txBody>
      </p:sp>
      <p:sp>
        <p:nvSpPr>
          <p:cNvPr id="42119" name="RECTANGLE42119"/>
          <p:cNvSpPr/>
          <p:nvPr/>
        </p:nvSpPr>
        <p:spPr bwMode="auto">
          <a:xfrm>
            <a:off x="9236075" y="6088875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120" name="RECTANGLE42120"/>
          <p:cNvSpPr/>
          <p:nvPr/>
        </p:nvSpPr>
        <p:spPr bwMode="auto">
          <a:xfrm>
            <a:off x="9424035" y="6135865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568</a:t>
            </a:r>
            <a:endParaRPr/>
          </a:p>
        </p:txBody>
      </p:sp>
      <p:sp>
        <p:nvSpPr>
          <p:cNvPr id="42123" name="RECTANGLE42123"/>
          <p:cNvSpPr/>
          <p:nvPr/>
        </p:nvSpPr>
        <p:spPr bwMode="auto">
          <a:xfrm>
            <a:off x="9756775" y="6088875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124" name="RECTANGLE42124"/>
          <p:cNvSpPr/>
          <p:nvPr/>
        </p:nvSpPr>
        <p:spPr bwMode="auto">
          <a:xfrm>
            <a:off x="9990112" y="6135865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37%</a:t>
            </a:r>
            <a:endParaRPr/>
          </a:p>
        </p:txBody>
      </p:sp>
      <p:sp>
        <p:nvSpPr>
          <p:cNvPr id="42127" name="RECTANGLE42127"/>
          <p:cNvSpPr/>
          <p:nvPr/>
        </p:nvSpPr>
        <p:spPr bwMode="auto">
          <a:xfrm>
            <a:off x="412585" y="63105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</a:t>
            </a:r>
            <a:endParaRPr/>
          </a:p>
        </p:txBody>
      </p:sp>
      <p:sp>
        <p:nvSpPr>
          <p:cNvPr id="42130" name="RECTANGLE42130"/>
          <p:cNvSpPr/>
          <p:nvPr/>
        </p:nvSpPr>
        <p:spPr bwMode="auto">
          <a:xfrm>
            <a:off x="707517" y="6310579"/>
            <a:ext cx="56503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DAKAR (SN)</a:t>
            </a:r>
            <a:endParaRPr/>
          </a:p>
        </p:txBody>
      </p:sp>
      <p:sp>
        <p:nvSpPr>
          <p:cNvPr id="42133" name="RECTANGLE42133"/>
          <p:cNvSpPr/>
          <p:nvPr/>
        </p:nvSpPr>
        <p:spPr bwMode="auto">
          <a:xfrm>
            <a:off x="707517" y="6418618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2136" name="RECTANGLE42136"/>
          <p:cNvSpPr/>
          <p:nvPr/>
        </p:nvSpPr>
        <p:spPr bwMode="auto">
          <a:xfrm>
            <a:off x="1809242" y="6320104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2139" name="RECTANGLE42139"/>
          <p:cNvSpPr/>
          <p:nvPr/>
        </p:nvSpPr>
        <p:spPr bwMode="auto">
          <a:xfrm>
            <a:off x="3431832" y="6320104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6 731</a:t>
            </a:r>
            <a:endParaRPr/>
          </a:p>
        </p:txBody>
      </p:sp>
      <p:sp>
        <p:nvSpPr>
          <p:cNvPr id="42142" name="RECTANGLE42142"/>
          <p:cNvSpPr/>
          <p:nvPr/>
        </p:nvSpPr>
        <p:spPr bwMode="auto">
          <a:xfrm>
            <a:off x="4257332" y="6320104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3 892</a:t>
            </a:r>
            <a:endParaRPr/>
          </a:p>
        </p:txBody>
      </p:sp>
      <p:sp>
        <p:nvSpPr>
          <p:cNvPr id="42145" name="RECTANGLE42145"/>
          <p:cNvSpPr/>
          <p:nvPr/>
        </p:nvSpPr>
        <p:spPr bwMode="auto">
          <a:xfrm>
            <a:off x="4940783" y="6320104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73%</a:t>
            </a:r>
            <a:endParaRPr/>
          </a:p>
        </p:txBody>
      </p:sp>
      <p:sp>
        <p:nvSpPr>
          <p:cNvPr id="42148" name="RECTANGLE42148"/>
          <p:cNvSpPr/>
          <p:nvPr/>
        </p:nvSpPr>
        <p:spPr bwMode="auto">
          <a:xfrm>
            <a:off x="5784634" y="632010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2151" name="RECTANGLE42151"/>
          <p:cNvSpPr/>
          <p:nvPr/>
        </p:nvSpPr>
        <p:spPr bwMode="auto">
          <a:xfrm>
            <a:off x="6527991" y="632010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2154" name="RECTANGLE42154"/>
          <p:cNvSpPr/>
          <p:nvPr/>
        </p:nvSpPr>
        <p:spPr bwMode="auto">
          <a:xfrm>
            <a:off x="7175691" y="632010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2157" name="RECTANGLE42157"/>
          <p:cNvSpPr/>
          <p:nvPr/>
        </p:nvSpPr>
        <p:spPr bwMode="auto">
          <a:xfrm>
            <a:off x="7614831" y="6320104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150%</a:t>
            </a:r>
            <a:endParaRPr/>
          </a:p>
        </p:txBody>
      </p:sp>
      <p:sp>
        <p:nvSpPr>
          <p:cNvPr id="42160" name="RECTANGLE42160"/>
          <p:cNvSpPr/>
          <p:nvPr/>
        </p:nvSpPr>
        <p:spPr bwMode="auto">
          <a:xfrm>
            <a:off x="8426234" y="632010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2163" name="RECTANGLE42163"/>
          <p:cNvSpPr/>
          <p:nvPr/>
        </p:nvSpPr>
        <p:spPr bwMode="auto">
          <a:xfrm>
            <a:off x="8842032" y="6320104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1 346</a:t>
            </a:r>
            <a:endParaRPr/>
          </a:p>
        </p:txBody>
      </p:sp>
      <p:sp>
        <p:nvSpPr>
          <p:cNvPr id="42166" name="RECTANGLE42166"/>
          <p:cNvSpPr/>
          <p:nvPr/>
        </p:nvSpPr>
        <p:spPr bwMode="auto">
          <a:xfrm>
            <a:off x="9362732" y="6320104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1 946</a:t>
            </a:r>
            <a:endParaRPr/>
          </a:p>
        </p:txBody>
      </p:sp>
      <p:sp>
        <p:nvSpPr>
          <p:cNvPr id="42169" name="RECTANGLE42169"/>
          <p:cNvSpPr/>
          <p:nvPr/>
        </p:nvSpPr>
        <p:spPr bwMode="auto">
          <a:xfrm>
            <a:off x="10005822" y="6320104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-31%</a:t>
            </a:r>
            <a:endParaRPr/>
          </a:p>
        </p:txBody>
      </p:sp>
      <p:sp>
        <p:nvSpPr>
          <p:cNvPr id="42172" name="RECTANGLE42172"/>
          <p:cNvSpPr/>
          <p:nvPr/>
        </p:nvSpPr>
        <p:spPr bwMode="auto">
          <a:xfrm>
            <a:off x="1809242" y="6463068"/>
            <a:ext cx="86498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SENEGAL</a:t>
            </a:r>
            <a:endParaRPr/>
          </a:p>
        </p:txBody>
      </p:sp>
      <p:sp>
        <p:nvSpPr>
          <p:cNvPr id="42175" name="RECTANGLE42175"/>
          <p:cNvSpPr/>
          <p:nvPr/>
        </p:nvSpPr>
        <p:spPr bwMode="auto">
          <a:xfrm>
            <a:off x="3632391" y="646306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178" name="RECTANGLE42178"/>
          <p:cNvSpPr/>
          <p:nvPr/>
        </p:nvSpPr>
        <p:spPr bwMode="auto">
          <a:xfrm>
            <a:off x="4257332" y="646306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2 536</a:t>
            </a:r>
            <a:endParaRPr/>
          </a:p>
        </p:txBody>
      </p:sp>
      <p:sp>
        <p:nvSpPr>
          <p:cNvPr id="42181" name="RECTANGLE42181"/>
          <p:cNvSpPr/>
          <p:nvPr/>
        </p:nvSpPr>
        <p:spPr bwMode="auto">
          <a:xfrm>
            <a:off x="4843971" y="6463068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2184" name="RECTANGLE42184"/>
          <p:cNvSpPr/>
          <p:nvPr/>
        </p:nvSpPr>
        <p:spPr bwMode="auto">
          <a:xfrm>
            <a:off x="5784634" y="646306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2187" name="RECTANGLE42187"/>
          <p:cNvSpPr/>
          <p:nvPr/>
        </p:nvSpPr>
        <p:spPr bwMode="auto">
          <a:xfrm>
            <a:off x="6527991" y="646306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190" name="RECTANGLE42190"/>
          <p:cNvSpPr/>
          <p:nvPr/>
        </p:nvSpPr>
        <p:spPr bwMode="auto">
          <a:xfrm>
            <a:off x="7175691" y="646306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2193" name="RECTANGLE42193"/>
          <p:cNvSpPr/>
          <p:nvPr/>
        </p:nvSpPr>
        <p:spPr bwMode="auto">
          <a:xfrm>
            <a:off x="7574470" y="6463068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2196" name="RECTANGLE42196"/>
          <p:cNvSpPr/>
          <p:nvPr/>
        </p:nvSpPr>
        <p:spPr bwMode="auto">
          <a:xfrm>
            <a:off x="8426234" y="646306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2199" name="RECTANGLE42199"/>
          <p:cNvSpPr/>
          <p:nvPr/>
        </p:nvSpPr>
        <p:spPr bwMode="auto">
          <a:xfrm>
            <a:off x="9042591" y="646306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202" name="RECTANGLE42202"/>
          <p:cNvSpPr/>
          <p:nvPr/>
        </p:nvSpPr>
        <p:spPr bwMode="auto">
          <a:xfrm>
            <a:off x="9450388" y="646306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634</a:t>
            </a:r>
            <a:endParaRPr/>
          </a:p>
        </p:txBody>
      </p:sp>
      <p:sp>
        <p:nvSpPr>
          <p:cNvPr id="42205" name="RECTANGLE42205"/>
          <p:cNvSpPr/>
          <p:nvPr/>
        </p:nvSpPr>
        <p:spPr bwMode="auto">
          <a:xfrm>
            <a:off x="9949370" y="6463068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2208" name="RECTANGLE42208"/>
          <p:cNvSpPr/>
          <p:nvPr/>
        </p:nvSpPr>
        <p:spPr bwMode="auto">
          <a:xfrm>
            <a:off x="1730375" y="6574917"/>
            <a:ext cx="12700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09" name="RECTANGLE42209"/>
          <p:cNvSpPr/>
          <p:nvPr/>
        </p:nvSpPr>
        <p:spPr bwMode="auto">
          <a:xfrm>
            <a:off x="2342794" y="6634607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2212" name="RECTANGLE42212"/>
          <p:cNvSpPr/>
          <p:nvPr/>
        </p:nvSpPr>
        <p:spPr bwMode="auto">
          <a:xfrm>
            <a:off x="3000375" y="6574917"/>
            <a:ext cx="8255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13" name="RECTANGLE42213"/>
          <p:cNvSpPr/>
          <p:nvPr/>
        </p:nvSpPr>
        <p:spPr bwMode="auto">
          <a:xfrm>
            <a:off x="3399701" y="6621907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6 731</a:t>
            </a:r>
            <a:endParaRPr/>
          </a:p>
        </p:txBody>
      </p:sp>
      <p:sp>
        <p:nvSpPr>
          <p:cNvPr id="42216" name="RECTANGLE42216"/>
          <p:cNvSpPr/>
          <p:nvPr/>
        </p:nvSpPr>
        <p:spPr bwMode="auto">
          <a:xfrm>
            <a:off x="3825875" y="6574917"/>
            <a:ext cx="8255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17" name="RECTANGLE42217"/>
          <p:cNvSpPr/>
          <p:nvPr/>
        </p:nvSpPr>
        <p:spPr bwMode="auto">
          <a:xfrm>
            <a:off x="4225201" y="6621907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6 428</a:t>
            </a:r>
            <a:endParaRPr/>
          </a:p>
        </p:txBody>
      </p:sp>
      <p:sp>
        <p:nvSpPr>
          <p:cNvPr id="42220" name="RECTANGLE42220"/>
          <p:cNvSpPr/>
          <p:nvPr/>
        </p:nvSpPr>
        <p:spPr bwMode="auto">
          <a:xfrm>
            <a:off x="4651375" y="6574917"/>
            <a:ext cx="6350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21" name="RECTANGLE42221"/>
          <p:cNvSpPr/>
          <p:nvPr/>
        </p:nvSpPr>
        <p:spPr bwMode="auto">
          <a:xfrm>
            <a:off x="4966881" y="662190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42224" name="RECTANGLE42224"/>
          <p:cNvSpPr/>
          <p:nvPr/>
        </p:nvSpPr>
        <p:spPr bwMode="auto">
          <a:xfrm>
            <a:off x="5286375" y="6574917"/>
            <a:ext cx="7874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25" name="RECTANGLE42225"/>
          <p:cNvSpPr/>
          <p:nvPr/>
        </p:nvSpPr>
        <p:spPr bwMode="auto">
          <a:xfrm>
            <a:off x="5754281" y="662190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2228" name="RECTANGLE42228"/>
          <p:cNvSpPr/>
          <p:nvPr/>
        </p:nvSpPr>
        <p:spPr bwMode="auto">
          <a:xfrm>
            <a:off x="6073775" y="6574917"/>
            <a:ext cx="647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29" name="RECTANGLE42229"/>
          <p:cNvSpPr/>
          <p:nvPr/>
        </p:nvSpPr>
        <p:spPr bwMode="auto">
          <a:xfrm>
            <a:off x="6514973" y="6621907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2232" name="RECTANGLE42232"/>
          <p:cNvSpPr/>
          <p:nvPr/>
        </p:nvSpPr>
        <p:spPr bwMode="auto">
          <a:xfrm>
            <a:off x="6721475" y="6574917"/>
            <a:ext cx="647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33" name="RECTANGLE42233"/>
          <p:cNvSpPr/>
          <p:nvPr/>
        </p:nvSpPr>
        <p:spPr bwMode="auto">
          <a:xfrm>
            <a:off x="7162673" y="6621907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</a:t>
            </a:r>
            <a:endParaRPr/>
          </a:p>
        </p:txBody>
      </p:sp>
      <p:sp>
        <p:nvSpPr>
          <p:cNvPr id="42236" name="RECTANGLE42236"/>
          <p:cNvSpPr/>
          <p:nvPr/>
        </p:nvSpPr>
        <p:spPr bwMode="auto">
          <a:xfrm>
            <a:off x="7369175" y="6574917"/>
            <a:ext cx="647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37" name="RECTANGLE42237"/>
          <p:cNvSpPr/>
          <p:nvPr/>
        </p:nvSpPr>
        <p:spPr bwMode="auto">
          <a:xfrm>
            <a:off x="7591679" y="6621907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-17%</a:t>
            </a:r>
            <a:endParaRPr/>
          </a:p>
        </p:txBody>
      </p:sp>
      <p:sp>
        <p:nvSpPr>
          <p:cNvPr id="42240" name="RECTANGLE42240"/>
          <p:cNvSpPr/>
          <p:nvPr/>
        </p:nvSpPr>
        <p:spPr bwMode="auto">
          <a:xfrm>
            <a:off x="8016875" y="6574917"/>
            <a:ext cx="6985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41" name="RECTANGLE42241"/>
          <p:cNvSpPr/>
          <p:nvPr/>
        </p:nvSpPr>
        <p:spPr bwMode="auto">
          <a:xfrm>
            <a:off x="8395881" y="662190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2244" name="RECTANGLE42244"/>
          <p:cNvSpPr/>
          <p:nvPr/>
        </p:nvSpPr>
        <p:spPr bwMode="auto">
          <a:xfrm>
            <a:off x="8715375" y="6574917"/>
            <a:ext cx="520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45" name="RECTANGLE42245"/>
          <p:cNvSpPr/>
          <p:nvPr/>
        </p:nvSpPr>
        <p:spPr bwMode="auto">
          <a:xfrm>
            <a:off x="8809901" y="6621907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1 346</a:t>
            </a:r>
            <a:endParaRPr/>
          </a:p>
        </p:txBody>
      </p:sp>
      <p:sp>
        <p:nvSpPr>
          <p:cNvPr id="42248" name="RECTANGLE42248"/>
          <p:cNvSpPr/>
          <p:nvPr/>
        </p:nvSpPr>
        <p:spPr bwMode="auto">
          <a:xfrm>
            <a:off x="9236075" y="6574917"/>
            <a:ext cx="520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49" name="RECTANGLE42249"/>
          <p:cNvSpPr/>
          <p:nvPr/>
        </p:nvSpPr>
        <p:spPr bwMode="auto">
          <a:xfrm>
            <a:off x="9330601" y="6621907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1 071</a:t>
            </a:r>
            <a:endParaRPr/>
          </a:p>
        </p:txBody>
      </p:sp>
      <p:sp>
        <p:nvSpPr>
          <p:cNvPr id="42252" name="RECTANGLE42252"/>
          <p:cNvSpPr/>
          <p:nvPr/>
        </p:nvSpPr>
        <p:spPr bwMode="auto">
          <a:xfrm>
            <a:off x="9756775" y="6574917"/>
            <a:ext cx="6350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53" name="RECTANGLE42253"/>
          <p:cNvSpPr/>
          <p:nvPr/>
        </p:nvSpPr>
        <p:spPr bwMode="auto">
          <a:xfrm>
            <a:off x="9990112" y="6621907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26%</a:t>
            </a:r>
            <a:endParaRPr/>
          </a:p>
        </p:txBody>
      </p:sp>
      <p:sp>
        <p:nvSpPr>
          <p:cNvPr id="42256" name="LINE42256"/>
          <p:cNvSpPr/>
          <p:nvPr/>
        </p:nvSpPr>
        <p:spPr bwMode="auto">
          <a:xfrm flipH="1">
            <a:off x="9766300" y="19907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57" name="LINE42257"/>
          <p:cNvSpPr/>
          <p:nvPr/>
        </p:nvSpPr>
        <p:spPr bwMode="auto">
          <a:xfrm flipH="1">
            <a:off x="9766300" y="24767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58" name="LINE42258"/>
          <p:cNvSpPr/>
          <p:nvPr/>
        </p:nvSpPr>
        <p:spPr bwMode="auto">
          <a:xfrm flipH="1">
            <a:off x="9766300" y="281984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59" name="LINE42259"/>
          <p:cNvSpPr/>
          <p:nvPr/>
        </p:nvSpPr>
        <p:spPr bwMode="auto">
          <a:xfrm flipH="1">
            <a:off x="9766300" y="3162922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60" name="LINE42260"/>
          <p:cNvSpPr/>
          <p:nvPr/>
        </p:nvSpPr>
        <p:spPr bwMode="auto">
          <a:xfrm flipH="1">
            <a:off x="9766300" y="395085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61" name="LINE42261"/>
          <p:cNvSpPr/>
          <p:nvPr/>
        </p:nvSpPr>
        <p:spPr bwMode="auto">
          <a:xfrm flipH="1">
            <a:off x="9766300" y="45449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62" name="LINE42262"/>
          <p:cNvSpPr/>
          <p:nvPr/>
        </p:nvSpPr>
        <p:spPr bwMode="auto">
          <a:xfrm flipH="1">
            <a:off x="9766300" y="56028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63" name="LINE42263"/>
          <p:cNvSpPr/>
          <p:nvPr/>
        </p:nvSpPr>
        <p:spPr bwMode="auto">
          <a:xfrm flipH="1">
            <a:off x="9766300" y="60888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64" name="LINE42264"/>
          <p:cNvSpPr/>
          <p:nvPr/>
        </p:nvSpPr>
        <p:spPr bwMode="auto">
          <a:xfrm flipH="1">
            <a:off x="9766300" y="657491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65" name="LINE42265"/>
          <p:cNvSpPr/>
          <p:nvPr/>
        </p:nvSpPr>
        <p:spPr bwMode="auto">
          <a:xfrm flipH="1">
            <a:off x="7378700" y="19907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66" name="LINE42266"/>
          <p:cNvSpPr/>
          <p:nvPr/>
        </p:nvSpPr>
        <p:spPr bwMode="auto">
          <a:xfrm flipH="1">
            <a:off x="7378700" y="24767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67" name="LINE42267"/>
          <p:cNvSpPr/>
          <p:nvPr/>
        </p:nvSpPr>
        <p:spPr bwMode="auto">
          <a:xfrm flipH="1">
            <a:off x="7378700" y="281984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68" name="LINE42268"/>
          <p:cNvSpPr/>
          <p:nvPr/>
        </p:nvSpPr>
        <p:spPr bwMode="auto">
          <a:xfrm flipH="1">
            <a:off x="7378700" y="3162922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69" name="LINE42269"/>
          <p:cNvSpPr/>
          <p:nvPr/>
        </p:nvSpPr>
        <p:spPr bwMode="auto">
          <a:xfrm flipH="1">
            <a:off x="7378700" y="395085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70" name="LINE42270"/>
          <p:cNvSpPr/>
          <p:nvPr/>
        </p:nvSpPr>
        <p:spPr bwMode="auto">
          <a:xfrm flipH="1">
            <a:off x="7378700" y="45449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71" name="LINE42271"/>
          <p:cNvSpPr/>
          <p:nvPr/>
        </p:nvSpPr>
        <p:spPr bwMode="auto">
          <a:xfrm flipH="1">
            <a:off x="7378700" y="56028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72" name="LINE42272"/>
          <p:cNvSpPr/>
          <p:nvPr/>
        </p:nvSpPr>
        <p:spPr bwMode="auto">
          <a:xfrm flipH="1">
            <a:off x="7378700" y="60888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73" name="LINE42273"/>
          <p:cNvSpPr/>
          <p:nvPr/>
        </p:nvSpPr>
        <p:spPr bwMode="auto">
          <a:xfrm flipH="1">
            <a:off x="7378700" y="657491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74" name="LINE42274"/>
          <p:cNvSpPr/>
          <p:nvPr/>
        </p:nvSpPr>
        <p:spPr bwMode="auto">
          <a:xfrm flipH="1">
            <a:off x="9245600" y="19907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75" name="LINE42275"/>
          <p:cNvSpPr/>
          <p:nvPr/>
        </p:nvSpPr>
        <p:spPr bwMode="auto">
          <a:xfrm flipH="1">
            <a:off x="9245600" y="24767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76" name="LINE42276"/>
          <p:cNvSpPr/>
          <p:nvPr/>
        </p:nvSpPr>
        <p:spPr bwMode="auto">
          <a:xfrm flipH="1">
            <a:off x="9245600" y="281984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77" name="LINE42277"/>
          <p:cNvSpPr/>
          <p:nvPr/>
        </p:nvSpPr>
        <p:spPr bwMode="auto">
          <a:xfrm flipH="1">
            <a:off x="9245600" y="3162922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78" name="LINE42278"/>
          <p:cNvSpPr/>
          <p:nvPr/>
        </p:nvSpPr>
        <p:spPr bwMode="auto">
          <a:xfrm flipH="1">
            <a:off x="9245600" y="395085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79" name="LINE42279"/>
          <p:cNvSpPr/>
          <p:nvPr/>
        </p:nvSpPr>
        <p:spPr bwMode="auto">
          <a:xfrm flipH="1">
            <a:off x="9245600" y="45449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80" name="LINE42280"/>
          <p:cNvSpPr/>
          <p:nvPr/>
        </p:nvSpPr>
        <p:spPr bwMode="auto">
          <a:xfrm flipH="1">
            <a:off x="9245600" y="56028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81" name="LINE42281"/>
          <p:cNvSpPr/>
          <p:nvPr/>
        </p:nvSpPr>
        <p:spPr bwMode="auto">
          <a:xfrm flipH="1">
            <a:off x="9245600" y="60888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82" name="LINE42282"/>
          <p:cNvSpPr/>
          <p:nvPr/>
        </p:nvSpPr>
        <p:spPr bwMode="auto">
          <a:xfrm flipH="1">
            <a:off x="9245600" y="657491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83" name="LINE42283"/>
          <p:cNvSpPr/>
          <p:nvPr/>
        </p:nvSpPr>
        <p:spPr bwMode="auto">
          <a:xfrm flipH="1">
            <a:off x="3009900" y="19907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84" name="LINE42284"/>
          <p:cNvSpPr/>
          <p:nvPr/>
        </p:nvSpPr>
        <p:spPr bwMode="auto">
          <a:xfrm flipH="1">
            <a:off x="3009900" y="24767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85" name="LINE42285"/>
          <p:cNvSpPr/>
          <p:nvPr/>
        </p:nvSpPr>
        <p:spPr bwMode="auto">
          <a:xfrm flipH="1">
            <a:off x="3009900" y="281984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86" name="LINE42286"/>
          <p:cNvSpPr/>
          <p:nvPr/>
        </p:nvSpPr>
        <p:spPr bwMode="auto">
          <a:xfrm flipH="1">
            <a:off x="3009900" y="3162922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87" name="LINE42287"/>
          <p:cNvSpPr/>
          <p:nvPr/>
        </p:nvSpPr>
        <p:spPr bwMode="auto">
          <a:xfrm flipH="1">
            <a:off x="3009900" y="395085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88" name="LINE42288"/>
          <p:cNvSpPr/>
          <p:nvPr/>
        </p:nvSpPr>
        <p:spPr bwMode="auto">
          <a:xfrm flipH="1">
            <a:off x="3009900" y="45449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89" name="LINE42289"/>
          <p:cNvSpPr/>
          <p:nvPr/>
        </p:nvSpPr>
        <p:spPr bwMode="auto">
          <a:xfrm flipH="1">
            <a:off x="3009900" y="56028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90" name="LINE42290"/>
          <p:cNvSpPr/>
          <p:nvPr/>
        </p:nvSpPr>
        <p:spPr bwMode="auto">
          <a:xfrm flipH="1">
            <a:off x="3009900" y="60888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91" name="LINE42291"/>
          <p:cNvSpPr/>
          <p:nvPr/>
        </p:nvSpPr>
        <p:spPr bwMode="auto">
          <a:xfrm flipH="1">
            <a:off x="3009900" y="657491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92" name="LINE42292"/>
          <p:cNvSpPr/>
          <p:nvPr/>
        </p:nvSpPr>
        <p:spPr bwMode="auto">
          <a:xfrm flipH="1">
            <a:off x="1739900" y="19907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93" name="LINE42293"/>
          <p:cNvSpPr/>
          <p:nvPr/>
        </p:nvSpPr>
        <p:spPr bwMode="auto">
          <a:xfrm flipH="1">
            <a:off x="1739900" y="24767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94" name="LINE42294"/>
          <p:cNvSpPr/>
          <p:nvPr/>
        </p:nvSpPr>
        <p:spPr bwMode="auto">
          <a:xfrm flipH="1">
            <a:off x="1739900" y="281984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95" name="LINE42295"/>
          <p:cNvSpPr/>
          <p:nvPr/>
        </p:nvSpPr>
        <p:spPr bwMode="auto">
          <a:xfrm flipH="1">
            <a:off x="1739900" y="3162922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96" name="LINE42296"/>
          <p:cNvSpPr/>
          <p:nvPr/>
        </p:nvSpPr>
        <p:spPr bwMode="auto">
          <a:xfrm flipH="1">
            <a:off x="1739900" y="395085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97" name="LINE42297"/>
          <p:cNvSpPr/>
          <p:nvPr/>
        </p:nvSpPr>
        <p:spPr bwMode="auto">
          <a:xfrm flipH="1">
            <a:off x="1739900" y="45449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98" name="LINE42298"/>
          <p:cNvSpPr/>
          <p:nvPr/>
        </p:nvSpPr>
        <p:spPr bwMode="auto">
          <a:xfrm flipH="1">
            <a:off x="1739900" y="56028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299" name="LINE42299"/>
          <p:cNvSpPr/>
          <p:nvPr/>
        </p:nvSpPr>
        <p:spPr bwMode="auto">
          <a:xfrm flipH="1">
            <a:off x="1739900" y="60888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00" name="LINE42300"/>
          <p:cNvSpPr/>
          <p:nvPr/>
        </p:nvSpPr>
        <p:spPr bwMode="auto">
          <a:xfrm flipH="1">
            <a:off x="1739900" y="657491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01" name="LINE42301"/>
          <p:cNvSpPr/>
          <p:nvPr/>
        </p:nvSpPr>
        <p:spPr bwMode="auto">
          <a:xfrm flipH="1">
            <a:off x="8026400" y="19907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02" name="LINE42302"/>
          <p:cNvSpPr/>
          <p:nvPr/>
        </p:nvSpPr>
        <p:spPr bwMode="auto">
          <a:xfrm flipH="1">
            <a:off x="8026400" y="24767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03" name="LINE42303"/>
          <p:cNvSpPr/>
          <p:nvPr/>
        </p:nvSpPr>
        <p:spPr bwMode="auto">
          <a:xfrm flipH="1">
            <a:off x="8026400" y="281984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04" name="LINE42304"/>
          <p:cNvSpPr/>
          <p:nvPr/>
        </p:nvSpPr>
        <p:spPr bwMode="auto">
          <a:xfrm flipH="1">
            <a:off x="8026400" y="3162922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05" name="LINE42305"/>
          <p:cNvSpPr/>
          <p:nvPr/>
        </p:nvSpPr>
        <p:spPr bwMode="auto">
          <a:xfrm flipH="1">
            <a:off x="8026400" y="395085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06" name="LINE42306"/>
          <p:cNvSpPr/>
          <p:nvPr/>
        </p:nvSpPr>
        <p:spPr bwMode="auto">
          <a:xfrm flipH="1">
            <a:off x="8026400" y="45449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07" name="LINE42307"/>
          <p:cNvSpPr/>
          <p:nvPr/>
        </p:nvSpPr>
        <p:spPr bwMode="auto">
          <a:xfrm flipH="1">
            <a:off x="8026400" y="56028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08" name="LINE42308"/>
          <p:cNvSpPr/>
          <p:nvPr/>
        </p:nvSpPr>
        <p:spPr bwMode="auto">
          <a:xfrm flipH="1">
            <a:off x="8026400" y="60888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09" name="LINE42309"/>
          <p:cNvSpPr/>
          <p:nvPr/>
        </p:nvSpPr>
        <p:spPr bwMode="auto">
          <a:xfrm flipH="1">
            <a:off x="8026400" y="657491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10" name="LINE42310"/>
          <p:cNvSpPr/>
          <p:nvPr/>
        </p:nvSpPr>
        <p:spPr bwMode="auto">
          <a:xfrm flipH="1">
            <a:off x="5295900" y="19907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11" name="LINE42311"/>
          <p:cNvSpPr/>
          <p:nvPr/>
        </p:nvSpPr>
        <p:spPr bwMode="auto">
          <a:xfrm flipH="1">
            <a:off x="5295900" y="24767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12" name="LINE42312"/>
          <p:cNvSpPr/>
          <p:nvPr/>
        </p:nvSpPr>
        <p:spPr bwMode="auto">
          <a:xfrm flipH="1">
            <a:off x="5295900" y="281984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13" name="LINE42313"/>
          <p:cNvSpPr/>
          <p:nvPr/>
        </p:nvSpPr>
        <p:spPr bwMode="auto">
          <a:xfrm flipH="1">
            <a:off x="5295900" y="3162922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14" name="LINE42314"/>
          <p:cNvSpPr/>
          <p:nvPr/>
        </p:nvSpPr>
        <p:spPr bwMode="auto">
          <a:xfrm flipH="1">
            <a:off x="5295900" y="395085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15" name="LINE42315"/>
          <p:cNvSpPr/>
          <p:nvPr/>
        </p:nvSpPr>
        <p:spPr bwMode="auto">
          <a:xfrm flipH="1">
            <a:off x="5295900" y="45449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16" name="LINE42316"/>
          <p:cNvSpPr/>
          <p:nvPr/>
        </p:nvSpPr>
        <p:spPr bwMode="auto">
          <a:xfrm flipH="1">
            <a:off x="5295900" y="56028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17" name="LINE42317"/>
          <p:cNvSpPr/>
          <p:nvPr/>
        </p:nvSpPr>
        <p:spPr bwMode="auto">
          <a:xfrm flipH="1">
            <a:off x="5295900" y="60888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18" name="LINE42318"/>
          <p:cNvSpPr/>
          <p:nvPr/>
        </p:nvSpPr>
        <p:spPr bwMode="auto">
          <a:xfrm flipH="1">
            <a:off x="5295900" y="657491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19" name="LINE42319"/>
          <p:cNvSpPr/>
          <p:nvPr/>
        </p:nvSpPr>
        <p:spPr bwMode="auto">
          <a:xfrm flipH="1">
            <a:off x="8724900" y="19907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20" name="LINE42320"/>
          <p:cNvSpPr/>
          <p:nvPr/>
        </p:nvSpPr>
        <p:spPr bwMode="auto">
          <a:xfrm flipH="1">
            <a:off x="8724900" y="24767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21" name="LINE42321"/>
          <p:cNvSpPr/>
          <p:nvPr/>
        </p:nvSpPr>
        <p:spPr bwMode="auto">
          <a:xfrm flipH="1">
            <a:off x="8724900" y="281984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22" name="LINE42322"/>
          <p:cNvSpPr/>
          <p:nvPr/>
        </p:nvSpPr>
        <p:spPr bwMode="auto">
          <a:xfrm flipH="1">
            <a:off x="8724900" y="3162922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23" name="LINE42323"/>
          <p:cNvSpPr/>
          <p:nvPr/>
        </p:nvSpPr>
        <p:spPr bwMode="auto">
          <a:xfrm flipH="1">
            <a:off x="8724900" y="395085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24" name="LINE42324"/>
          <p:cNvSpPr/>
          <p:nvPr/>
        </p:nvSpPr>
        <p:spPr bwMode="auto">
          <a:xfrm flipH="1">
            <a:off x="8724900" y="45449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25" name="LINE42325"/>
          <p:cNvSpPr/>
          <p:nvPr/>
        </p:nvSpPr>
        <p:spPr bwMode="auto">
          <a:xfrm flipH="1">
            <a:off x="8724900" y="56028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26" name="LINE42326"/>
          <p:cNvSpPr/>
          <p:nvPr/>
        </p:nvSpPr>
        <p:spPr bwMode="auto">
          <a:xfrm flipH="1">
            <a:off x="8724900" y="60888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27" name="LINE42327"/>
          <p:cNvSpPr/>
          <p:nvPr/>
        </p:nvSpPr>
        <p:spPr bwMode="auto">
          <a:xfrm flipH="1">
            <a:off x="8724900" y="657491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28" name="LINE42328"/>
          <p:cNvSpPr/>
          <p:nvPr/>
        </p:nvSpPr>
        <p:spPr bwMode="auto">
          <a:xfrm flipH="1">
            <a:off x="6731000" y="19907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29" name="LINE42329"/>
          <p:cNvSpPr/>
          <p:nvPr/>
        </p:nvSpPr>
        <p:spPr bwMode="auto">
          <a:xfrm flipH="1">
            <a:off x="6731000" y="24767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30" name="LINE42330"/>
          <p:cNvSpPr/>
          <p:nvPr/>
        </p:nvSpPr>
        <p:spPr bwMode="auto">
          <a:xfrm flipH="1">
            <a:off x="6731000" y="281984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31" name="LINE42331"/>
          <p:cNvSpPr/>
          <p:nvPr/>
        </p:nvSpPr>
        <p:spPr bwMode="auto">
          <a:xfrm flipH="1">
            <a:off x="6731000" y="3162922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32" name="LINE42332"/>
          <p:cNvSpPr/>
          <p:nvPr/>
        </p:nvSpPr>
        <p:spPr bwMode="auto">
          <a:xfrm flipH="1">
            <a:off x="6731000" y="395085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33" name="LINE42333"/>
          <p:cNvSpPr/>
          <p:nvPr/>
        </p:nvSpPr>
        <p:spPr bwMode="auto">
          <a:xfrm flipH="1">
            <a:off x="6731000" y="45449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34" name="LINE42334"/>
          <p:cNvSpPr/>
          <p:nvPr/>
        </p:nvSpPr>
        <p:spPr bwMode="auto">
          <a:xfrm flipH="1">
            <a:off x="6731000" y="56028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35" name="LINE42335"/>
          <p:cNvSpPr/>
          <p:nvPr/>
        </p:nvSpPr>
        <p:spPr bwMode="auto">
          <a:xfrm flipH="1">
            <a:off x="6731000" y="60888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36" name="LINE42336"/>
          <p:cNvSpPr/>
          <p:nvPr/>
        </p:nvSpPr>
        <p:spPr bwMode="auto">
          <a:xfrm flipH="1">
            <a:off x="6731000" y="657491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37" name="LINE42337"/>
          <p:cNvSpPr/>
          <p:nvPr/>
        </p:nvSpPr>
        <p:spPr bwMode="auto">
          <a:xfrm flipH="1">
            <a:off x="3835400" y="19907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38" name="LINE42338"/>
          <p:cNvSpPr/>
          <p:nvPr/>
        </p:nvSpPr>
        <p:spPr bwMode="auto">
          <a:xfrm flipH="1">
            <a:off x="3835400" y="24767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39" name="LINE42339"/>
          <p:cNvSpPr/>
          <p:nvPr/>
        </p:nvSpPr>
        <p:spPr bwMode="auto">
          <a:xfrm flipH="1">
            <a:off x="3835400" y="281984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40" name="LINE42340"/>
          <p:cNvSpPr/>
          <p:nvPr/>
        </p:nvSpPr>
        <p:spPr bwMode="auto">
          <a:xfrm flipH="1">
            <a:off x="3835400" y="3162922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41" name="LINE42341"/>
          <p:cNvSpPr/>
          <p:nvPr/>
        </p:nvSpPr>
        <p:spPr bwMode="auto">
          <a:xfrm flipH="1">
            <a:off x="3835400" y="395085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42" name="LINE42342"/>
          <p:cNvSpPr/>
          <p:nvPr/>
        </p:nvSpPr>
        <p:spPr bwMode="auto">
          <a:xfrm flipH="1">
            <a:off x="3835400" y="45449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43" name="LINE42343"/>
          <p:cNvSpPr/>
          <p:nvPr/>
        </p:nvSpPr>
        <p:spPr bwMode="auto">
          <a:xfrm flipH="1">
            <a:off x="3835400" y="56028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44" name="LINE42344"/>
          <p:cNvSpPr/>
          <p:nvPr/>
        </p:nvSpPr>
        <p:spPr bwMode="auto">
          <a:xfrm flipH="1">
            <a:off x="3835400" y="60888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45" name="LINE42345"/>
          <p:cNvSpPr/>
          <p:nvPr/>
        </p:nvSpPr>
        <p:spPr bwMode="auto">
          <a:xfrm flipH="1">
            <a:off x="3835400" y="657491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46" name="LINE42346"/>
          <p:cNvSpPr/>
          <p:nvPr/>
        </p:nvSpPr>
        <p:spPr bwMode="auto">
          <a:xfrm flipH="1">
            <a:off x="6083300" y="19907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47" name="LINE42347"/>
          <p:cNvSpPr/>
          <p:nvPr/>
        </p:nvSpPr>
        <p:spPr bwMode="auto">
          <a:xfrm flipH="1">
            <a:off x="6083300" y="24767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48" name="LINE42348"/>
          <p:cNvSpPr/>
          <p:nvPr/>
        </p:nvSpPr>
        <p:spPr bwMode="auto">
          <a:xfrm flipH="1">
            <a:off x="6083300" y="281984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49" name="LINE42349"/>
          <p:cNvSpPr/>
          <p:nvPr/>
        </p:nvSpPr>
        <p:spPr bwMode="auto">
          <a:xfrm flipH="1">
            <a:off x="6083300" y="3162922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50" name="LINE42350"/>
          <p:cNvSpPr/>
          <p:nvPr/>
        </p:nvSpPr>
        <p:spPr bwMode="auto">
          <a:xfrm flipH="1">
            <a:off x="6083300" y="395085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51" name="LINE42351"/>
          <p:cNvSpPr/>
          <p:nvPr/>
        </p:nvSpPr>
        <p:spPr bwMode="auto">
          <a:xfrm flipH="1">
            <a:off x="6083300" y="45449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52" name="LINE42352"/>
          <p:cNvSpPr/>
          <p:nvPr/>
        </p:nvSpPr>
        <p:spPr bwMode="auto">
          <a:xfrm flipH="1">
            <a:off x="6083300" y="56028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53" name="LINE42353"/>
          <p:cNvSpPr/>
          <p:nvPr/>
        </p:nvSpPr>
        <p:spPr bwMode="auto">
          <a:xfrm flipH="1">
            <a:off x="6083300" y="60888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54" name="LINE42354"/>
          <p:cNvSpPr/>
          <p:nvPr/>
        </p:nvSpPr>
        <p:spPr bwMode="auto">
          <a:xfrm flipH="1">
            <a:off x="6083300" y="657491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55" name="LINE42355"/>
          <p:cNvSpPr/>
          <p:nvPr/>
        </p:nvSpPr>
        <p:spPr bwMode="auto">
          <a:xfrm flipH="1">
            <a:off x="4660900" y="19907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56" name="LINE42356"/>
          <p:cNvSpPr/>
          <p:nvPr/>
        </p:nvSpPr>
        <p:spPr bwMode="auto">
          <a:xfrm flipH="1">
            <a:off x="4660900" y="24767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57" name="LINE42357"/>
          <p:cNvSpPr/>
          <p:nvPr/>
        </p:nvSpPr>
        <p:spPr bwMode="auto">
          <a:xfrm flipH="1">
            <a:off x="4660900" y="281984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58" name="LINE42358"/>
          <p:cNvSpPr/>
          <p:nvPr/>
        </p:nvSpPr>
        <p:spPr bwMode="auto">
          <a:xfrm flipH="1">
            <a:off x="4660900" y="3162922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59" name="LINE42359"/>
          <p:cNvSpPr/>
          <p:nvPr/>
        </p:nvSpPr>
        <p:spPr bwMode="auto">
          <a:xfrm flipH="1">
            <a:off x="4660900" y="395085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60" name="LINE42360"/>
          <p:cNvSpPr/>
          <p:nvPr/>
        </p:nvSpPr>
        <p:spPr bwMode="auto">
          <a:xfrm flipH="1">
            <a:off x="4660900" y="45449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61" name="LINE42361"/>
          <p:cNvSpPr/>
          <p:nvPr/>
        </p:nvSpPr>
        <p:spPr bwMode="auto">
          <a:xfrm flipH="1">
            <a:off x="4660900" y="56028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62" name="LINE42362"/>
          <p:cNvSpPr/>
          <p:nvPr/>
        </p:nvSpPr>
        <p:spPr bwMode="auto">
          <a:xfrm flipH="1">
            <a:off x="4660900" y="60888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63" name="LINE42363"/>
          <p:cNvSpPr/>
          <p:nvPr/>
        </p:nvSpPr>
        <p:spPr bwMode="auto">
          <a:xfrm flipH="1">
            <a:off x="4660900" y="657491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64" name="LINE42364"/>
          <p:cNvSpPr/>
          <p:nvPr/>
        </p:nvSpPr>
        <p:spPr bwMode="auto">
          <a:xfrm flipH="1">
            <a:off x="10382250" y="19907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65" name="LINE42365"/>
          <p:cNvSpPr/>
          <p:nvPr/>
        </p:nvSpPr>
        <p:spPr bwMode="auto">
          <a:xfrm flipH="1">
            <a:off x="10382250" y="247676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66" name="LINE42366"/>
          <p:cNvSpPr/>
          <p:nvPr/>
        </p:nvSpPr>
        <p:spPr bwMode="auto">
          <a:xfrm flipH="1">
            <a:off x="10382250" y="281984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67" name="LINE42367"/>
          <p:cNvSpPr/>
          <p:nvPr/>
        </p:nvSpPr>
        <p:spPr bwMode="auto">
          <a:xfrm flipH="1">
            <a:off x="10382250" y="3162922"/>
            <a:ext cx="0" cy="225603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68" name="LINE42368"/>
          <p:cNvSpPr/>
          <p:nvPr/>
        </p:nvSpPr>
        <p:spPr bwMode="auto">
          <a:xfrm flipH="1">
            <a:off x="10382250" y="395085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69" name="LINE42369"/>
          <p:cNvSpPr/>
          <p:nvPr/>
        </p:nvSpPr>
        <p:spPr bwMode="auto">
          <a:xfrm flipH="1">
            <a:off x="10382250" y="4544936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70" name="LINE42370"/>
          <p:cNvSpPr/>
          <p:nvPr/>
        </p:nvSpPr>
        <p:spPr bwMode="auto">
          <a:xfrm flipH="1">
            <a:off x="10382250" y="560283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71" name="LINE42371"/>
          <p:cNvSpPr/>
          <p:nvPr/>
        </p:nvSpPr>
        <p:spPr bwMode="auto">
          <a:xfrm flipH="1">
            <a:off x="10382250" y="60888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72" name="LINE42372"/>
          <p:cNvSpPr/>
          <p:nvPr/>
        </p:nvSpPr>
        <p:spPr bwMode="auto">
          <a:xfrm flipH="1">
            <a:off x="10382250" y="6574917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73" name="LINE42373"/>
          <p:cNvSpPr/>
          <p:nvPr/>
        </p:nvSpPr>
        <p:spPr bwMode="auto">
          <a:xfrm>
            <a:off x="1730375" y="2829370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74" name="LINE42374"/>
          <p:cNvSpPr/>
          <p:nvPr/>
        </p:nvSpPr>
        <p:spPr bwMode="auto">
          <a:xfrm>
            <a:off x="247650" y="4146207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75" name="LINE42375"/>
          <p:cNvSpPr/>
          <p:nvPr/>
        </p:nvSpPr>
        <p:spPr bwMode="auto">
          <a:xfrm>
            <a:off x="1739900" y="4150969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76" name="LINE42376"/>
          <p:cNvSpPr/>
          <p:nvPr/>
        </p:nvSpPr>
        <p:spPr bwMode="auto">
          <a:xfrm>
            <a:off x="1730375" y="5464632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77" name="LINE42377"/>
          <p:cNvSpPr/>
          <p:nvPr/>
        </p:nvSpPr>
        <p:spPr bwMode="auto">
          <a:xfrm>
            <a:off x="1730375" y="5950674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78" name="LINE42378"/>
          <p:cNvSpPr/>
          <p:nvPr/>
        </p:nvSpPr>
        <p:spPr bwMode="auto">
          <a:xfrm>
            <a:off x="1730375" y="6436716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79" name="LINE42379"/>
          <p:cNvSpPr/>
          <p:nvPr/>
        </p:nvSpPr>
        <p:spPr bwMode="auto">
          <a:xfrm>
            <a:off x="1730375" y="1852524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80" name="LINE42380"/>
          <p:cNvSpPr/>
          <p:nvPr/>
        </p:nvSpPr>
        <p:spPr bwMode="auto">
          <a:xfrm>
            <a:off x="1730375" y="2338565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81" name="LINE42381"/>
          <p:cNvSpPr/>
          <p:nvPr/>
        </p:nvSpPr>
        <p:spPr bwMode="auto">
          <a:xfrm>
            <a:off x="1730375" y="5612359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82" name="LINE42382"/>
          <p:cNvSpPr/>
          <p:nvPr/>
        </p:nvSpPr>
        <p:spPr bwMode="auto">
          <a:xfrm>
            <a:off x="1730375" y="3172447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83" name="LINE42383"/>
          <p:cNvSpPr/>
          <p:nvPr/>
        </p:nvSpPr>
        <p:spPr bwMode="auto">
          <a:xfrm>
            <a:off x="1730375" y="5321668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84" name="LINE42384"/>
          <p:cNvSpPr/>
          <p:nvPr/>
        </p:nvSpPr>
        <p:spPr bwMode="auto">
          <a:xfrm>
            <a:off x="1730375" y="1601521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85" name="LINE42385"/>
          <p:cNvSpPr/>
          <p:nvPr/>
        </p:nvSpPr>
        <p:spPr bwMode="auto">
          <a:xfrm>
            <a:off x="1730375" y="5178704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86" name="LINE42386"/>
          <p:cNvSpPr/>
          <p:nvPr/>
        </p:nvSpPr>
        <p:spPr bwMode="auto">
          <a:xfrm>
            <a:off x="247650" y="3374237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87" name="LINE42387"/>
          <p:cNvSpPr/>
          <p:nvPr/>
        </p:nvSpPr>
        <p:spPr bwMode="auto">
          <a:xfrm>
            <a:off x="1739900" y="3379000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88" name="LINE42388"/>
          <p:cNvSpPr/>
          <p:nvPr/>
        </p:nvSpPr>
        <p:spPr bwMode="auto">
          <a:xfrm>
            <a:off x="1730375" y="5035741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89" name="LINE42389"/>
          <p:cNvSpPr/>
          <p:nvPr/>
        </p:nvSpPr>
        <p:spPr bwMode="auto">
          <a:xfrm>
            <a:off x="247650" y="6284227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90" name="LINE42390"/>
          <p:cNvSpPr/>
          <p:nvPr/>
        </p:nvSpPr>
        <p:spPr bwMode="auto">
          <a:xfrm>
            <a:off x="1739900" y="6288989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91" name="LINE42391"/>
          <p:cNvSpPr/>
          <p:nvPr/>
        </p:nvSpPr>
        <p:spPr bwMode="auto">
          <a:xfrm>
            <a:off x="1730375" y="4554461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92" name="LINE42392"/>
          <p:cNvSpPr/>
          <p:nvPr/>
        </p:nvSpPr>
        <p:spPr bwMode="auto">
          <a:xfrm>
            <a:off x="247650" y="5798185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93" name="LINE42393"/>
          <p:cNvSpPr/>
          <p:nvPr/>
        </p:nvSpPr>
        <p:spPr bwMode="auto">
          <a:xfrm>
            <a:off x="1739900" y="5802947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94" name="LINE42394"/>
          <p:cNvSpPr/>
          <p:nvPr/>
        </p:nvSpPr>
        <p:spPr bwMode="auto">
          <a:xfrm>
            <a:off x="247650" y="6770268"/>
            <a:ext cx="15017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95" name="LINE42395"/>
          <p:cNvSpPr/>
          <p:nvPr/>
        </p:nvSpPr>
        <p:spPr bwMode="auto">
          <a:xfrm>
            <a:off x="247650" y="2186076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96" name="LINE42396"/>
          <p:cNvSpPr/>
          <p:nvPr/>
        </p:nvSpPr>
        <p:spPr bwMode="auto">
          <a:xfrm>
            <a:off x="1739900" y="2190839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97" name="LINE42397"/>
          <p:cNvSpPr/>
          <p:nvPr/>
        </p:nvSpPr>
        <p:spPr bwMode="auto">
          <a:xfrm>
            <a:off x="247650" y="2672118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98" name="LINE42398"/>
          <p:cNvSpPr/>
          <p:nvPr/>
        </p:nvSpPr>
        <p:spPr bwMode="auto">
          <a:xfrm>
            <a:off x="1739900" y="2676881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399" name="LINE42399"/>
          <p:cNvSpPr/>
          <p:nvPr/>
        </p:nvSpPr>
        <p:spPr bwMode="auto">
          <a:xfrm>
            <a:off x="247650" y="3015196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00" name="LINE42400"/>
          <p:cNvSpPr/>
          <p:nvPr/>
        </p:nvSpPr>
        <p:spPr bwMode="auto">
          <a:xfrm>
            <a:off x="1739900" y="3019958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01" name="LINE42401"/>
          <p:cNvSpPr/>
          <p:nvPr/>
        </p:nvSpPr>
        <p:spPr bwMode="auto">
          <a:xfrm>
            <a:off x="1730375" y="3960381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02" name="LINE42402"/>
          <p:cNvSpPr/>
          <p:nvPr/>
        </p:nvSpPr>
        <p:spPr bwMode="auto">
          <a:xfrm>
            <a:off x="1730375" y="4892777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03" name="LINE42403"/>
          <p:cNvSpPr/>
          <p:nvPr/>
        </p:nvSpPr>
        <p:spPr bwMode="auto">
          <a:xfrm>
            <a:off x="1730375" y="3812654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04" name="LINE42404"/>
          <p:cNvSpPr/>
          <p:nvPr/>
        </p:nvSpPr>
        <p:spPr bwMode="auto">
          <a:xfrm>
            <a:off x="1730375" y="4298696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05" name="LINE42405"/>
          <p:cNvSpPr/>
          <p:nvPr/>
        </p:nvSpPr>
        <p:spPr bwMode="auto">
          <a:xfrm>
            <a:off x="1730375" y="3669690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06" name="LINE42406"/>
          <p:cNvSpPr/>
          <p:nvPr/>
        </p:nvSpPr>
        <p:spPr bwMode="auto">
          <a:xfrm>
            <a:off x="247650" y="4740288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07" name="LINE42407"/>
          <p:cNvSpPr/>
          <p:nvPr/>
        </p:nvSpPr>
        <p:spPr bwMode="auto">
          <a:xfrm>
            <a:off x="1739900" y="4745050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08" name="LINE42408"/>
          <p:cNvSpPr/>
          <p:nvPr/>
        </p:nvSpPr>
        <p:spPr bwMode="auto">
          <a:xfrm>
            <a:off x="1730375" y="6584442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09" name="LINE42409"/>
          <p:cNvSpPr/>
          <p:nvPr/>
        </p:nvSpPr>
        <p:spPr bwMode="auto">
          <a:xfrm>
            <a:off x="1730375" y="3526727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10" name="LINE42410"/>
          <p:cNvSpPr/>
          <p:nvPr/>
        </p:nvSpPr>
        <p:spPr bwMode="auto">
          <a:xfrm>
            <a:off x="1730375" y="6098400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11" name="LINE42411"/>
          <p:cNvSpPr/>
          <p:nvPr/>
        </p:nvSpPr>
        <p:spPr bwMode="auto">
          <a:xfrm>
            <a:off x="1730375" y="2486292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12" name="LINE42412"/>
          <p:cNvSpPr/>
          <p:nvPr/>
        </p:nvSpPr>
        <p:spPr bwMode="auto">
          <a:xfrm>
            <a:off x="1730375" y="2000250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13" name="LINE42413"/>
          <p:cNvSpPr/>
          <p:nvPr/>
        </p:nvSpPr>
        <p:spPr bwMode="auto">
          <a:xfrm>
            <a:off x="1730375" y="6775031"/>
            <a:ext cx="86614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14" name="RECTANGLE42414"/>
          <p:cNvSpPr/>
          <p:nvPr/>
        </p:nvSpPr>
        <p:spPr bwMode="auto">
          <a:xfrm>
            <a:off x="228600" y="228600"/>
            <a:ext cx="1828800" cy="719988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pic>
        <p:nvPicPr>
          <p:cNvPr id="42415" name="Picture 42415" descr="Picture 42415"/>
          <p:cNvPicPr/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228600" y="234137"/>
            <a:ext cx="1828800" cy="575920"/>
          </a:xfrm>
          <a:prstGeom prst="rect">
            <a:avLst/>
          </a:prstGeom>
          <a:noFill/>
        </p:spPr>
      </p:pic>
      <p:sp>
        <p:nvSpPr>
          <p:cNvPr id="42416" name="LINE42416"/>
          <p:cNvSpPr/>
          <p:nvPr/>
        </p:nvSpPr>
        <p:spPr bwMode="auto">
          <a:xfrm>
            <a:off x="228600" y="814819"/>
            <a:ext cx="1828800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17" name="RECTANGLE42417"/>
          <p:cNvSpPr/>
          <p:nvPr/>
        </p:nvSpPr>
        <p:spPr bwMode="auto">
          <a:xfrm>
            <a:off x="499364" y="829742"/>
            <a:ext cx="157378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BUSINESS TRAVEL REVIEW</a:t>
            </a:r>
            <a:endParaRPr/>
          </a:p>
        </p:txBody>
      </p:sp>
      <p:sp>
        <p:nvSpPr>
          <p:cNvPr id="42420" name="RECTANGLE42420"/>
          <p:cNvSpPr/>
          <p:nvPr/>
        </p:nvSpPr>
        <p:spPr bwMode="auto">
          <a:xfrm>
            <a:off x="2057400" y="228600"/>
            <a:ext cx="63942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21" name="RECTANGLE42421"/>
          <p:cNvSpPr/>
          <p:nvPr/>
        </p:nvSpPr>
        <p:spPr bwMode="auto">
          <a:xfrm>
            <a:off x="2553856" y="251460"/>
            <a:ext cx="5427777" cy="277813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800" b="1">
                <a:solidFill>
                  <a:srgbClr val="0F436C"/>
                </a:solidFill>
                <a:latin typeface="Verdana"/>
                <a:ea typeface="Verdana"/>
                <a:cs typeface="Verdana"/>
              </a:rPr>
              <a:t>ANALYSE AXES AERIENS PAR COMPAGNIE</a:t>
            </a:r>
            <a:endParaRPr/>
          </a:p>
        </p:txBody>
      </p:sp>
      <p:sp>
        <p:nvSpPr>
          <p:cNvPr id="42424" name="RECTANGLE42424"/>
          <p:cNvSpPr/>
          <p:nvPr/>
        </p:nvSpPr>
        <p:spPr bwMode="auto">
          <a:xfrm>
            <a:off x="8451685" y="228600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25" name="RECTANGLE42425"/>
          <p:cNvSpPr/>
          <p:nvPr/>
        </p:nvSpPr>
        <p:spPr bwMode="auto">
          <a:xfrm>
            <a:off x="8773757" y="357022"/>
            <a:ext cx="138633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Montants exprimés en €</a:t>
            </a:r>
            <a:endParaRPr/>
          </a:p>
        </p:txBody>
      </p:sp>
      <p:sp>
        <p:nvSpPr>
          <p:cNvPr id="42428" name="RECTANGLE42428"/>
          <p:cNvSpPr/>
          <p:nvPr/>
        </p:nvSpPr>
        <p:spPr bwMode="auto">
          <a:xfrm>
            <a:off x="2057400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29" name="RECTANGLE42429"/>
          <p:cNvSpPr/>
          <p:nvPr/>
        </p:nvSpPr>
        <p:spPr bwMode="auto">
          <a:xfrm>
            <a:off x="2971800" y="588594"/>
            <a:ext cx="4565485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30" name="RECTANGLE42430"/>
          <p:cNvSpPr/>
          <p:nvPr/>
        </p:nvSpPr>
        <p:spPr bwMode="auto">
          <a:xfrm>
            <a:off x="4829594" y="683095"/>
            <a:ext cx="873252" cy="216078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4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GRP UTT</a:t>
            </a:r>
            <a:endParaRPr/>
          </a:p>
        </p:txBody>
      </p:sp>
      <p:sp>
        <p:nvSpPr>
          <p:cNvPr id="42433" name="RECTANGLE42433"/>
          <p:cNvSpPr/>
          <p:nvPr/>
        </p:nvSpPr>
        <p:spPr bwMode="auto">
          <a:xfrm>
            <a:off x="7537285" y="588594"/>
            <a:ext cx="91440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34" name="RECTANGLE42434"/>
          <p:cNvSpPr/>
          <p:nvPr/>
        </p:nvSpPr>
        <p:spPr bwMode="auto">
          <a:xfrm>
            <a:off x="8451685" y="588594"/>
            <a:ext cx="2011680" cy="35999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35" name="RECTANGLE42435"/>
          <p:cNvSpPr/>
          <p:nvPr/>
        </p:nvSpPr>
        <p:spPr bwMode="auto">
          <a:xfrm>
            <a:off x="8556181" y="61145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P1 : 01/01/2024 - 31/12/2024</a:t>
            </a:r>
            <a:endParaRPr/>
          </a:p>
        </p:txBody>
      </p:sp>
      <p:sp>
        <p:nvSpPr>
          <p:cNvPr id="42438" name="RECTANGLE42438"/>
          <p:cNvSpPr/>
          <p:nvPr/>
        </p:nvSpPr>
        <p:spPr bwMode="auto">
          <a:xfrm>
            <a:off x="8556181" y="760324"/>
            <a:ext cx="182148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P2 : 01/01/2023 - 31/12/2023</a:t>
            </a:r>
            <a:endParaRPr/>
          </a:p>
        </p:txBody>
      </p:sp>
      <p:sp>
        <p:nvSpPr>
          <p:cNvPr id="42441" name="LINE42441"/>
          <p:cNvSpPr/>
          <p:nvPr/>
        </p:nvSpPr>
        <p:spPr bwMode="auto">
          <a:xfrm>
            <a:off x="2971800" y="593357"/>
            <a:ext cx="45654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42" name="RECTANGLE42442"/>
          <p:cNvSpPr/>
          <p:nvPr/>
        </p:nvSpPr>
        <p:spPr bwMode="auto">
          <a:xfrm>
            <a:off x="263398" y="7098995"/>
            <a:ext cx="44718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indicateurs sont calculés sans les abonnements et les services additionnels</a:t>
            </a:r>
            <a:endParaRPr/>
          </a:p>
        </p:txBody>
      </p:sp>
      <p:sp>
        <p:nvSpPr>
          <p:cNvPr id="42445" name="RECTANGLE42445"/>
          <p:cNvSpPr/>
          <p:nvPr/>
        </p:nvSpPr>
        <p:spPr bwMode="auto">
          <a:xfrm>
            <a:off x="263398" y="7247865"/>
            <a:ext cx="190723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Note : les axes sont bidirectionnels</a:t>
            </a:r>
            <a:endParaRPr/>
          </a:p>
        </p:txBody>
      </p:sp>
      <p:sp>
        <p:nvSpPr>
          <p:cNvPr id="42448" name="RECTANGLE42448"/>
          <p:cNvSpPr/>
          <p:nvPr/>
        </p:nvSpPr>
        <p:spPr bwMode="auto">
          <a:xfrm>
            <a:off x="7425575" y="7100900"/>
            <a:ext cx="3036011" cy="185204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1200">
                <a:solidFill>
                  <a:srgbClr val="C9A774"/>
                </a:solidFill>
                <a:latin typeface="Verdana"/>
                <a:ea typeface="Verdana"/>
                <a:cs typeface="Verdana"/>
              </a:rPr>
              <a:t>Globeo Travel - Business Travel Review</a:t>
            </a:r>
            <a:endParaRPr/>
          </a:p>
        </p:txBody>
      </p:sp>
      <p:sp>
        <p:nvSpPr>
          <p:cNvPr id="42451" name="LINE42451"/>
          <p:cNvSpPr/>
          <p:nvPr/>
        </p:nvSpPr>
        <p:spPr bwMode="auto">
          <a:xfrm>
            <a:off x="7070827" y="7080898"/>
            <a:ext cx="3373489" cy="0"/>
          </a:xfrm>
          <a:prstGeom prst="line">
            <a:avLst/>
          </a:prstGeom>
          <a:noFill/>
          <a:ln w="9525">
            <a:solidFill>
              <a:srgbClr val="0F436C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52" name="RECTANGLE42452"/>
          <p:cNvSpPr/>
          <p:nvPr/>
        </p:nvSpPr>
        <p:spPr bwMode="auto">
          <a:xfrm>
            <a:off x="228600" y="1143000"/>
            <a:ext cx="10182225" cy="5695531"/>
          </a:xfrm>
          <a:prstGeom prst="rect">
            <a:avLst/>
          </a:prstGeom>
          <a:solidFill>
            <a:srgbClr val="000000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53" name="RECTANGLE42453"/>
          <p:cNvSpPr/>
          <p:nvPr/>
        </p:nvSpPr>
        <p:spPr bwMode="auto">
          <a:xfrm>
            <a:off x="228600" y="1143000"/>
            <a:ext cx="10182225" cy="5695531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54" name="RECTANGLE42454"/>
          <p:cNvSpPr/>
          <p:nvPr/>
        </p:nvSpPr>
        <p:spPr bwMode="auto">
          <a:xfrm>
            <a:off x="260350" y="1301750"/>
            <a:ext cx="355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55" name="RECTANGLE42455"/>
          <p:cNvSpPr/>
          <p:nvPr/>
        </p:nvSpPr>
        <p:spPr bwMode="auto">
          <a:xfrm>
            <a:off x="295910" y="1324610"/>
            <a:ext cx="30327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Rang</a:t>
            </a:r>
            <a:endParaRPr/>
          </a:p>
        </p:txBody>
      </p:sp>
      <p:sp>
        <p:nvSpPr>
          <p:cNvPr id="42458" name="RECTANGLE42458"/>
          <p:cNvSpPr/>
          <p:nvPr/>
        </p:nvSpPr>
        <p:spPr bwMode="auto">
          <a:xfrm>
            <a:off x="641350" y="1301750"/>
            <a:ext cx="1076325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59" name="RECTANGLE42459"/>
          <p:cNvSpPr/>
          <p:nvPr/>
        </p:nvSpPr>
        <p:spPr bwMode="auto">
          <a:xfrm>
            <a:off x="1045350" y="1324610"/>
            <a:ext cx="287122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Axes</a:t>
            </a:r>
            <a:endParaRPr/>
          </a:p>
        </p:txBody>
      </p:sp>
      <p:sp>
        <p:nvSpPr>
          <p:cNvPr id="42462" name="RECTANGLE42462"/>
          <p:cNvSpPr/>
          <p:nvPr/>
        </p:nvSpPr>
        <p:spPr bwMode="auto">
          <a:xfrm>
            <a:off x="1743075" y="1301750"/>
            <a:ext cx="1244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63" name="RECTANGLE42463"/>
          <p:cNvSpPr/>
          <p:nvPr/>
        </p:nvSpPr>
        <p:spPr bwMode="auto">
          <a:xfrm>
            <a:off x="2020849" y="1324610"/>
            <a:ext cx="707847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Compagnies</a:t>
            </a:r>
            <a:endParaRPr/>
          </a:p>
        </p:txBody>
      </p:sp>
      <p:sp>
        <p:nvSpPr>
          <p:cNvPr id="42466" name="RECTANGLE42466"/>
          <p:cNvSpPr/>
          <p:nvPr/>
        </p:nvSpPr>
        <p:spPr bwMode="auto">
          <a:xfrm>
            <a:off x="3013075" y="1301750"/>
            <a:ext cx="800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67" name="RECTANGLE42467"/>
          <p:cNvSpPr/>
          <p:nvPr/>
        </p:nvSpPr>
        <p:spPr bwMode="auto">
          <a:xfrm>
            <a:off x="3050311" y="13246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P1</a:t>
            </a:r>
            <a:endParaRPr/>
          </a:p>
        </p:txBody>
      </p:sp>
      <p:sp>
        <p:nvSpPr>
          <p:cNvPr id="42470" name="RECTANGLE42470"/>
          <p:cNvSpPr/>
          <p:nvPr/>
        </p:nvSpPr>
        <p:spPr bwMode="auto">
          <a:xfrm>
            <a:off x="3838575" y="1301750"/>
            <a:ext cx="800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71" name="RECTANGLE42471"/>
          <p:cNvSpPr/>
          <p:nvPr/>
        </p:nvSpPr>
        <p:spPr bwMode="auto">
          <a:xfrm>
            <a:off x="3875811" y="1324610"/>
            <a:ext cx="744423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Dépenses P2</a:t>
            </a:r>
            <a:endParaRPr/>
          </a:p>
        </p:txBody>
      </p:sp>
      <p:sp>
        <p:nvSpPr>
          <p:cNvPr id="42474" name="RECTANGLE42474"/>
          <p:cNvSpPr/>
          <p:nvPr/>
        </p:nvSpPr>
        <p:spPr bwMode="auto">
          <a:xfrm>
            <a:off x="4664075" y="1301750"/>
            <a:ext cx="609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75" name="RECTANGLE42475"/>
          <p:cNvSpPr/>
          <p:nvPr/>
        </p:nvSpPr>
        <p:spPr bwMode="auto">
          <a:xfrm>
            <a:off x="4704461" y="1324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2478" name="RECTANGLE42478"/>
          <p:cNvSpPr/>
          <p:nvPr/>
        </p:nvSpPr>
        <p:spPr bwMode="auto">
          <a:xfrm>
            <a:off x="5299075" y="1301750"/>
            <a:ext cx="7620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79" name="RECTANGLE42479"/>
          <p:cNvSpPr/>
          <p:nvPr/>
        </p:nvSpPr>
        <p:spPr bwMode="auto">
          <a:xfrm>
            <a:off x="5325948" y="1324610"/>
            <a:ext cx="72705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Dépenses</a:t>
            </a:r>
            <a:endParaRPr/>
          </a:p>
        </p:txBody>
      </p:sp>
      <p:sp>
        <p:nvSpPr>
          <p:cNvPr id="42482" name="RECTANGLE42482"/>
          <p:cNvSpPr/>
          <p:nvPr/>
        </p:nvSpPr>
        <p:spPr bwMode="auto">
          <a:xfrm>
            <a:off x="6086475" y="1301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83" name="RECTANGLE42483"/>
          <p:cNvSpPr/>
          <p:nvPr/>
        </p:nvSpPr>
        <p:spPr bwMode="auto">
          <a:xfrm>
            <a:off x="6107303" y="13246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P1</a:t>
            </a:r>
            <a:endParaRPr/>
          </a:p>
        </p:txBody>
      </p:sp>
      <p:sp>
        <p:nvSpPr>
          <p:cNvPr id="42486" name="RECTANGLE42486"/>
          <p:cNvSpPr/>
          <p:nvPr/>
        </p:nvSpPr>
        <p:spPr bwMode="auto">
          <a:xfrm>
            <a:off x="6734175" y="1301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87" name="RECTANGLE42487"/>
          <p:cNvSpPr/>
          <p:nvPr/>
        </p:nvSpPr>
        <p:spPr bwMode="auto">
          <a:xfrm>
            <a:off x="6755003" y="1324610"/>
            <a:ext cx="599440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Tickets P2</a:t>
            </a:r>
            <a:endParaRPr/>
          </a:p>
        </p:txBody>
      </p:sp>
      <p:sp>
        <p:nvSpPr>
          <p:cNvPr id="42490" name="RECTANGLE42490"/>
          <p:cNvSpPr/>
          <p:nvPr/>
        </p:nvSpPr>
        <p:spPr bwMode="auto">
          <a:xfrm>
            <a:off x="7381875" y="1301750"/>
            <a:ext cx="622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91" name="RECTANGLE42491"/>
          <p:cNvSpPr/>
          <p:nvPr/>
        </p:nvSpPr>
        <p:spPr bwMode="auto">
          <a:xfrm>
            <a:off x="7428611" y="1324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2494" name="RECTANGLE42494"/>
          <p:cNvSpPr/>
          <p:nvPr/>
        </p:nvSpPr>
        <p:spPr bwMode="auto">
          <a:xfrm>
            <a:off x="8029575" y="1301750"/>
            <a:ext cx="6731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95" name="RECTANGLE42495"/>
          <p:cNvSpPr/>
          <p:nvPr/>
        </p:nvSpPr>
        <p:spPr bwMode="auto">
          <a:xfrm>
            <a:off x="8084489" y="1324610"/>
            <a:ext cx="582066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% Tickets</a:t>
            </a:r>
            <a:endParaRPr/>
          </a:p>
        </p:txBody>
      </p:sp>
      <p:sp>
        <p:nvSpPr>
          <p:cNvPr id="42498" name="RECTANGLE42498"/>
          <p:cNvSpPr/>
          <p:nvPr/>
        </p:nvSpPr>
        <p:spPr bwMode="auto">
          <a:xfrm>
            <a:off x="8728075" y="1301750"/>
            <a:ext cx="495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499" name="RECTANGLE42499"/>
          <p:cNvSpPr/>
          <p:nvPr/>
        </p:nvSpPr>
        <p:spPr bwMode="auto">
          <a:xfrm>
            <a:off x="8776995" y="13246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P1</a:t>
            </a:r>
            <a:endParaRPr/>
          </a:p>
        </p:txBody>
      </p:sp>
      <p:sp>
        <p:nvSpPr>
          <p:cNvPr id="42502" name="RECTANGLE42502"/>
          <p:cNvSpPr/>
          <p:nvPr/>
        </p:nvSpPr>
        <p:spPr bwMode="auto">
          <a:xfrm>
            <a:off x="9248775" y="1301750"/>
            <a:ext cx="4953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503" name="RECTANGLE42503"/>
          <p:cNvSpPr/>
          <p:nvPr/>
        </p:nvSpPr>
        <p:spPr bwMode="auto">
          <a:xfrm>
            <a:off x="9297695" y="1324610"/>
            <a:ext cx="416255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ATP P2</a:t>
            </a:r>
            <a:endParaRPr/>
          </a:p>
        </p:txBody>
      </p:sp>
      <p:sp>
        <p:nvSpPr>
          <p:cNvPr id="42506" name="RECTANGLE42506"/>
          <p:cNvSpPr/>
          <p:nvPr/>
        </p:nvSpPr>
        <p:spPr bwMode="auto">
          <a:xfrm>
            <a:off x="9769475" y="1301750"/>
            <a:ext cx="609600" cy="148869"/>
          </a:xfrm>
          <a:prstGeom prst="rect">
            <a:avLst/>
          </a:prstGeom>
          <a:solidFill>
            <a:srgbClr val="0F436C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507" name="RECTANGLE42507"/>
          <p:cNvSpPr/>
          <p:nvPr/>
        </p:nvSpPr>
        <p:spPr bwMode="auto">
          <a:xfrm>
            <a:off x="9809861" y="1324610"/>
            <a:ext cx="547624" cy="12346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800" b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Evolution</a:t>
            </a:r>
            <a:endParaRPr/>
          </a:p>
        </p:txBody>
      </p:sp>
      <p:sp>
        <p:nvSpPr>
          <p:cNvPr id="42510" name="RECTANGLE42510"/>
          <p:cNvSpPr/>
          <p:nvPr/>
        </p:nvSpPr>
        <p:spPr bwMode="auto">
          <a:xfrm>
            <a:off x="384365" y="1494434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42513" name="RECTANGLE42513"/>
          <p:cNvSpPr/>
          <p:nvPr/>
        </p:nvSpPr>
        <p:spPr bwMode="auto">
          <a:xfrm>
            <a:off x="707517" y="1494434"/>
            <a:ext cx="5339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DUBAI (AE)</a:t>
            </a:r>
            <a:endParaRPr/>
          </a:p>
        </p:txBody>
      </p:sp>
      <p:sp>
        <p:nvSpPr>
          <p:cNvPr id="42516" name="RECTANGLE42516"/>
          <p:cNvSpPr/>
          <p:nvPr/>
        </p:nvSpPr>
        <p:spPr bwMode="auto">
          <a:xfrm>
            <a:off x="707517" y="1602473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2519" name="RECTANGLE42519"/>
          <p:cNvSpPr/>
          <p:nvPr/>
        </p:nvSpPr>
        <p:spPr bwMode="auto">
          <a:xfrm>
            <a:off x="1809242" y="1503959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2522" name="RECTANGLE42522"/>
          <p:cNvSpPr/>
          <p:nvPr/>
        </p:nvSpPr>
        <p:spPr bwMode="auto">
          <a:xfrm>
            <a:off x="3431832" y="1503959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5 616</a:t>
            </a:r>
            <a:endParaRPr/>
          </a:p>
        </p:txBody>
      </p:sp>
      <p:sp>
        <p:nvSpPr>
          <p:cNvPr id="42525" name="RECTANGLE42525"/>
          <p:cNvSpPr/>
          <p:nvPr/>
        </p:nvSpPr>
        <p:spPr bwMode="auto">
          <a:xfrm>
            <a:off x="4257332" y="1503959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6 772</a:t>
            </a:r>
            <a:endParaRPr/>
          </a:p>
        </p:txBody>
      </p:sp>
      <p:sp>
        <p:nvSpPr>
          <p:cNvPr id="42528" name="RECTANGLE42528"/>
          <p:cNvSpPr/>
          <p:nvPr/>
        </p:nvSpPr>
        <p:spPr bwMode="auto">
          <a:xfrm>
            <a:off x="4900422" y="1503959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-17%</a:t>
            </a:r>
            <a:endParaRPr/>
          </a:p>
        </p:txBody>
      </p:sp>
      <p:sp>
        <p:nvSpPr>
          <p:cNvPr id="42531" name="RECTANGLE42531"/>
          <p:cNvSpPr/>
          <p:nvPr/>
        </p:nvSpPr>
        <p:spPr bwMode="auto">
          <a:xfrm>
            <a:off x="5784634" y="150395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2534" name="RECTANGLE42534"/>
          <p:cNvSpPr/>
          <p:nvPr/>
        </p:nvSpPr>
        <p:spPr bwMode="auto">
          <a:xfrm>
            <a:off x="6527991" y="150395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2537" name="RECTANGLE42537"/>
          <p:cNvSpPr/>
          <p:nvPr/>
        </p:nvSpPr>
        <p:spPr bwMode="auto">
          <a:xfrm>
            <a:off x="7175691" y="150395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2540" name="RECTANGLE42540"/>
          <p:cNvSpPr/>
          <p:nvPr/>
        </p:nvSpPr>
        <p:spPr bwMode="auto">
          <a:xfrm>
            <a:off x="7630922" y="1503959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-50%</a:t>
            </a:r>
            <a:endParaRPr/>
          </a:p>
        </p:txBody>
      </p:sp>
      <p:sp>
        <p:nvSpPr>
          <p:cNvPr id="42543" name="RECTANGLE42543"/>
          <p:cNvSpPr/>
          <p:nvPr/>
        </p:nvSpPr>
        <p:spPr bwMode="auto">
          <a:xfrm>
            <a:off x="8426234" y="150395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2546" name="RECTANGLE42546"/>
          <p:cNvSpPr/>
          <p:nvPr/>
        </p:nvSpPr>
        <p:spPr bwMode="auto">
          <a:xfrm>
            <a:off x="8842032" y="1503959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2 808</a:t>
            </a:r>
            <a:endParaRPr/>
          </a:p>
        </p:txBody>
      </p:sp>
      <p:sp>
        <p:nvSpPr>
          <p:cNvPr id="42549" name="RECTANGLE42549"/>
          <p:cNvSpPr/>
          <p:nvPr/>
        </p:nvSpPr>
        <p:spPr bwMode="auto">
          <a:xfrm>
            <a:off x="9362732" y="1503959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1 693</a:t>
            </a:r>
            <a:endParaRPr/>
          </a:p>
        </p:txBody>
      </p:sp>
      <p:sp>
        <p:nvSpPr>
          <p:cNvPr id="42552" name="RECTANGLE42552"/>
          <p:cNvSpPr/>
          <p:nvPr/>
        </p:nvSpPr>
        <p:spPr bwMode="auto">
          <a:xfrm>
            <a:off x="10046183" y="1503959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66%</a:t>
            </a:r>
            <a:endParaRPr/>
          </a:p>
        </p:txBody>
      </p:sp>
      <p:sp>
        <p:nvSpPr>
          <p:cNvPr id="42555" name="RECTANGLE42555"/>
          <p:cNvSpPr/>
          <p:nvPr/>
        </p:nvSpPr>
        <p:spPr bwMode="auto">
          <a:xfrm>
            <a:off x="1809242" y="1646923"/>
            <a:ext cx="7070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HAHN AIR</a:t>
            </a:r>
            <a:endParaRPr/>
          </a:p>
        </p:txBody>
      </p:sp>
      <p:sp>
        <p:nvSpPr>
          <p:cNvPr id="42558" name="RECTANGLE42558"/>
          <p:cNvSpPr/>
          <p:nvPr/>
        </p:nvSpPr>
        <p:spPr bwMode="auto">
          <a:xfrm>
            <a:off x="3519488" y="164692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928</a:t>
            </a:r>
            <a:endParaRPr/>
          </a:p>
        </p:txBody>
      </p:sp>
      <p:sp>
        <p:nvSpPr>
          <p:cNvPr id="42561" name="RECTANGLE42561"/>
          <p:cNvSpPr/>
          <p:nvPr/>
        </p:nvSpPr>
        <p:spPr bwMode="auto">
          <a:xfrm>
            <a:off x="4457891" y="16469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564" name="RECTANGLE42564"/>
          <p:cNvSpPr/>
          <p:nvPr/>
        </p:nvSpPr>
        <p:spPr bwMode="auto">
          <a:xfrm>
            <a:off x="4884331" y="164692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2567" name="RECTANGLE42567"/>
          <p:cNvSpPr/>
          <p:nvPr/>
        </p:nvSpPr>
        <p:spPr bwMode="auto">
          <a:xfrm>
            <a:off x="5784634" y="164692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2570" name="RECTANGLE42570"/>
          <p:cNvSpPr/>
          <p:nvPr/>
        </p:nvSpPr>
        <p:spPr bwMode="auto">
          <a:xfrm>
            <a:off x="6527991" y="16469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2573" name="RECTANGLE42573"/>
          <p:cNvSpPr/>
          <p:nvPr/>
        </p:nvSpPr>
        <p:spPr bwMode="auto">
          <a:xfrm>
            <a:off x="7175691" y="16469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576" name="RECTANGLE42576"/>
          <p:cNvSpPr/>
          <p:nvPr/>
        </p:nvSpPr>
        <p:spPr bwMode="auto">
          <a:xfrm>
            <a:off x="7614831" y="164692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2579" name="RECTANGLE42579"/>
          <p:cNvSpPr/>
          <p:nvPr/>
        </p:nvSpPr>
        <p:spPr bwMode="auto">
          <a:xfrm>
            <a:off x="8426234" y="164692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2582" name="RECTANGLE42582"/>
          <p:cNvSpPr/>
          <p:nvPr/>
        </p:nvSpPr>
        <p:spPr bwMode="auto">
          <a:xfrm>
            <a:off x="8929688" y="164692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928</a:t>
            </a:r>
            <a:endParaRPr/>
          </a:p>
        </p:txBody>
      </p:sp>
      <p:sp>
        <p:nvSpPr>
          <p:cNvPr id="42585" name="RECTANGLE42585"/>
          <p:cNvSpPr/>
          <p:nvPr/>
        </p:nvSpPr>
        <p:spPr bwMode="auto">
          <a:xfrm>
            <a:off x="9563291" y="16469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588" name="RECTANGLE42588"/>
          <p:cNvSpPr/>
          <p:nvPr/>
        </p:nvSpPr>
        <p:spPr bwMode="auto">
          <a:xfrm>
            <a:off x="9989731" y="1646923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2591" name="RECTANGLE42591"/>
          <p:cNvSpPr/>
          <p:nvPr/>
        </p:nvSpPr>
        <p:spPr bwMode="auto">
          <a:xfrm>
            <a:off x="1809242" y="1789887"/>
            <a:ext cx="101860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SAUDI ARABIAN </a:t>
            </a:r>
            <a:endParaRPr/>
          </a:p>
        </p:txBody>
      </p:sp>
      <p:sp>
        <p:nvSpPr>
          <p:cNvPr id="42594" name="RECTANGLE42594"/>
          <p:cNvSpPr/>
          <p:nvPr/>
        </p:nvSpPr>
        <p:spPr bwMode="auto">
          <a:xfrm>
            <a:off x="1809242" y="1897926"/>
            <a:ext cx="44270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AIRLINES</a:t>
            </a:r>
            <a:endParaRPr/>
          </a:p>
        </p:txBody>
      </p:sp>
      <p:sp>
        <p:nvSpPr>
          <p:cNvPr id="42597" name="RECTANGLE42597"/>
          <p:cNvSpPr/>
          <p:nvPr/>
        </p:nvSpPr>
        <p:spPr bwMode="auto">
          <a:xfrm>
            <a:off x="3632391" y="178988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600" name="RECTANGLE42600"/>
          <p:cNvSpPr/>
          <p:nvPr/>
        </p:nvSpPr>
        <p:spPr bwMode="auto">
          <a:xfrm>
            <a:off x="4344988" y="178988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629</a:t>
            </a:r>
            <a:endParaRPr/>
          </a:p>
        </p:txBody>
      </p:sp>
      <p:sp>
        <p:nvSpPr>
          <p:cNvPr id="42603" name="RECTANGLE42603"/>
          <p:cNvSpPr/>
          <p:nvPr/>
        </p:nvSpPr>
        <p:spPr bwMode="auto">
          <a:xfrm>
            <a:off x="4843971" y="1789887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2606" name="RECTANGLE42606"/>
          <p:cNvSpPr/>
          <p:nvPr/>
        </p:nvSpPr>
        <p:spPr bwMode="auto">
          <a:xfrm>
            <a:off x="5784634" y="178988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2609" name="RECTANGLE42609"/>
          <p:cNvSpPr/>
          <p:nvPr/>
        </p:nvSpPr>
        <p:spPr bwMode="auto">
          <a:xfrm>
            <a:off x="6527991" y="178988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612" name="RECTANGLE42612"/>
          <p:cNvSpPr/>
          <p:nvPr/>
        </p:nvSpPr>
        <p:spPr bwMode="auto">
          <a:xfrm>
            <a:off x="7175691" y="178988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2615" name="RECTANGLE42615"/>
          <p:cNvSpPr/>
          <p:nvPr/>
        </p:nvSpPr>
        <p:spPr bwMode="auto">
          <a:xfrm>
            <a:off x="7574470" y="1789887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2618" name="RECTANGLE42618"/>
          <p:cNvSpPr/>
          <p:nvPr/>
        </p:nvSpPr>
        <p:spPr bwMode="auto">
          <a:xfrm>
            <a:off x="8426234" y="1789887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2621" name="RECTANGLE42621"/>
          <p:cNvSpPr/>
          <p:nvPr/>
        </p:nvSpPr>
        <p:spPr bwMode="auto">
          <a:xfrm>
            <a:off x="9042591" y="1789887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624" name="RECTANGLE42624"/>
          <p:cNvSpPr/>
          <p:nvPr/>
        </p:nvSpPr>
        <p:spPr bwMode="auto">
          <a:xfrm>
            <a:off x="9450388" y="1789887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629</a:t>
            </a:r>
            <a:endParaRPr/>
          </a:p>
        </p:txBody>
      </p:sp>
      <p:sp>
        <p:nvSpPr>
          <p:cNvPr id="42627" name="RECTANGLE42627"/>
          <p:cNvSpPr/>
          <p:nvPr/>
        </p:nvSpPr>
        <p:spPr bwMode="auto">
          <a:xfrm>
            <a:off x="9949370" y="1789887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2630" name="RECTANGLE42630"/>
          <p:cNvSpPr/>
          <p:nvPr/>
        </p:nvSpPr>
        <p:spPr bwMode="auto">
          <a:xfrm>
            <a:off x="1730375" y="2009775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631" name="RECTANGLE42631"/>
          <p:cNvSpPr/>
          <p:nvPr/>
        </p:nvSpPr>
        <p:spPr bwMode="auto">
          <a:xfrm>
            <a:off x="2342794" y="2069465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2634" name="RECTANGLE42634"/>
          <p:cNvSpPr/>
          <p:nvPr/>
        </p:nvSpPr>
        <p:spPr bwMode="auto">
          <a:xfrm>
            <a:off x="3000375" y="2009775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635" name="RECTANGLE42635"/>
          <p:cNvSpPr/>
          <p:nvPr/>
        </p:nvSpPr>
        <p:spPr bwMode="auto">
          <a:xfrm>
            <a:off x="3399701" y="205676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6 544</a:t>
            </a:r>
            <a:endParaRPr/>
          </a:p>
        </p:txBody>
      </p:sp>
      <p:sp>
        <p:nvSpPr>
          <p:cNvPr id="42638" name="RECTANGLE42638"/>
          <p:cNvSpPr/>
          <p:nvPr/>
        </p:nvSpPr>
        <p:spPr bwMode="auto">
          <a:xfrm>
            <a:off x="3825875" y="2009775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639" name="RECTANGLE42639"/>
          <p:cNvSpPr/>
          <p:nvPr/>
        </p:nvSpPr>
        <p:spPr bwMode="auto">
          <a:xfrm>
            <a:off x="4225201" y="205676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7 401</a:t>
            </a:r>
            <a:endParaRPr/>
          </a:p>
        </p:txBody>
      </p:sp>
      <p:sp>
        <p:nvSpPr>
          <p:cNvPr id="42642" name="RECTANGLE42642"/>
          <p:cNvSpPr/>
          <p:nvPr/>
        </p:nvSpPr>
        <p:spPr bwMode="auto">
          <a:xfrm>
            <a:off x="4651375" y="2009775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643" name="RECTANGLE42643"/>
          <p:cNvSpPr/>
          <p:nvPr/>
        </p:nvSpPr>
        <p:spPr bwMode="auto">
          <a:xfrm>
            <a:off x="4861179" y="2056765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-12%</a:t>
            </a:r>
            <a:endParaRPr/>
          </a:p>
        </p:txBody>
      </p:sp>
      <p:sp>
        <p:nvSpPr>
          <p:cNvPr id="42646" name="RECTANGLE42646"/>
          <p:cNvSpPr/>
          <p:nvPr/>
        </p:nvSpPr>
        <p:spPr bwMode="auto">
          <a:xfrm>
            <a:off x="5286375" y="2009775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647" name="RECTANGLE42647"/>
          <p:cNvSpPr/>
          <p:nvPr/>
        </p:nvSpPr>
        <p:spPr bwMode="auto">
          <a:xfrm>
            <a:off x="5754281" y="205676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2650" name="RECTANGLE42650"/>
          <p:cNvSpPr/>
          <p:nvPr/>
        </p:nvSpPr>
        <p:spPr bwMode="auto">
          <a:xfrm>
            <a:off x="6073775" y="200977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651" name="RECTANGLE42651"/>
          <p:cNvSpPr/>
          <p:nvPr/>
        </p:nvSpPr>
        <p:spPr bwMode="auto">
          <a:xfrm>
            <a:off x="6514973" y="2056765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2654" name="RECTANGLE42654"/>
          <p:cNvSpPr/>
          <p:nvPr/>
        </p:nvSpPr>
        <p:spPr bwMode="auto">
          <a:xfrm>
            <a:off x="6721475" y="200977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655" name="RECTANGLE42655"/>
          <p:cNvSpPr/>
          <p:nvPr/>
        </p:nvSpPr>
        <p:spPr bwMode="auto">
          <a:xfrm>
            <a:off x="7162673" y="2056765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2658" name="RECTANGLE42658"/>
          <p:cNvSpPr/>
          <p:nvPr/>
        </p:nvSpPr>
        <p:spPr bwMode="auto">
          <a:xfrm>
            <a:off x="7369175" y="200977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659" name="RECTANGLE42659"/>
          <p:cNvSpPr/>
          <p:nvPr/>
        </p:nvSpPr>
        <p:spPr bwMode="auto">
          <a:xfrm>
            <a:off x="7591679" y="2056765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-40%</a:t>
            </a:r>
            <a:endParaRPr/>
          </a:p>
        </p:txBody>
      </p:sp>
      <p:sp>
        <p:nvSpPr>
          <p:cNvPr id="42662" name="RECTANGLE42662"/>
          <p:cNvSpPr/>
          <p:nvPr/>
        </p:nvSpPr>
        <p:spPr bwMode="auto">
          <a:xfrm>
            <a:off x="8016875" y="2009775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663" name="RECTANGLE42663"/>
          <p:cNvSpPr/>
          <p:nvPr/>
        </p:nvSpPr>
        <p:spPr bwMode="auto">
          <a:xfrm>
            <a:off x="8395881" y="205676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2666" name="RECTANGLE42666"/>
          <p:cNvSpPr/>
          <p:nvPr/>
        </p:nvSpPr>
        <p:spPr bwMode="auto">
          <a:xfrm>
            <a:off x="8715375" y="2009775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667" name="RECTANGLE42667"/>
          <p:cNvSpPr/>
          <p:nvPr/>
        </p:nvSpPr>
        <p:spPr bwMode="auto">
          <a:xfrm>
            <a:off x="8809901" y="205676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2 181</a:t>
            </a:r>
            <a:endParaRPr/>
          </a:p>
        </p:txBody>
      </p:sp>
      <p:sp>
        <p:nvSpPr>
          <p:cNvPr id="42670" name="RECTANGLE42670"/>
          <p:cNvSpPr/>
          <p:nvPr/>
        </p:nvSpPr>
        <p:spPr bwMode="auto">
          <a:xfrm>
            <a:off x="9236075" y="2009775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671" name="RECTANGLE42671"/>
          <p:cNvSpPr/>
          <p:nvPr/>
        </p:nvSpPr>
        <p:spPr bwMode="auto">
          <a:xfrm>
            <a:off x="9330601" y="205676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1 480</a:t>
            </a:r>
            <a:endParaRPr/>
          </a:p>
        </p:txBody>
      </p:sp>
      <p:sp>
        <p:nvSpPr>
          <p:cNvPr id="42674" name="RECTANGLE42674"/>
          <p:cNvSpPr/>
          <p:nvPr/>
        </p:nvSpPr>
        <p:spPr bwMode="auto">
          <a:xfrm>
            <a:off x="9756775" y="2009775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675" name="RECTANGLE42675"/>
          <p:cNvSpPr/>
          <p:nvPr/>
        </p:nvSpPr>
        <p:spPr bwMode="auto">
          <a:xfrm>
            <a:off x="9990112" y="2056765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47%</a:t>
            </a:r>
            <a:endParaRPr/>
          </a:p>
        </p:txBody>
      </p:sp>
      <p:sp>
        <p:nvSpPr>
          <p:cNvPr id="42678" name="RECTANGLE42678"/>
          <p:cNvSpPr/>
          <p:nvPr/>
        </p:nvSpPr>
        <p:spPr bwMode="auto">
          <a:xfrm>
            <a:off x="384365" y="2231479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</a:t>
            </a:r>
            <a:endParaRPr/>
          </a:p>
        </p:txBody>
      </p:sp>
      <p:sp>
        <p:nvSpPr>
          <p:cNvPr id="42681" name="RECTANGLE42681"/>
          <p:cNvSpPr/>
          <p:nvPr/>
        </p:nvSpPr>
        <p:spPr bwMode="auto">
          <a:xfrm>
            <a:off x="707517" y="2231479"/>
            <a:ext cx="5116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</a:t>
            </a:r>
            <a:endParaRPr/>
          </a:p>
        </p:txBody>
      </p:sp>
      <p:sp>
        <p:nvSpPr>
          <p:cNvPr id="42684" name="RECTANGLE42684"/>
          <p:cNvSpPr/>
          <p:nvPr/>
        </p:nvSpPr>
        <p:spPr bwMode="auto">
          <a:xfrm>
            <a:off x="707517" y="2339518"/>
            <a:ext cx="53507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RIGA (LV)</a:t>
            </a:r>
            <a:endParaRPr/>
          </a:p>
        </p:txBody>
      </p:sp>
      <p:sp>
        <p:nvSpPr>
          <p:cNvPr id="42687" name="RECTANGLE42687"/>
          <p:cNvSpPr/>
          <p:nvPr/>
        </p:nvSpPr>
        <p:spPr bwMode="auto">
          <a:xfrm>
            <a:off x="1809242" y="2241004"/>
            <a:ext cx="77155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BALTIC</a:t>
            </a:r>
            <a:endParaRPr/>
          </a:p>
        </p:txBody>
      </p:sp>
      <p:sp>
        <p:nvSpPr>
          <p:cNvPr id="42690" name="RECTANGLE42690"/>
          <p:cNvSpPr/>
          <p:nvPr/>
        </p:nvSpPr>
        <p:spPr bwMode="auto">
          <a:xfrm>
            <a:off x="3431832" y="2241004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3 806</a:t>
            </a:r>
            <a:endParaRPr/>
          </a:p>
        </p:txBody>
      </p:sp>
      <p:sp>
        <p:nvSpPr>
          <p:cNvPr id="42693" name="RECTANGLE42693"/>
          <p:cNvSpPr/>
          <p:nvPr/>
        </p:nvSpPr>
        <p:spPr bwMode="auto">
          <a:xfrm>
            <a:off x="4457891" y="224100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696" name="RECTANGLE42696"/>
          <p:cNvSpPr/>
          <p:nvPr/>
        </p:nvSpPr>
        <p:spPr bwMode="auto">
          <a:xfrm>
            <a:off x="4884331" y="2241004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2699" name="RECTANGLE42699"/>
          <p:cNvSpPr/>
          <p:nvPr/>
        </p:nvSpPr>
        <p:spPr bwMode="auto">
          <a:xfrm>
            <a:off x="5784634" y="224100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2702" name="RECTANGLE42702"/>
          <p:cNvSpPr/>
          <p:nvPr/>
        </p:nvSpPr>
        <p:spPr bwMode="auto">
          <a:xfrm>
            <a:off x="6471539" y="2241004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42705" name="RECTANGLE42705"/>
          <p:cNvSpPr/>
          <p:nvPr/>
        </p:nvSpPr>
        <p:spPr bwMode="auto">
          <a:xfrm>
            <a:off x="7175691" y="224100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708" name="RECTANGLE42708"/>
          <p:cNvSpPr/>
          <p:nvPr/>
        </p:nvSpPr>
        <p:spPr bwMode="auto">
          <a:xfrm>
            <a:off x="7614831" y="2241004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2711" name="RECTANGLE42711"/>
          <p:cNvSpPr/>
          <p:nvPr/>
        </p:nvSpPr>
        <p:spPr bwMode="auto">
          <a:xfrm>
            <a:off x="8426234" y="224100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42714" name="RECTANGLE42714"/>
          <p:cNvSpPr/>
          <p:nvPr/>
        </p:nvSpPr>
        <p:spPr bwMode="auto">
          <a:xfrm>
            <a:off x="8929688" y="2241004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317</a:t>
            </a:r>
            <a:endParaRPr/>
          </a:p>
        </p:txBody>
      </p:sp>
      <p:sp>
        <p:nvSpPr>
          <p:cNvPr id="42717" name="RECTANGLE42717"/>
          <p:cNvSpPr/>
          <p:nvPr/>
        </p:nvSpPr>
        <p:spPr bwMode="auto">
          <a:xfrm>
            <a:off x="9563291" y="224100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720" name="RECTANGLE42720"/>
          <p:cNvSpPr/>
          <p:nvPr/>
        </p:nvSpPr>
        <p:spPr bwMode="auto">
          <a:xfrm>
            <a:off x="9989731" y="2241004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2723" name="RECTANGLE42723"/>
          <p:cNvSpPr/>
          <p:nvPr/>
        </p:nvSpPr>
        <p:spPr bwMode="auto">
          <a:xfrm>
            <a:off x="1809242" y="2383968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2726" name="RECTANGLE42726"/>
          <p:cNvSpPr/>
          <p:nvPr/>
        </p:nvSpPr>
        <p:spPr bwMode="auto">
          <a:xfrm>
            <a:off x="3431832" y="238396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2 615</a:t>
            </a:r>
            <a:endParaRPr/>
          </a:p>
        </p:txBody>
      </p:sp>
      <p:sp>
        <p:nvSpPr>
          <p:cNvPr id="42729" name="RECTANGLE42729"/>
          <p:cNvSpPr/>
          <p:nvPr/>
        </p:nvSpPr>
        <p:spPr bwMode="auto">
          <a:xfrm>
            <a:off x="4257332" y="238396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6 008</a:t>
            </a:r>
            <a:endParaRPr/>
          </a:p>
        </p:txBody>
      </p:sp>
      <p:sp>
        <p:nvSpPr>
          <p:cNvPr id="42732" name="RECTANGLE42732"/>
          <p:cNvSpPr/>
          <p:nvPr/>
        </p:nvSpPr>
        <p:spPr bwMode="auto">
          <a:xfrm>
            <a:off x="4900422" y="2383968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-56%</a:t>
            </a:r>
            <a:endParaRPr/>
          </a:p>
        </p:txBody>
      </p:sp>
      <p:sp>
        <p:nvSpPr>
          <p:cNvPr id="42735" name="RECTANGLE42735"/>
          <p:cNvSpPr/>
          <p:nvPr/>
        </p:nvSpPr>
        <p:spPr bwMode="auto">
          <a:xfrm>
            <a:off x="5784634" y="238396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2738" name="RECTANGLE42738"/>
          <p:cNvSpPr/>
          <p:nvPr/>
        </p:nvSpPr>
        <p:spPr bwMode="auto">
          <a:xfrm>
            <a:off x="6527991" y="238396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</a:t>
            </a:r>
            <a:endParaRPr/>
          </a:p>
        </p:txBody>
      </p:sp>
      <p:sp>
        <p:nvSpPr>
          <p:cNvPr id="42741" name="RECTANGLE42741"/>
          <p:cNvSpPr/>
          <p:nvPr/>
        </p:nvSpPr>
        <p:spPr bwMode="auto">
          <a:xfrm>
            <a:off x="7119239" y="238396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42744" name="RECTANGLE42744"/>
          <p:cNvSpPr/>
          <p:nvPr/>
        </p:nvSpPr>
        <p:spPr bwMode="auto">
          <a:xfrm>
            <a:off x="7630922" y="2383968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-64%</a:t>
            </a:r>
            <a:endParaRPr/>
          </a:p>
        </p:txBody>
      </p:sp>
      <p:sp>
        <p:nvSpPr>
          <p:cNvPr id="42747" name="RECTANGLE42747"/>
          <p:cNvSpPr/>
          <p:nvPr/>
        </p:nvSpPr>
        <p:spPr bwMode="auto">
          <a:xfrm>
            <a:off x="8426234" y="238396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2750" name="RECTANGLE42750"/>
          <p:cNvSpPr/>
          <p:nvPr/>
        </p:nvSpPr>
        <p:spPr bwMode="auto">
          <a:xfrm>
            <a:off x="8929688" y="238396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523</a:t>
            </a:r>
            <a:endParaRPr/>
          </a:p>
        </p:txBody>
      </p:sp>
      <p:sp>
        <p:nvSpPr>
          <p:cNvPr id="42753" name="RECTANGLE42753"/>
          <p:cNvSpPr/>
          <p:nvPr/>
        </p:nvSpPr>
        <p:spPr bwMode="auto">
          <a:xfrm>
            <a:off x="9450388" y="238396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429</a:t>
            </a:r>
            <a:endParaRPr/>
          </a:p>
        </p:txBody>
      </p:sp>
      <p:sp>
        <p:nvSpPr>
          <p:cNvPr id="42756" name="RECTANGLE42756"/>
          <p:cNvSpPr/>
          <p:nvPr/>
        </p:nvSpPr>
        <p:spPr bwMode="auto">
          <a:xfrm>
            <a:off x="10046183" y="2383968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22%</a:t>
            </a:r>
            <a:endParaRPr/>
          </a:p>
        </p:txBody>
      </p:sp>
      <p:sp>
        <p:nvSpPr>
          <p:cNvPr id="42759" name="RECTANGLE42759"/>
          <p:cNvSpPr/>
          <p:nvPr/>
        </p:nvSpPr>
        <p:spPr bwMode="auto">
          <a:xfrm>
            <a:off x="1809242" y="2526932"/>
            <a:ext cx="8296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LOT POLISH </a:t>
            </a:r>
            <a:endParaRPr/>
          </a:p>
        </p:txBody>
      </p:sp>
      <p:sp>
        <p:nvSpPr>
          <p:cNvPr id="42762" name="RECTANGLE42762"/>
          <p:cNvSpPr/>
          <p:nvPr/>
        </p:nvSpPr>
        <p:spPr bwMode="auto">
          <a:xfrm>
            <a:off x="1809242" y="2634971"/>
            <a:ext cx="44270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AIRLINES</a:t>
            </a:r>
            <a:endParaRPr/>
          </a:p>
        </p:txBody>
      </p:sp>
      <p:sp>
        <p:nvSpPr>
          <p:cNvPr id="42765" name="RECTANGLE42765"/>
          <p:cNvSpPr/>
          <p:nvPr/>
        </p:nvSpPr>
        <p:spPr bwMode="auto">
          <a:xfrm>
            <a:off x="3632391" y="25269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768" name="RECTANGLE42768"/>
          <p:cNvSpPr/>
          <p:nvPr/>
        </p:nvSpPr>
        <p:spPr bwMode="auto">
          <a:xfrm>
            <a:off x="4344988" y="2526932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442</a:t>
            </a:r>
            <a:endParaRPr/>
          </a:p>
        </p:txBody>
      </p:sp>
      <p:sp>
        <p:nvSpPr>
          <p:cNvPr id="42771" name="RECTANGLE42771"/>
          <p:cNvSpPr/>
          <p:nvPr/>
        </p:nvSpPr>
        <p:spPr bwMode="auto">
          <a:xfrm>
            <a:off x="4843971" y="2526932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2774" name="RECTANGLE42774"/>
          <p:cNvSpPr/>
          <p:nvPr/>
        </p:nvSpPr>
        <p:spPr bwMode="auto">
          <a:xfrm>
            <a:off x="5784634" y="252693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2777" name="RECTANGLE42777"/>
          <p:cNvSpPr/>
          <p:nvPr/>
        </p:nvSpPr>
        <p:spPr bwMode="auto">
          <a:xfrm>
            <a:off x="6527991" y="25269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780" name="RECTANGLE42780"/>
          <p:cNvSpPr/>
          <p:nvPr/>
        </p:nvSpPr>
        <p:spPr bwMode="auto">
          <a:xfrm>
            <a:off x="7175691" y="25269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2783" name="RECTANGLE42783"/>
          <p:cNvSpPr/>
          <p:nvPr/>
        </p:nvSpPr>
        <p:spPr bwMode="auto">
          <a:xfrm>
            <a:off x="7574470" y="2526932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2786" name="RECTANGLE42786"/>
          <p:cNvSpPr/>
          <p:nvPr/>
        </p:nvSpPr>
        <p:spPr bwMode="auto">
          <a:xfrm>
            <a:off x="8426234" y="252693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2789" name="RECTANGLE42789"/>
          <p:cNvSpPr/>
          <p:nvPr/>
        </p:nvSpPr>
        <p:spPr bwMode="auto">
          <a:xfrm>
            <a:off x="9042591" y="252693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792" name="RECTANGLE42792"/>
          <p:cNvSpPr/>
          <p:nvPr/>
        </p:nvSpPr>
        <p:spPr bwMode="auto">
          <a:xfrm>
            <a:off x="9450388" y="2526932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442</a:t>
            </a:r>
            <a:endParaRPr/>
          </a:p>
        </p:txBody>
      </p:sp>
      <p:sp>
        <p:nvSpPr>
          <p:cNvPr id="42795" name="RECTANGLE42795"/>
          <p:cNvSpPr/>
          <p:nvPr/>
        </p:nvSpPr>
        <p:spPr bwMode="auto">
          <a:xfrm>
            <a:off x="9949370" y="2526932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2798" name="RECTANGLE42798"/>
          <p:cNvSpPr/>
          <p:nvPr/>
        </p:nvSpPr>
        <p:spPr bwMode="auto">
          <a:xfrm>
            <a:off x="1730375" y="2746820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799" name="RECTANGLE42799"/>
          <p:cNvSpPr/>
          <p:nvPr/>
        </p:nvSpPr>
        <p:spPr bwMode="auto">
          <a:xfrm>
            <a:off x="2342794" y="2806510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2802" name="RECTANGLE42802"/>
          <p:cNvSpPr/>
          <p:nvPr/>
        </p:nvSpPr>
        <p:spPr bwMode="auto">
          <a:xfrm>
            <a:off x="3000375" y="2746820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803" name="RECTANGLE42803"/>
          <p:cNvSpPr/>
          <p:nvPr/>
        </p:nvSpPr>
        <p:spPr bwMode="auto">
          <a:xfrm>
            <a:off x="3399701" y="2793810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6 421</a:t>
            </a:r>
            <a:endParaRPr/>
          </a:p>
        </p:txBody>
      </p:sp>
      <p:sp>
        <p:nvSpPr>
          <p:cNvPr id="42806" name="RECTANGLE42806"/>
          <p:cNvSpPr/>
          <p:nvPr/>
        </p:nvSpPr>
        <p:spPr bwMode="auto">
          <a:xfrm>
            <a:off x="3825875" y="2746820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807" name="RECTANGLE42807"/>
          <p:cNvSpPr/>
          <p:nvPr/>
        </p:nvSpPr>
        <p:spPr bwMode="auto">
          <a:xfrm>
            <a:off x="4225201" y="2793810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6 450</a:t>
            </a:r>
            <a:endParaRPr/>
          </a:p>
        </p:txBody>
      </p:sp>
      <p:sp>
        <p:nvSpPr>
          <p:cNvPr id="42810" name="RECTANGLE42810"/>
          <p:cNvSpPr/>
          <p:nvPr/>
        </p:nvSpPr>
        <p:spPr bwMode="auto">
          <a:xfrm>
            <a:off x="4651375" y="2746820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811" name="RECTANGLE42811"/>
          <p:cNvSpPr/>
          <p:nvPr/>
        </p:nvSpPr>
        <p:spPr bwMode="auto">
          <a:xfrm>
            <a:off x="4966881" y="2793810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2814" name="RECTANGLE42814"/>
          <p:cNvSpPr/>
          <p:nvPr/>
        </p:nvSpPr>
        <p:spPr bwMode="auto">
          <a:xfrm>
            <a:off x="5286375" y="2746820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815" name="RECTANGLE42815"/>
          <p:cNvSpPr/>
          <p:nvPr/>
        </p:nvSpPr>
        <p:spPr bwMode="auto">
          <a:xfrm>
            <a:off x="5754281" y="2793810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2818" name="RECTANGLE42818"/>
          <p:cNvSpPr/>
          <p:nvPr/>
        </p:nvSpPr>
        <p:spPr bwMode="auto">
          <a:xfrm>
            <a:off x="6073775" y="274682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819" name="RECTANGLE42819"/>
          <p:cNvSpPr/>
          <p:nvPr/>
        </p:nvSpPr>
        <p:spPr bwMode="auto">
          <a:xfrm>
            <a:off x="6451854" y="2793810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</a:t>
            </a:r>
            <a:endParaRPr/>
          </a:p>
        </p:txBody>
      </p:sp>
      <p:sp>
        <p:nvSpPr>
          <p:cNvPr id="42822" name="RECTANGLE42822"/>
          <p:cNvSpPr/>
          <p:nvPr/>
        </p:nvSpPr>
        <p:spPr bwMode="auto">
          <a:xfrm>
            <a:off x="6721475" y="274682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823" name="RECTANGLE42823"/>
          <p:cNvSpPr/>
          <p:nvPr/>
        </p:nvSpPr>
        <p:spPr bwMode="auto">
          <a:xfrm>
            <a:off x="7099554" y="2793810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</a:t>
            </a:r>
            <a:endParaRPr/>
          </a:p>
        </p:txBody>
      </p:sp>
      <p:sp>
        <p:nvSpPr>
          <p:cNvPr id="42826" name="RECTANGLE42826"/>
          <p:cNvSpPr/>
          <p:nvPr/>
        </p:nvSpPr>
        <p:spPr bwMode="auto">
          <a:xfrm>
            <a:off x="7369175" y="2746820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827" name="RECTANGLE42827"/>
          <p:cNvSpPr/>
          <p:nvPr/>
        </p:nvSpPr>
        <p:spPr bwMode="auto">
          <a:xfrm>
            <a:off x="7634262" y="2793810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13%</a:t>
            </a:r>
            <a:endParaRPr/>
          </a:p>
        </p:txBody>
      </p:sp>
      <p:sp>
        <p:nvSpPr>
          <p:cNvPr id="42830" name="RECTANGLE42830"/>
          <p:cNvSpPr/>
          <p:nvPr/>
        </p:nvSpPr>
        <p:spPr bwMode="auto">
          <a:xfrm>
            <a:off x="8016875" y="2746820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831" name="RECTANGLE42831"/>
          <p:cNvSpPr/>
          <p:nvPr/>
        </p:nvSpPr>
        <p:spPr bwMode="auto">
          <a:xfrm>
            <a:off x="8395881" y="2793810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42834" name="RECTANGLE42834"/>
          <p:cNvSpPr/>
          <p:nvPr/>
        </p:nvSpPr>
        <p:spPr bwMode="auto">
          <a:xfrm>
            <a:off x="8715375" y="2746820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835" name="RECTANGLE42835"/>
          <p:cNvSpPr/>
          <p:nvPr/>
        </p:nvSpPr>
        <p:spPr bwMode="auto">
          <a:xfrm>
            <a:off x="8903335" y="279381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378</a:t>
            </a:r>
            <a:endParaRPr/>
          </a:p>
        </p:txBody>
      </p:sp>
      <p:sp>
        <p:nvSpPr>
          <p:cNvPr id="42838" name="RECTANGLE42838"/>
          <p:cNvSpPr/>
          <p:nvPr/>
        </p:nvSpPr>
        <p:spPr bwMode="auto">
          <a:xfrm>
            <a:off x="9236075" y="2746820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839" name="RECTANGLE42839"/>
          <p:cNvSpPr/>
          <p:nvPr/>
        </p:nvSpPr>
        <p:spPr bwMode="auto">
          <a:xfrm>
            <a:off x="9424035" y="2793810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430</a:t>
            </a:r>
            <a:endParaRPr/>
          </a:p>
        </p:txBody>
      </p:sp>
      <p:sp>
        <p:nvSpPr>
          <p:cNvPr id="42842" name="RECTANGLE42842"/>
          <p:cNvSpPr/>
          <p:nvPr/>
        </p:nvSpPr>
        <p:spPr bwMode="auto">
          <a:xfrm>
            <a:off x="9756775" y="2746820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843" name="RECTANGLE42843"/>
          <p:cNvSpPr/>
          <p:nvPr/>
        </p:nvSpPr>
        <p:spPr bwMode="auto">
          <a:xfrm>
            <a:off x="9947529" y="2793810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-12%</a:t>
            </a:r>
            <a:endParaRPr/>
          </a:p>
        </p:txBody>
      </p:sp>
      <p:sp>
        <p:nvSpPr>
          <p:cNvPr id="42846" name="RECTANGLE42846"/>
          <p:cNvSpPr/>
          <p:nvPr/>
        </p:nvSpPr>
        <p:spPr bwMode="auto">
          <a:xfrm>
            <a:off x="384365" y="2968523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42849" name="RECTANGLE42849"/>
          <p:cNvSpPr/>
          <p:nvPr/>
        </p:nvSpPr>
        <p:spPr bwMode="auto">
          <a:xfrm>
            <a:off x="707517" y="2968523"/>
            <a:ext cx="56574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DUBLIN (IE)</a:t>
            </a:r>
            <a:endParaRPr/>
          </a:p>
        </p:txBody>
      </p:sp>
      <p:sp>
        <p:nvSpPr>
          <p:cNvPr id="42852" name="RECTANGLE42852"/>
          <p:cNvSpPr/>
          <p:nvPr/>
        </p:nvSpPr>
        <p:spPr bwMode="auto">
          <a:xfrm>
            <a:off x="707517" y="3076562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2855" name="RECTANGLE42855"/>
          <p:cNvSpPr/>
          <p:nvPr/>
        </p:nvSpPr>
        <p:spPr bwMode="auto">
          <a:xfrm>
            <a:off x="1809242" y="2978048"/>
            <a:ext cx="110136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VUELING AIRLINES</a:t>
            </a:r>
            <a:endParaRPr/>
          </a:p>
        </p:txBody>
      </p:sp>
      <p:sp>
        <p:nvSpPr>
          <p:cNvPr id="42858" name="RECTANGLE42858"/>
          <p:cNvSpPr/>
          <p:nvPr/>
        </p:nvSpPr>
        <p:spPr bwMode="auto">
          <a:xfrm>
            <a:off x="3632391" y="297804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861" name="RECTANGLE42861"/>
          <p:cNvSpPr/>
          <p:nvPr/>
        </p:nvSpPr>
        <p:spPr bwMode="auto">
          <a:xfrm>
            <a:off x="4344988" y="297804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372</a:t>
            </a:r>
            <a:endParaRPr/>
          </a:p>
        </p:txBody>
      </p:sp>
      <p:sp>
        <p:nvSpPr>
          <p:cNvPr id="42864" name="RECTANGLE42864"/>
          <p:cNvSpPr/>
          <p:nvPr/>
        </p:nvSpPr>
        <p:spPr bwMode="auto">
          <a:xfrm>
            <a:off x="4843971" y="2978048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2867" name="RECTANGLE42867"/>
          <p:cNvSpPr/>
          <p:nvPr/>
        </p:nvSpPr>
        <p:spPr bwMode="auto">
          <a:xfrm>
            <a:off x="5784634" y="297804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2870" name="RECTANGLE42870"/>
          <p:cNvSpPr/>
          <p:nvPr/>
        </p:nvSpPr>
        <p:spPr bwMode="auto">
          <a:xfrm>
            <a:off x="6527991" y="297804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873" name="RECTANGLE42873"/>
          <p:cNvSpPr/>
          <p:nvPr/>
        </p:nvSpPr>
        <p:spPr bwMode="auto">
          <a:xfrm>
            <a:off x="7175691" y="297804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2876" name="RECTANGLE42876"/>
          <p:cNvSpPr/>
          <p:nvPr/>
        </p:nvSpPr>
        <p:spPr bwMode="auto">
          <a:xfrm>
            <a:off x="7574470" y="2978048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2879" name="RECTANGLE42879"/>
          <p:cNvSpPr/>
          <p:nvPr/>
        </p:nvSpPr>
        <p:spPr bwMode="auto">
          <a:xfrm>
            <a:off x="8426234" y="297804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2882" name="RECTANGLE42882"/>
          <p:cNvSpPr/>
          <p:nvPr/>
        </p:nvSpPr>
        <p:spPr bwMode="auto">
          <a:xfrm>
            <a:off x="9042591" y="297804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885" name="RECTANGLE42885"/>
          <p:cNvSpPr/>
          <p:nvPr/>
        </p:nvSpPr>
        <p:spPr bwMode="auto">
          <a:xfrm>
            <a:off x="9450388" y="297804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186</a:t>
            </a:r>
            <a:endParaRPr/>
          </a:p>
        </p:txBody>
      </p:sp>
      <p:sp>
        <p:nvSpPr>
          <p:cNvPr id="42888" name="RECTANGLE42888"/>
          <p:cNvSpPr/>
          <p:nvPr/>
        </p:nvSpPr>
        <p:spPr bwMode="auto">
          <a:xfrm>
            <a:off x="9949370" y="2978048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2891" name="RECTANGLE42891"/>
          <p:cNvSpPr/>
          <p:nvPr/>
        </p:nvSpPr>
        <p:spPr bwMode="auto">
          <a:xfrm>
            <a:off x="1809242" y="3121012"/>
            <a:ext cx="81306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AER LINGUS</a:t>
            </a:r>
            <a:endParaRPr/>
          </a:p>
        </p:txBody>
      </p:sp>
      <p:sp>
        <p:nvSpPr>
          <p:cNvPr id="42894" name="RECTANGLE42894"/>
          <p:cNvSpPr/>
          <p:nvPr/>
        </p:nvSpPr>
        <p:spPr bwMode="auto">
          <a:xfrm>
            <a:off x="3519488" y="3121012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352</a:t>
            </a:r>
            <a:endParaRPr/>
          </a:p>
        </p:txBody>
      </p:sp>
      <p:sp>
        <p:nvSpPr>
          <p:cNvPr id="42897" name="RECTANGLE42897"/>
          <p:cNvSpPr/>
          <p:nvPr/>
        </p:nvSpPr>
        <p:spPr bwMode="auto">
          <a:xfrm>
            <a:off x="4457891" y="312101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900" name="RECTANGLE42900"/>
          <p:cNvSpPr/>
          <p:nvPr/>
        </p:nvSpPr>
        <p:spPr bwMode="auto">
          <a:xfrm>
            <a:off x="4884331" y="3121012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2903" name="RECTANGLE42903"/>
          <p:cNvSpPr/>
          <p:nvPr/>
        </p:nvSpPr>
        <p:spPr bwMode="auto">
          <a:xfrm>
            <a:off x="5784634" y="312101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2906" name="RECTANGLE42906"/>
          <p:cNvSpPr/>
          <p:nvPr/>
        </p:nvSpPr>
        <p:spPr bwMode="auto">
          <a:xfrm>
            <a:off x="6527991" y="312101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2909" name="RECTANGLE42909"/>
          <p:cNvSpPr/>
          <p:nvPr/>
        </p:nvSpPr>
        <p:spPr bwMode="auto">
          <a:xfrm>
            <a:off x="7175691" y="312101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912" name="RECTANGLE42912"/>
          <p:cNvSpPr/>
          <p:nvPr/>
        </p:nvSpPr>
        <p:spPr bwMode="auto">
          <a:xfrm>
            <a:off x="7614831" y="3121012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2915" name="RECTANGLE42915"/>
          <p:cNvSpPr/>
          <p:nvPr/>
        </p:nvSpPr>
        <p:spPr bwMode="auto">
          <a:xfrm>
            <a:off x="8426234" y="312101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2918" name="RECTANGLE42918"/>
          <p:cNvSpPr/>
          <p:nvPr/>
        </p:nvSpPr>
        <p:spPr bwMode="auto">
          <a:xfrm>
            <a:off x="8929688" y="3121012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352</a:t>
            </a:r>
            <a:endParaRPr/>
          </a:p>
        </p:txBody>
      </p:sp>
      <p:sp>
        <p:nvSpPr>
          <p:cNvPr id="42921" name="RECTANGLE42921"/>
          <p:cNvSpPr/>
          <p:nvPr/>
        </p:nvSpPr>
        <p:spPr bwMode="auto">
          <a:xfrm>
            <a:off x="9563291" y="312101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2924" name="RECTANGLE42924"/>
          <p:cNvSpPr/>
          <p:nvPr/>
        </p:nvSpPr>
        <p:spPr bwMode="auto">
          <a:xfrm>
            <a:off x="9989731" y="3121012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2927" name="RECTANGLE42927"/>
          <p:cNvSpPr/>
          <p:nvPr/>
        </p:nvSpPr>
        <p:spPr bwMode="auto">
          <a:xfrm>
            <a:off x="1809242" y="3263976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2930" name="RECTANGLE42930"/>
          <p:cNvSpPr/>
          <p:nvPr/>
        </p:nvSpPr>
        <p:spPr bwMode="auto">
          <a:xfrm>
            <a:off x="3431832" y="3263976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4 850</a:t>
            </a:r>
            <a:endParaRPr/>
          </a:p>
        </p:txBody>
      </p:sp>
      <p:sp>
        <p:nvSpPr>
          <p:cNvPr id="42933" name="RECTANGLE42933"/>
          <p:cNvSpPr/>
          <p:nvPr/>
        </p:nvSpPr>
        <p:spPr bwMode="auto">
          <a:xfrm>
            <a:off x="4257332" y="3263976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4 334</a:t>
            </a:r>
            <a:endParaRPr/>
          </a:p>
        </p:txBody>
      </p:sp>
      <p:sp>
        <p:nvSpPr>
          <p:cNvPr id="42936" name="RECTANGLE42936"/>
          <p:cNvSpPr/>
          <p:nvPr/>
        </p:nvSpPr>
        <p:spPr bwMode="auto">
          <a:xfrm>
            <a:off x="4940783" y="3263976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12%</a:t>
            </a:r>
            <a:endParaRPr/>
          </a:p>
        </p:txBody>
      </p:sp>
      <p:sp>
        <p:nvSpPr>
          <p:cNvPr id="42939" name="RECTANGLE42939"/>
          <p:cNvSpPr/>
          <p:nvPr/>
        </p:nvSpPr>
        <p:spPr bwMode="auto">
          <a:xfrm>
            <a:off x="5784634" y="326397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2942" name="RECTANGLE42942"/>
          <p:cNvSpPr/>
          <p:nvPr/>
        </p:nvSpPr>
        <p:spPr bwMode="auto">
          <a:xfrm>
            <a:off x="6471539" y="326397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42945" name="RECTANGLE42945"/>
          <p:cNvSpPr/>
          <p:nvPr/>
        </p:nvSpPr>
        <p:spPr bwMode="auto">
          <a:xfrm>
            <a:off x="7119239" y="326397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42948" name="RECTANGLE42948"/>
          <p:cNvSpPr/>
          <p:nvPr/>
        </p:nvSpPr>
        <p:spPr bwMode="auto">
          <a:xfrm>
            <a:off x="7727734" y="326397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2951" name="RECTANGLE42951"/>
          <p:cNvSpPr/>
          <p:nvPr/>
        </p:nvSpPr>
        <p:spPr bwMode="auto">
          <a:xfrm>
            <a:off x="8426234" y="326397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42954" name="RECTANGLE42954"/>
          <p:cNvSpPr/>
          <p:nvPr/>
        </p:nvSpPr>
        <p:spPr bwMode="auto">
          <a:xfrm>
            <a:off x="8929688" y="326397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404</a:t>
            </a:r>
            <a:endParaRPr/>
          </a:p>
        </p:txBody>
      </p:sp>
      <p:sp>
        <p:nvSpPr>
          <p:cNvPr id="42957" name="RECTANGLE42957"/>
          <p:cNvSpPr/>
          <p:nvPr/>
        </p:nvSpPr>
        <p:spPr bwMode="auto">
          <a:xfrm>
            <a:off x="9450388" y="326397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361</a:t>
            </a:r>
            <a:endParaRPr/>
          </a:p>
        </p:txBody>
      </p:sp>
      <p:sp>
        <p:nvSpPr>
          <p:cNvPr id="42960" name="RECTANGLE42960"/>
          <p:cNvSpPr/>
          <p:nvPr/>
        </p:nvSpPr>
        <p:spPr bwMode="auto">
          <a:xfrm>
            <a:off x="10046183" y="3263976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12%</a:t>
            </a:r>
            <a:endParaRPr/>
          </a:p>
        </p:txBody>
      </p:sp>
      <p:sp>
        <p:nvSpPr>
          <p:cNvPr id="42963" name="RECTANGLE42963"/>
          <p:cNvSpPr/>
          <p:nvPr/>
        </p:nvSpPr>
        <p:spPr bwMode="auto">
          <a:xfrm>
            <a:off x="1730375" y="3375825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964" name="RECTANGLE42964"/>
          <p:cNvSpPr/>
          <p:nvPr/>
        </p:nvSpPr>
        <p:spPr bwMode="auto">
          <a:xfrm>
            <a:off x="2342794" y="3435515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2967" name="RECTANGLE42967"/>
          <p:cNvSpPr/>
          <p:nvPr/>
        </p:nvSpPr>
        <p:spPr bwMode="auto">
          <a:xfrm>
            <a:off x="3000375" y="3375825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968" name="RECTANGLE42968"/>
          <p:cNvSpPr/>
          <p:nvPr/>
        </p:nvSpPr>
        <p:spPr bwMode="auto">
          <a:xfrm>
            <a:off x="3399701" y="342281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5 202</a:t>
            </a:r>
            <a:endParaRPr/>
          </a:p>
        </p:txBody>
      </p:sp>
      <p:sp>
        <p:nvSpPr>
          <p:cNvPr id="42971" name="RECTANGLE42971"/>
          <p:cNvSpPr/>
          <p:nvPr/>
        </p:nvSpPr>
        <p:spPr bwMode="auto">
          <a:xfrm>
            <a:off x="3825875" y="3375825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972" name="RECTANGLE42972"/>
          <p:cNvSpPr/>
          <p:nvPr/>
        </p:nvSpPr>
        <p:spPr bwMode="auto">
          <a:xfrm>
            <a:off x="4225201" y="342281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4 706</a:t>
            </a:r>
            <a:endParaRPr/>
          </a:p>
        </p:txBody>
      </p:sp>
      <p:sp>
        <p:nvSpPr>
          <p:cNvPr id="42975" name="RECTANGLE42975"/>
          <p:cNvSpPr/>
          <p:nvPr/>
        </p:nvSpPr>
        <p:spPr bwMode="auto">
          <a:xfrm>
            <a:off x="4651375" y="3375825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976" name="RECTANGLE42976"/>
          <p:cNvSpPr/>
          <p:nvPr/>
        </p:nvSpPr>
        <p:spPr bwMode="auto">
          <a:xfrm>
            <a:off x="4903762" y="3422815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11%</a:t>
            </a:r>
            <a:endParaRPr/>
          </a:p>
        </p:txBody>
      </p:sp>
      <p:sp>
        <p:nvSpPr>
          <p:cNvPr id="42979" name="RECTANGLE42979"/>
          <p:cNvSpPr/>
          <p:nvPr/>
        </p:nvSpPr>
        <p:spPr bwMode="auto">
          <a:xfrm>
            <a:off x="5286375" y="3375825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980" name="RECTANGLE42980"/>
          <p:cNvSpPr/>
          <p:nvPr/>
        </p:nvSpPr>
        <p:spPr bwMode="auto">
          <a:xfrm>
            <a:off x="5754281" y="342281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2983" name="RECTANGLE42983"/>
          <p:cNvSpPr/>
          <p:nvPr/>
        </p:nvSpPr>
        <p:spPr bwMode="auto">
          <a:xfrm>
            <a:off x="6073775" y="337582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984" name="RECTANGLE42984"/>
          <p:cNvSpPr/>
          <p:nvPr/>
        </p:nvSpPr>
        <p:spPr bwMode="auto">
          <a:xfrm>
            <a:off x="6451854" y="3422815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</a:t>
            </a:r>
            <a:endParaRPr/>
          </a:p>
        </p:txBody>
      </p:sp>
      <p:sp>
        <p:nvSpPr>
          <p:cNvPr id="42987" name="RECTANGLE42987"/>
          <p:cNvSpPr/>
          <p:nvPr/>
        </p:nvSpPr>
        <p:spPr bwMode="auto">
          <a:xfrm>
            <a:off x="6721475" y="337582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988" name="RECTANGLE42988"/>
          <p:cNvSpPr/>
          <p:nvPr/>
        </p:nvSpPr>
        <p:spPr bwMode="auto">
          <a:xfrm>
            <a:off x="7099554" y="3422815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42991" name="RECTANGLE42991"/>
          <p:cNvSpPr/>
          <p:nvPr/>
        </p:nvSpPr>
        <p:spPr bwMode="auto">
          <a:xfrm>
            <a:off x="7369175" y="3375825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992" name="RECTANGLE42992"/>
          <p:cNvSpPr/>
          <p:nvPr/>
        </p:nvSpPr>
        <p:spPr bwMode="auto">
          <a:xfrm>
            <a:off x="7654798" y="3422815"/>
            <a:ext cx="231394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-7%</a:t>
            </a:r>
            <a:endParaRPr/>
          </a:p>
        </p:txBody>
      </p:sp>
      <p:sp>
        <p:nvSpPr>
          <p:cNvPr id="42995" name="RECTANGLE42995"/>
          <p:cNvSpPr/>
          <p:nvPr/>
        </p:nvSpPr>
        <p:spPr bwMode="auto">
          <a:xfrm>
            <a:off x="8016875" y="3375825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2996" name="RECTANGLE42996"/>
          <p:cNvSpPr/>
          <p:nvPr/>
        </p:nvSpPr>
        <p:spPr bwMode="auto">
          <a:xfrm>
            <a:off x="8395881" y="342281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4%</a:t>
            </a:r>
            <a:endParaRPr/>
          </a:p>
        </p:txBody>
      </p:sp>
      <p:sp>
        <p:nvSpPr>
          <p:cNvPr id="42999" name="RECTANGLE42999"/>
          <p:cNvSpPr/>
          <p:nvPr/>
        </p:nvSpPr>
        <p:spPr bwMode="auto">
          <a:xfrm>
            <a:off x="8715375" y="3375825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000" name="RECTANGLE43000"/>
          <p:cNvSpPr/>
          <p:nvPr/>
        </p:nvSpPr>
        <p:spPr bwMode="auto">
          <a:xfrm>
            <a:off x="8903335" y="3422815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400</a:t>
            </a:r>
            <a:endParaRPr/>
          </a:p>
        </p:txBody>
      </p:sp>
      <p:sp>
        <p:nvSpPr>
          <p:cNvPr id="43003" name="RECTANGLE43003"/>
          <p:cNvSpPr/>
          <p:nvPr/>
        </p:nvSpPr>
        <p:spPr bwMode="auto">
          <a:xfrm>
            <a:off x="9236075" y="3375825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004" name="RECTANGLE43004"/>
          <p:cNvSpPr/>
          <p:nvPr/>
        </p:nvSpPr>
        <p:spPr bwMode="auto">
          <a:xfrm>
            <a:off x="9424035" y="3422815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336</a:t>
            </a:r>
            <a:endParaRPr/>
          </a:p>
        </p:txBody>
      </p:sp>
      <p:sp>
        <p:nvSpPr>
          <p:cNvPr id="43007" name="RECTANGLE43007"/>
          <p:cNvSpPr/>
          <p:nvPr/>
        </p:nvSpPr>
        <p:spPr bwMode="auto">
          <a:xfrm>
            <a:off x="9756775" y="3375825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008" name="RECTANGLE43008"/>
          <p:cNvSpPr/>
          <p:nvPr/>
        </p:nvSpPr>
        <p:spPr bwMode="auto">
          <a:xfrm>
            <a:off x="9990112" y="3422815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19%</a:t>
            </a:r>
            <a:endParaRPr/>
          </a:p>
        </p:txBody>
      </p:sp>
      <p:sp>
        <p:nvSpPr>
          <p:cNvPr id="43011" name="RECTANGLE43011"/>
          <p:cNvSpPr/>
          <p:nvPr/>
        </p:nvSpPr>
        <p:spPr bwMode="auto">
          <a:xfrm>
            <a:off x="384365" y="3597529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</a:t>
            </a:r>
            <a:endParaRPr/>
          </a:p>
        </p:txBody>
      </p:sp>
      <p:sp>
        <p:nvSpPr>
          <p:cNvPr id="43014" name="RECTANGLE43014"/>
          <p:cNvSpPr/>
          <p:nvPr/>
        </p:nvSpPr>
        <p:spPr bwMode="auto">
          <a:xfrm>
            <a:off x="707517" y="3597529"/>
            <a:ext cx="68922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ALICANTE (ES)</a:t>
            </a:r>
            <a:endParaRPr/>
          </a:p>
        </p:txBody>
      </p:sp>
      <p:sp>
        <p:nvSpPr>
          <p:cNvPr id="43017" name="RECTANGLE43017"/>
          <p:cNvSpPr/>
          <p:nvPr/>
        </p:nvSpPr>
        <p:spPr bwMode="auto">
          <a:xfrm>
            <a:off x="707517" y="3705568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3020" name="RECTANGLE43020"/>
          <p:cNvSpPr/>
          <p:nvPr/>
        </p:nvSpPr>
        <p:spPr bwMode="auto">
          <a:xfrm>
            <a:off x="1809242" y="3607054"/>
            <a:ext cx="76008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TRANSAVIA</a:t>
            </a:r>
            <a:endParaRPr/>
          </a:p>
        </p:txBody>
      </p:sp>
      <p:sp>
        <p:nvSpPr>
          <p:cNvPr id="43023" name="RECTANGLE43023"/>
          <p:cNvSpPr/>
          <p:nvPr/>
        </p:nvSpPr>
        <p:spPr bwMode="auto">
          <a:xfrm>
            <a:off x="3431832" y="3607054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1 163</a:t>
            </a:r>
            <a:endParaRPr/>
          </a:p>
        </p:txBody>
      </p:sp>
      <p:sp>
        <p:nvSpPr>
          <p:cNvPr id="43026" name="RECTANGLE43026"/>
          <p:cNvSpPr/>
          <p:nvPr/>
        </p:nvSpPr>
        <p:spPr bwMode="auto">
          <a:xfrm>
            <a:off x="4257332" y="3607054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2 340</a:t>
            </a:r>
            <a:endParaRPr/>
          </a:p>
        </p:txBody>
      </p:sp>
      <p:sp>
        <p:nvSpPr>
          <p:cNvPr id="43029" name="RECTANGLE43029"/>
          <p:cNvSpPr/>
          <p:nvPr/>
        </p:nvSpPr>
        <p:spPr bwMode="auto">
          <a:xfrm>
            <a:off x="4900422" y="3607054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-50%</a:t>
            </a:r>
            <a:endParaRPr/>
          </a:p>
        </p:txBody>
      </p:sp>
      <p:sp>
        <p:nvSpPr>
          <p:cNvPr id="43032" name="RECTANGLE43032"/>
          <p:cNvSpPr/>
          <p:nvPr/>
        </p:nvSpPr>
        <p:spPr bwMode="auto">
          <a:xfrm>
            <a:off x="5784634" y="360705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3035" name="RECTANGLE43035"/>
          <p:cNvSpPr/>
          <p:nvPr/>
        </p:nvSpPr>
        <p:spPr bwMode="auto">
          <a:xfrm>
            <a:off x="6471539" y="3607054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</a:t>
            </a:r>
            <a:endParaRPr/>
          </a:p>
        </p:txBody>
      </p:sp>
      <p:sp>
        <p:nvSpPr>
          <p:cNvPr id="43038" name="RECTANGLE43038"/>
          <p:cNvSpPr/>
          <p:nvPr/>
        </p:nvSpPr>
        <p:spPr bwMode="auto">
          <a:xfrm>
            <a:off x="7119239" y="3607054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</a:t>
            </a:r>
            <a:endParaRPr/>
          </a:p>
        </p:txBody>
      </p:sp>
      <p:sp>
        <p:nvSpPr>
          <p:cNvPr id="43041" name="RECTANGLE43041"/>
          <p:cNvSpPr/>
          <p:nvPr/>
        </p:nvSpPr>
        <p:spPr bwMode="auto">
          <a:xfrm>
            <a:off x="7630922" y="3607054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-31%</a:t>
            </a:r>
            <a:endParaRPr/>
          </a:p>
        </p:txBody>
      </p:sp>
      <p:sp>
        <p:nvSpPr>
          <p:cNvPr id="43044" name="RECTANGLE43044"/>
          <p:cNvSpPr/>
          <p:nvPr/>
        </p:nvSpPr>
        <p:spPr bwMode="auto">
          <a:xfrm>
            <a:off x="8426234" y="360705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3047" name="RECTANGLE43047"/>
          <p:cNvSpPr/>
          <p:nvPr/>
        </p:nvSpPr>
        <p:spPr bwMode="auto">
          <a:xfrm>
            <a:off x="8929688" y="3607054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106</a:t>
            </a:r>
            <a:endParaRPr/>
          </a:p>
        </p:txBody>
      </p:sp>
      <p:sp>
        <p:nvSpPr>
          <p:cNvPr id="43050" name="RECTANGLE43050"/>
          <p:cNvSpPr/>
          <p:nvPr/>
        </p:nvSpPr>
        <p:spPr bwMode="auto">
          <a:xfrm>
            <a:off x="9450388" y="3607054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146</a:t>
            </a:r>
            <a:endParaRPr/>
          </a:p>
        </p:txBody>
      </p:sp>
      <p:sp>
        <p:nvSpPr>
          <p:cNvPr id="43053" name="RECTANGLE43053"/>
          <p:cNvSpPr/>
          <p:nvPr/>
        </p:nvSpPr>
        <p:spPr bwMode="auto">
          <a:xfrm>
            <a:off x="10005822" y="3607054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-28%</a:t>
            </a:r>
            <a:endParaRPr/>
          </a:p>
        </p:txBody>
      </p:sp>
      <p:sp>
        <p:nvSpPr>
          <p:cNvPr id="43056" name="RECTANGLE43056"/>
          <p:cNvSpPr/>
          <p:nvPr/>
        </p:nvSpPr>
        <p:spPr bwMode="auto">
          <a:xfrm>
            <a:off x="1809242" y="3750018"/>
            <a:ext cx="110136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VUELING AIRLINES</a:t>
            </a:r>
            <a:endParaRPr/>
          </a:p>
        </p:txBody>
      </p:sp>
      <p:sp>
        <p:nvSpPr>
          <p:cNvPr id="43059" name="RECTANGLE43059"/>
          <p:cNvSpPr/>
          <p:nvPr/>
        </p:nvSpPr>
        <p:spPr bwMode="auto">
          <a:xfrm>
            <a:off x="3431832" y="375001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3 777</a:t>
            </a:r>
            <a:endParaRPr/>
          </a:p>
        </p:txBody>
      </p:sp>
      <p:sp>
        <p:nvSpPr>
          <p:cNvPr id="43062" name="RECTANGLE43062"/>
          <p:cNvSpPr/>
          <p:nvPr/>
        </p:nvSpPr>
        <p:spPr bwMode="auto">
          <a:xfrm>
            <a:off x="4257332" y="375001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1 210</a:t>
            </a:r>
            <a:endParaRPr/>
          </a:p>
        </p:txBody>
      </p:sp>
      <p:sp>
        <p:nvSpPr>
          <p:cNvPr id="43065" name="RECTANGLE43065"/>
          <p:cNvSpPr/>
          <p:nvPr/>
        </p:nvSpPr>
        <p:spPr bwMode="auto">
          <a:xfrm>
            <a:off x="4884331" y="375001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212%</a:t>
            </a:r>
            <a:endParaRPr/>
          </a:p>
        </p:txBody>
      </p:sp>
      <p:sp>
        <p:nvSpPr>
          <p:cNvPr id="43068" name="RECTANGLE43068"/>
          <p:cNvSpPr/>
          <p:nvPr/>
        </p:nvSpPr>
        <p:spPr bwMode="auto">
          <a:xfrm>
            <a:off x="5784634" y="375001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3071" name="RECTANGLE43071"/>
          <p:cNvSpPr/>
          <p:nvPr/>
        </p:nvSpPr>
        <p:spPr bwMode="auto">
          <a:xfrm>
            <a:off x="6471539" y="375001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</a:t>
            </a:r>
            <a:endParaRPr/>
          </a:p>
        </p:txBody>
      </p:sp>
      <p:sp>
        <p:nvSpPr>
          <p:cNvPr id="43074" name="RECTANGLE43074"/>
          <p:cNvSpPr/>
          <p:nvPr/>
        </p:nvSpPr>
        <p:spPr bwMode="auto">
          <a:xfrm>
            <a:off x="7119239" y="375001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</a:t>
            </a:r>
            <a:endParaRPr/>
          </a:p>
        </p:txBody>
      </p:sp>
      <p:sp>
        <p:nvSpPr>
          <p:cNvPr id="43077" name="RECTANGLE43077"/>
          <p:cNvSpPr/>
          <p:nvPr/>
        </p:nvSpPr>
        <p:spPr bwMode="auto">
          <a:xfrm>
            <a:off x="7671283" y="3750018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58%</a:t>
            </a:r>
            <a:endParaRPr/>
          </a:p>
        </p:txBody>
      </p:sp>
      <p:sp>
        <p:nvSpPr>
          <p:cNvPr id="43080" name="RECTANGLE43080"/>
          <p:cNvSpPr/>
          <p:nvPr/>
        </p:nvSpPr>
        <p:spPr bwMode="auto">
          <a:xfrm>
            <a:off x="8426234" y="375001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6%</a:t>
            </a:r>
            <a:endParaRPr/>
          </a:p>
        </p:txBody>
      </p:sp>
      <p:sp>
        <p:nvSpPr>
          <p:cNvPr id="43083" name="RECTANGLE43083"/>
          <p:cNvSpPr/>
          <p:nvPr/>
        </p:nvSpPr>
        <p:spPr bwMode="auto">
          <a:xfrm>
            <a:off x="8929688" y="375001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199</a:t>
            </a:r>
            <a:endParaRPr/>
          </a:p>
        </p:txBody>
      </p:sp>
      <p:sp>
        <p:nvSpPr>
          <p:cNvPr id="43086" name="RECTANGLE43086"/>
          <p:cNvSpPr/>
          <p:nvPr/>
        </p:nvSpPr>
        <p:spPr bwMode="auto">
          <a:xfrm>
            <a:off x="9450388" y="375001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101</a:t>
            </a:r>
            <a:endParaRPr/>
          </a:p>
        </p:txBody>
      </p:sp>
      <p:sp>
        <p:nvSpPr>
          <p:cNvPr id="43089" name="RECTANGLE43089"/>
          <p:cNvSpPr/>
          <p:nvPr/>
        </p:nvSpPr>
        <p:spPr bwMode="auto">
          <a:xfrm>
            <a:off x="10046183" y="3750018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97%</a:t>
            </a:r>
            <a:endParaRPr/>
          </a:p>
        </p:txBody>
      </p:sp>
      <p:sp>
        <p:nvSpPr>
          <p:cNvPr id="43092" name="RECTANGLE43092"/>
          <p:cNvSpPr/>
          <p:nvPr/>
        </p:nvSpPr>
        <p:spPr bwMode="auto">
          <a:xfrm>
            <a:off x="1809242" y="3892982"/>
            <a:ext cx="81360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EUROPA</a:t>
            </a:r>
            <a:endParaRPr/>
          </a:p>
        </p:txBody>
      </p:sp>
      <p:sp>
        <p:nvSpPr>
          <p:cNvPr id="43095" name="RECTANGLE43095"/>
          <p:cNvSpPr/>
          <p:nvPr/>
        </p:nvSpPr>
        <p:spPr bwMode="auto">
          <a:xfrm>
            <a:off x="3632391" y="389298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098" name="RECTANGLE43098"/>
          <p:cNvSpPr/>
          <p:nvPr/>
        </p:nvSpPr>
        <p:spPr bwMode="auto">
          <a:xfrm>
            <a:off x="4344988" y="3892982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120</a:t>
            </a:r>
            <a:endParaRPr/>
          </a:p>
        </p:txBody>
      </p:sp>
      <p:sp>
        <p:nvSpPr>
          <p:cNvPr id="43101" name="RECTANGLE43101"/>
          <p:cNvSpPr/>
          <p:nvPr/>
        </p:nvSpPr>
        <p:spPr bwMode="auto">
          <a:xfrm>
            <a:off x="4843971" y="3892982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3104" name="RECTANGLE43104"/>
          <p:cNvSpPr/>
          <p:nvPr/>
        </p:nvSpPr>
        <p:spPr bwMode="auto">
          <a:xfrm>
            <a:off x="5784634" y="389298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3107" name="RECTANGLE43107"/>
          <p:cNvSpPr/>
          <p:nvPr/>
        </p:nvSpPr>
        <p:spPr bwMode="auto">
          <a:xfrm>
            <a:off x="6527991" y="389298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110" name="RECTANGLE43110"/>
          <p:cNvSpPr/>
          <p:nvPr/>
        </p:nvSpPr>
        <p:spPr bwMode="auto">
          <a:xfrm>
            <a:off x="7175691" y="389298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3113" name="RECTANGLE43113"/>
          <p:cNvSpPr/>
          <p:nvPr/>
        </p:nvSpPr>
        <p:spPr bwMode="auto">
          <a:xfrm>
            <a:off x="7574470" y="3892982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3116" name="RECTANGLE43116"/>
          <p:cNvSpPr/>
          <p:nvPr/>
        </p:nvSpPr>
        <p:spPr bwMode="auto">
          <a:xfrm>
            <a:off x="8426234" y="3892982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3119" name="RECTANGLE43119"/>
          <p:cNvSpPr/>
          <p:nvPr/>
        </p:nvSpPr>
        <p:spPr bwMode="auto">
          <a:xfrm>
            <a:off x="9042591" y="3892982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122" name="RECTANGLE43122"/>
          <p:cNvSpPr/>
          <p:nvPr/>
        </p:nvSpPr>
        <p:spPr bwMode="auto">
          <a:xfrm>
            <a:off x="9450388" y="3892982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120</a:t>
            </a:r>
            <a:endParaRPr/>
          </a:p>
        </p:txBody>
      </p:sp>
      <p:sp>
        <p:nvSpPr>
          <p:cNvPr id="43125" name="RECTANGLE43125"/>
          <p:cNvSpPr/>
          <p:nvPr/>
        </p:nvSpPr>
        <p:spPr bwMode="auto">
          <a:xfrm>
            <a:off x="9949370" y="3892982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3128" name="RECTANGLE43128"/>
          <p:cNvSpPr/>
          <p:nvPr/>
        </p:nvSpPr>
        <p:spPr bwMode="auto">
          <a:xfrm>
            <a:off x="1809242" y="4035946"/>
            <a:ext cx="11205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VUELING AIRLINES</a:t>
            </a:r>
            <a:endParaRPr/>
          </a:p>
        </p:txBody>
      </p:sp>
      <p:sp>
        <p:nvSpPr>
          <p:cNvPr id="43131" name="RECTANGLE43131"/>
          <p:cNvSpPr/>
          <p:nvPr/>
        </p:nvSpPr>
        <p:spPr bwMode="auto">
          <a:xfrm>
            <a:off x="3632391" y="403594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134" name="RECTANGLE43134"/>
          <p:cNvSpPr/>
          <p:nvPr/>
        </p:nvSpPr>
        <p:spPr bwMode="auto">
          <a:xfrm>
            <a:off x="4257332" y="4035946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2 725</a:t>
            </a:r>
            <a:endParaRPr/>
          </a:p>
        </p:txBody>
      </p:sp>
      <p:sp>
        <p:nvSpPr>
          <p:cNvPr id="43137" name="RECTANGLE43137"/>
          <p:cNvSpPr/>
          <p:nvPr/>
        </p:nvSpPr>
        <p:spPr bwMode="auto">
          <a:xfrm>
            <a:off x="4843971" y="403594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3140" name="RECTANGLE43140"/>
          <p:cNvSpPr/>
          <p:nvPr/>
        </p:nvSpPr>
        <p:spPr bwMode="auto">
          <a:xfrm>
            <a:off x="5784634" y="403594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3143" name="RECTANGLE43143"/>
          <p:cNvSpPr/>
          <p:nvPr/>
        </p:nvSpPr>
        <p:spPr bwMode="auto">
          <a:xfrm>
            <a:off x="6527991" y="403594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146" name="RECTANGLE43146"/>
          <p:cNvSpPr/>
          <p:nvPr/>
        </p:nvSpPr>
        <p:spPr bwMode="auto">
          <a:xfrm>
            <a:off x="7119239" y="403594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43149" name="RECTANGLE43149"/>
          <p:cNvSpPr/>
          <p:nvPr/>
        </p:nvSpPr>
        <p:spPr bwMode="auto">
          <a:xfrm>
            <a:off x="7574470" y="403594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3152" name="RECTANGLE43152"/>
          <p:cNvSpPr/>
          <p:nvPr/>
        </p:nvSpPr>
        <p:spPr bwMode="auto">
          <a:xfrm>
            <a:off x="8426234" y="403594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3155" name="RECTANGLE43155"/>
          <p:cNvSpPr/>
          <p:nvPr/>
        </p:nvSpPr>
        <p:spPr bwMode="auto">
          <a:xfrm>
            <a:off x="9042591" y="403594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158" name="RECTANGLE43158"/>
          <p:cNvSpPr/>
          <p:nvPr/>
        </p:nvSpPr>
        <p:spPr bwMode="auto">
          <a:xfrm>
            <a:off x="9450388" y="4035946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195</a:t>
            </a:r>
            <a:endParaRPr/>
          </a:p>
        </p:txBody>
      </p:sp>
      <p:sp>
        <p:nvSpPr>
          <p:cNvPr id="43161" name="RECTANGLE43161"/>
          <p:cNvSpPr/>
          <p:nvPr/>
        </p:nvSpPr>
        <p:spPr bwMode="auto">
          <a:xfrm>
            <a:off x="9949370" y="403594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3164" name="RECTANGLE43164"/>
          <p:cNvSpPr/>
          <p:nvPr/>
        </p:nvSpPr>
        <p:spPr bwMode="auto">
          <a:xfrm>
            <a:off x="1730375" y="4147794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165" name="RECTANGLE43165"/>
          <p:cNvSpPr/>
          <p:nvPr/>
        </p:nvSpPr>
        <p:spPr bwMode="auto">
          <a:xfrm>
            <a:off x="2342794" y="4207485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3168" name="RECTANGLE43168"/>
          <p:cNvSpPr/>
          <p:nvPr/>
        </p:nvSpPr>
        <p:spPr bwMode="auto">
          <a:xfrm>
            <a:off x="3000375" y="4147794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169" name="RECTANGLE43169"/>
          <p:cNvSpPr/>
          <p:nvPr/>
        </p:nvSpPr>
        <p:spPr bwMode="auto">
          <a:xfrm>
            <a:off x="3399701" y="419478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4 940</a:t>
            </a:r>
            <a:endParaRPr/>
          </a:p>
        </p:txBody>
      </p:sp>
      <p:sp>
        <p:nvSpPr>
          <p:cNvPr id="43172" name="RECTANGLE43172"/>
          <p:cNvSpPr/>
          <p:nvPr/>
        </p:nvSpPr>
        <p:spPr bwMode="auto">
          <a:xfrm>
            <a:off x="3825875" y="4147794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173" name="RECTANGLE43173"/>
          <p:cNvSpPr/>
          <p:nvPr/>
        </p:nvSpPr>
        <p:spPr bwMode="auto">
          <a:xfrm>
            <a:off x="4225201" y="4194785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6 395</a:t>
            </a:r>
            <a:endParaRPr/>
          </a:p>
        </p:txBody>
      </p:sp>
      <p:sp>
        <p:nvSpPr>
          <p:cNvPr id="43176" name="RECTANGLE43176"/>
          <p:cNvSpPr/>
          <p:nvPr/>
        </p:nvSpPr>
        <p:spPr bwMode="auto">
          <a:xfrm>
            <a:off x="4651375" y="4147794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177" name="RECTANGLE43177"/>
          <p:cNvSpPr/>
          <p:nvPr/>
        </p:nvSpPr>
        <p:spPr bwMode="auto">
          <a:xfrm>
            <a:off x="4861179" y="4194785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-23%</a:t>
            </a:r>
            <a:endParaRPr/>
          </a:p>
        </p:txBody>
      </p:sp>
      <p:sp>
        <p:nvSpPr>
          <p:cNvPr id="43180" name="RECTANGLE43180"/>
          <p:cNvSpPr/>
          <p:nvPr/>
        </p:nvSpPr>
        <p:spPr bwMode="auto">
          <a:xfrm>
            <a:off x="5286375" y="4147794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181" name="RECTANGLE43181"/>
          <p:cNvSpPr/>
          <p:nvPr/>
        </p:nvSpPr>
        <p:spPr bwMode="auto">
          <a:xfrm>
            <a:off x="5754281" y="419478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3184" name="RECTANGLE43184"/>
          <p:cNvSpPr/>
          <p:nvPr/>
        </p:nvSpPr>
        <p:spPr bwMode="auto">
          <a:xfrm>
            <a:off x="6073775" y="4147794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185" name="RECTANGLE43185"/>
          <p:cNvSpPr/>
          <p:nvPr/>
        </p:nvSpPr>
        <p:spPr bwMode="auto">
          <a:xfrm>
            <a:off x="6451854" y="4194785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30</a:t>
            </a:r>
            <a:endParaRPr/>
          </a:p>
        </p:txBody>
      </p:sp>
      <p:sp>
        <p:nvSpPr>
          <p:cNvPr id="43188" name="RECTANGLE43188"/>
          <p:cNvSpPr/>
          <p:nvPr/>
        </p:nvSpPr>
        <p:spPr bwMode="auto">
          <a:xfrm>
            <a:off x="6721475" y="4147794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189" name="RECTANGLE43189"/>
          <p:cNvSpPr/>
          <p:nvPr/>
        </p:nvSpPr>
        <p:spPr bwMode="auto">
          <a:xfrm>
            <a:off x="7099554" y="4194785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43</a:t>
            </a:r>
            <a:endParaRPr/>
          </a:p>
        </p:txBody>
      </p:sp>
      <p:sp>
        <p:nvSpPr>
          <p:cNvPr id="43192" name="RECTANGLE43192"/>
          <p:cNvSpPr/>
          <p:nvPr/>
        </p:nvSpPr>
        <p:spPr bwMode="auto">
          <a:xfrm>
            <a:off x="7369175" y="4147794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193" name="RECTANGLE43193"/>
          <p:cNvSpPr/>
          <p:nvPr/>
        </p:nvSpPr>
        <p:spPr bwMode="auto">
          <a:xfrm>
            <a:off x="7591679" y="4194785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-30%</a:t>
            </a:r>
            <a:endParaRPr/>
          </a:p>
        </p:txBody>
      </p:sp>
      <p:sp>
        <p:nvSpPr>
          <p:cNvPr id="43196" name="RECTANGLE43196"/>
          <p:cNvSpPr/>
          <p:nvPr/>
        </p:nvSpPr>
        <p:spPr bwMode="auto">
          <a:xfrm>
            <a:off x="8016875" y="4147794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197" name="RECTANGLE43197"/>
          <p:cNvSpPr/>
          <p:nvPr/>
        </p:nvSpPr>
        <p:spPr bwMode="auto">
          <a:xfrm>
            <a:off x="8395881" y="4194785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9%</a:t>
            </a:r>
            <a:endParaRPr/>
          </a:p>
        </p:txBody>
      </p:sp>
      <p:sp>
        <p:nvSpPr>
          <p:cNvPr id="43200" name="RECTANGLE43200"/>
          <p:cNvSpPr/>
          <p:nvPr/>
        </p:nvSpPr>
        <p:spPr bwMode="auto">
          <a:xfrm>
            <a:off x="8715375" y="4147794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201" name="RECTANGLE43201"/>
          <p:cNvSpPr/>
          <p:nvPr/>
        </p:nvSpPr>
        <p:spPr bwMode="auto">
          <a:xfrm>
            <a:off x="8903335" y="4194785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165</a:t>
            </a:r>
            <a:endParaRPr/>
          </a:p>
        </p:txBody>
      </p:sp>
      <p:sp>
        <p:nvSpPr>
          <p:cNvPr id="43204" name="RECTANGLE43204"/>
          <p:cNvSpPr/>
          <p:nvPr/>
        </p:nvSpPr>
        <p:spPr bwMode="auto">
          <a:xfrm>
            <a:off x="9236075" y="4147794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205" name="RECTANGLE43205"/>
          <p:cNvSpPr/>
          <p:nvPr/>
        </p:nvSpPr>
        <p:spPr bwMode="auto">
          <a:xfrm>
            <a:off x="9424035" y="4194785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149</a:t>
            </a:r>
            <a:endParaRPr/>
          </a:p>
        </p:txBody>
      </p:sp>
      <p:sp>
        <p:nvSpPr>
          <p:cNvPr id="43208" name="RECTANGLE43208"/>
          <p:cNvSpPr/>
          <p:nvPr/>
        </p:nvSpPr>
        <p:spPr bwMode="auto">
          <a:xfrm>
            <a:off x="9756775" y="4147794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209" name="RECTANGLE43209"/>
          <p:cNvSpPr/>
          <p:nvPr/>
        </p:nvSpPr>
        <p:spPr bwMode="auto">
          <a:xfrm>
            <a:off x="9990112" y="4194785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11%</a:t>
            </a:r>
            <a:endParaRPr/>
          </a:p>
        </p:txBody>
      </p:sp>
      <p:sp>
        <p:nvSpPr>
          <p:cNvPr id="43212" name="RECTANGLE43212"/>
          <p:cNvSpPr/>
          <p:nvPr/>
        </p:nvSpPr>
        <p:spPr bwMode="auto">
          <a:xfrm>
            <a:off x="384365" y="436949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</a:t>
            </a:r>
            <a:endParaRPr/>
          </a:p>
        </p:txBody>
      </p:sp>
      <p:sp>
        <p:nvSpPr>
          <p:cNvPr id="43215" name="RECTANGLE43215"/>
          <p:cNvSpPr/>
          <p:nvPr/>
        </p:nvSpPr>
        <p:spPr bwMode="auto">
          <a:xfrm>
            <a:off x="707517" y="4369498"/>
            <a:ext cx="5116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</a:t>
            </a:r>
            <a:endParaRPr/>
          </a:p>
        </p:txBody>
      </p:sp>
      <p:sp>
        <p:nvSpPr>
          <p:cNvPr id="43218" name="RECTANGLE43218"/>
          <p:cNvSpPr/>
          <p:nvPr/>
        </p:nvSpPr>
        <p:spPr bwMode="auto">
          <a:xfrm>
            <a:off x="707517" y="4477538"/>
            <a:ext cx="6057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SOFIA (BG)</a:t>
            </a:r>
            <a:endParaRPr/>
          </a:p>
        </p:txBody>
      </p:sp>
      <p:sp>
        <p:nvSpPr>
          <p:cNvPr id="43221" name="RECTANGLE43221"/>
          <p:cNvSpPr/>
          <p:nvPr/>
        </p:nvSpPr>
        <p:spPr bwMode="auto">
          <a:xfrm>
            <a:off x="1809242" y="4379023"/>
            <a:ext cx="72283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AUSTRIAN</a:t>
            </a:r>
            <a:endParaRPr/>
          </a:p>
        </p:txBody>
      </p:sp>
      <p:sp>
        <p:nvSpPr>
          <p:cNvPr id="43224" name="RECTANGLE43224"/>
          <p:cNvSpPr/>
          <p:nvPr/>
        </p:nvSpPr>
        <p:spPr bwMode="auto">
          <a:xfrm>
            <a:off x="3632391" y="43790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227" name="RECTANGLE43227"/>
          <p:cNvSpPr/>
          <p:nvPr/>
        </p:nvSpPr>
        <p:spPr bwMode="auto">
          <a:xfrm>
            <a:off x="4257332" y="4379023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1 649</a:t>
            </a:r>
            <a:endParaRPr/>
          </a:p>
        </p:txBody>
      </p:sp>
      <p:sp>
        <p:nvSpPr>
          <p:cNvPr id="43230" name="RECTANGLE43230"/>
          <p:cNvSpPr/>
          <p:nvPr/>
        </p:nvSpPr>
        <p:spPr bwMode="auto">
          <a:xfrm>
            <a:off x="4843971" y="437902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3233" name="RECTANGLE43233"/>
          <p:cNvSpPr/>
          <p:nvPr/>
        </p:nvSpPr>
        <p:spPr bwMode="auto">
          <a:xfrm>
            <a:off x="5784634" y="437902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3236" name="RECTANGLE43236"/>
          <p:cNvSpPr/>
          <p:nvPr/>
        </p:nvSpPr>
        <p:spPr bwMode="auto">
          <a:xfrm>
            <a:off x="6527991" y="43790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239" name="RECTANGLE43239"/>
          <p:cNvSpPr/>
          <p:nvPr/>
        </p:nvSpPr>
        <p:spPr bwMode="auto">
          <a:xfrm>
            <a:off x="7175691" y="43790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3242" name="RECTANGLE43242"/>
          <p:cNvSpPr/>
          <p:nvPr/>
        </p:nvSpPr>
        <p:spPr bwMode="auto">
          <a:xfrm>
            <a:off x="7574470" y="437902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3245" name="RECTANGLE43245"/>
          <p:cNvSpPr/>
          <p:nvPr/>
        </p:nvSpPr>
        <p:spPr bwMode="auto">
          <a:xfrm>
            <a:off x="8426234" y="437902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3248" name="RECTANGLE43248"/>
          <p:cNvSpPr/>
          <p:nvPr/>
        </p:nvSpPr>
        <p:spPr bwMode="auto">
          <a:xfrm>
            <a:off x="9042591" y="437902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251" name="RECTANGLE43251"/>
          <p:cNvSpPr/>
          <p:nvPr/>
        </p:nvSpPr>
        <p:spPr bwMode="auto">
          <a:xfrm>
            <a:off x="9450388" y="437902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412</a:t>
            </a:r>
            <a:endParaRPr/>
          </a:p>
        </p:txBody>
      </p:sp>
      <p:sp>
        <p:nvSpPr>
          <p:cNvPr id="43254" name="RECTANGLE43254"/>
          <p:cNvSpPr/>
          <p:nvPr/>
        </p:nvSpPr>
        <p:spPr bwMode="auto">
          <a:xfrm>
            <a:off x="9949370" y="437902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3257" name="RECTANGLE43257"/>
          <p:cNvSpPr/>
          <p:nvPr/>
        </p:nvSpPr>
        <p:spPr bwMode="auto">
          <a:xfrm>
            <a:off x="1809242" y="4521988"/>
            <a:ext cx="91112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BULGARIA AIR</a:t>
            </a:r>
            <a:endParaRPr/>
          </a:p>
        </p:txBody>
      </p:sp>
      <p:sp>
        <p:nvSpPr>
          <p:cNvPr id="43260" name="RECTANGLE43260"/>
          <p:cNvSpPr/>
          <p:nvPr/>
        </p:nvSpPr>
        <p:spPr bwMode="auto">
          <a:xfrm>
            <a:off x="3431832" y="452198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2 408</a:t>
            </a:r>
            <a:endParaRPr/>
          </a:p>
        </p:txBody>
      </p:sp>
      <p:sp>
        <p:nvSpPr>
          <p:cNvPr id="43263" name="RECTANGLE43263"/>
          <p:cNvSpPr/>
          <p:nvPr/>
        </p:nvSpPr>
        <p:spPr bwMode="auto">
          <a:xfrm>
            <a:off x="4344988" y="452198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800</a:t>
            </a:r>
            <a:endParaRPr/>
          </a:p>
        </p:txBody>
      </p:sp>
      <p:sp>
        <p:nvSpPr>
          <p:cNvPr id="43266" name="RECTANGLE43266"/>
          <p:cNvSpPr/>
          <p:nvPr/>
        </p:nvSpPr>
        <p:spPr bwMode="auto">
          <a:xfrm>
            <a:off x="4884331" y="452198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201%</a:t>
            </a:r>
            <a:endParaRPr/>
          </a:p>
        </p:txBody>
      </p:sp>
      <p:sp>
        <p:nvSpPr>
          <p:cNvPr id="43269" name="RECTANGLE43269"/>
          <p:cNvSpPr/>
          <p:nvPr/>
        </p:nvSpPr>
        <p:spPr bwMode="auto">
          <a:xfrm>
            <a:off x="5784634" y="452198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3272" name="RECTANGLE43272"/>
          <p:cNvSpPr/>
          <p:nvPr/>
        </p:nvSpPr>
        <p:spPr bwMode="auto">
          <a:xfrm>
            <a:off x="6471539" y="4521988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43275" name="RECTANGLE43275"/>
          <p:cNvSpPr/>
          <p:nvPr/>
        </p:nvSpPr>
        <p:spPr bwMode="auto">
          <a:xfrm>
            <a:off x="7175691" y="452198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3278" name="RECTANGLE43278"/>
          <p:cNvSpPr/>
          <p:nvPr/>
        </p:nvSpPr>
        <p:spPr bwMode="auto">
          <a:xfrm>
            <a:off x="7614831" y="4521988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150%</a:t>
            </a:r>
            <a:endParaRPr/>
          </a:p>
        </p:txBody>
      </p:sp>
      <p:sp>
        <p:nvSpPr>
          <p:cNvPr id="43281" name="RECTANGLE43281"/>
          <p:cNvSpPr/>
          <p:nvPr/>
        </p:nvSpPr>
        <p:spPr bwMode="auto">
          <a:xfrm>
            <a:off x="8426234" y="452198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3284" name="RECTANGLE43284"/>
          <p:cNvSpPr/>
          <p:nvPr/>
        </p:nvSpPr>
        <p:spPr bwMode="auto">
          <a:xfrm>
            <a:off x="8929688" y="452198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241</a:t>
            </a:r>
            <a:endParaRPr/>
          </a:p>
        </p:txBody>
      </p:sp>
      <p:sp>
        <p:nvSpPr>
          <p:cNvPr id="43287" name="RECTANGLE43287"/>
          <p:cNvSpPr/>
          <p:nvPr/>
        </p:nvSpPr>
        <p:spPr bwMode="auto">
          <a:xfrm>
            <a:off x="9450388" y="4521988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200</a:t>
            </a:r>
            <a:endParaRPr/>
          </a:p>
        </p:txBody>
      </p:sp>
      <p:sp>
        <p:nvSpPr>
          <p:cNvPr id="43290" name="RECTANGLE43290"/>
          <p:cNvSpPr/>
          <p:nvPr/>
        </p:nvSpPr>
        <p:spPr bwMode="auto">
          <a:xfrm>
            <a:off x="10046183" y="4521988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20%</a:t>
            </a:r>
            <a:endParaRPr/>
          </a:p>
        </p:txBody>
      </p:sp>
      <p:sp>
        <p:nvSpPr>
          <p:cNvPr id="43293" name="RECTANGLE43293"/>
          <p:cNvSpPr/>
          <p:nvPr/>
        </p:nvSpPr>
        <p:spPr bwMode="auto">
          <a:xfrm>
            <a:off x="1809242" y="4664951"/>
            <a:ext cx="8296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LOT POLISH </a:t>
            </a:r>
            <a:endParaRPr/>
          </a:p>
        </p:txBody>
      </p:sp>
      <p:sp>
        <p:nvSpPr>
          <p:cNvPr id="43296" name="RECTANGLE43296"/>
          <p:cNvSpPr/>
          <p:nvPr/>
        </p:nvSpPr>
        <p:spPr bwMode="auto">
          <a:xfrm>
            <a:off x="1809242" y="4772990"/>
            <a:ext cx="44270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AIRLINES</a:t>
            </a:r>
            <a:endParaRPr/>
          </a:p>
        </p:txBody>
      </p:sp>
      <p:sp>
        <p:nvSpPr>
          <p:cNvPr id="43299" name="RECTANGLE43299"/>
          <p:cNvSpPr/>
          <p:nvPr/>
        </p:nvSpPr>
        <p:spPr bwMode="auto">
          <a:xfrm>
            <a:off x="3431832" y="4664951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1 515</a:t>
            </a:r>
            <a:endParaRPr/>
          </a:p>
        </p:txBody>
      </p:sp>
      <p:sp>
        <p:nvSpPr>
          <p:cNvPr id="43302" name="RECTANGLE43302"/>
          <p:cNvSpPr/>
          <p:nvPr/>
        </p:nvSpPr>
        <p:spPr bwMode="auto">
          <a:xfrm>
            <a:off x="4457891" y="46649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305" name="RECTANGLE43305"/>
          <p:cNvSpPr/>
          <p:nvPr/>
        </p:nvSpPr>
        <p:spPr bwMode="auto">
          <a:xfrm>
            <a:off x="4884331" y="466495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3308" name="RECTANGLE43308"/>
          <p:cNvSpPr/>
          <p:nvPr/>
        </p:nvSpPr>
        <p:spPr bwMode="auto">
          <a:xfrm>
            <a:off x="5784634" y="466495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3311" name="RECTANGLE43311"/>
          <p:cNvSpPr/>
          <p:nvPr/>
        </p:nvSpPr>
        <p:spPr bwMode="auto">
          <a:xfrm>
            <a:off x="6527991" y="46649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43314" name="RECTANGLE43314"/>
          <p:cNvSpPr/>
          <p:nvPr/>
        </p:nvSpPr>
        <p:spPr bwMode="auto">
          <a:xfrm>
            <a:off x="7175691" y="46649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317" name="RECTANGLE43317"/>
          <p:cNvSpPr/>
          <p:nvPr/>
        </p:nvSpPr>
        <p:spPr bwMode="auto">
          <a:xfrm>
            <a:off x="7614831" y="466495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3320" name="RECTANGLE43320"/>
          <p:cNvSpPr/>
          <p:nvPr/>
        </p:nvSpPr>
        <p:spPr bwMode="auto">
          <a:xfrm>
            <a:off x="8426234" y="466495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3323" name="RECTANGLE43323"/>
          <p:cNvSpPr/>
          <p:nvPr/>
        </p:nvSpPr>
        <p:spPr bwMode="auto">
          <a:xfrm>
            <a:off x="8929688" y="466495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189</a:t>
            </a:r>
            <a:endParaRPr/>
          </a:p>
        </p:txBody>
      </p:sp>
      <p:sp>
        <p:nvSpPr>
          <p:cNvPr id="43326" name="RECTANGLE43326"/>
          <p:cNvSpPr/>
          <p:nvPr/>
        </p:nvSpPr>
        <p:spPr bwMode="auto">
          <a:xfrm>
            <a:off x="9563291" y="46649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329" name="RECTANGLE43329"/>
          <p:cNvSpPr/>
          <p:nvPr/>
        </p:nvSpPr>
        <p:spPr bwMode="auto">
          <a:xfrm>
            <a:off x="9989731" y="466495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3332" name="RECTANGLE43332"/>
          <p:cNvSpPr/>
          <p:nvPr/>
        </p:nvSpPr>
        <p:spPr bwMode="auto">
          <a:xfrm>
            <a:off x="1730375" y="4884839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333" name="RECTANGLE43333"/>
          <p:cNvSpPr/>
          <p:nvPr/>
        </p:nvSpPr>
        <p:spPr bwMode="auto">
          <a:xfrm>
            <a:off x="2342794" y="4944529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3336" name="RECTANGLE43336"/>
          <p:cNvSpPr/>
          <p:nvPr/>
        </p:nvSpPr>
        <p:spPr bwMode="auto">
          <a:xfrm>
            <a:off x="3000375" y="4884839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337" name="RECTANGLE43337"/>
          <p:cNvSpPr/>
          <p:nvPr/>
        </p:nvSpPr>
        <p:spPr bwMode="auto">
          <a:xfrm>
            <a:off x="3399701" y="4931829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3 923</a:t>
            </a:r>
            <a:endParaRPr/>
          </a:p>
        </p:txBody>
      </p:sp>
      <p:sp>
        <p:nvSpPr>
          <p:cNvPr id="43340" name="RECTANGLE43340"/>
          <p:cNvSpPr/>
          <p:nvPr/>
        </p:nvSpPr>
        <p:spPr bwMode="auto">
          <a:xfrm>
            <a:off x="3825875" y="4884839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341" name="RECTANGLE43341"/>
          <p:cNvSpPr/>
          <p:nvPr/>
        </p:nvSpPr>
        <p:spPr bwMode="auto">
          <a:xfrm>
            <a:off x="4225201" y="4931829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2 449</a:t>
            </a:r>
            <a:endParaRPr/>
          </a:p>
        </p:txBody>
      </p:sp>
      <p:sp>
        <p:nvSpPr>
          <p:cNvPr id="43344" name="RECTANGLE43344"/>
          <p:cNvSpPr/>
          <p:nvPr/>
        </p:nvSpPr>
        <p:spPr bwMode="auto">
          <a:xfrm>
            <a:off x="4651375" y="4884839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345" name="RECTANGLE43345"/>
          <p:cNvSpPr/>
          <p:nvPr/>
        </p:nvSpPr>
        <p:spPr bwMode="auto">
          <a:xfrm>
            <a:off x="4903762" y="4931829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60%</a:t>
            </a:r>
            <a:endParaRPr/>
          </a:p>
        </p:txBody>
      </p:sp>
      <p:sp>
        <p:nvSpPr>
          <p:cNvPr id="43348" name="RECTANGLE43348"/>
          <p:cNvSpPr/>
          <p:nvPr/>
        </p:nvSpPr>
        <p:spPr bwMode="auto">
          <a:xfrm>
            <a:off x="5286375" y="4884839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349" name="RECTANGLE43349"/>
          <p:cNvSpPr/>
          <p:nvPr/>
        </p:nvSpPr>
        <p:spPr bwMode="auto">
          <a:xfrm>
            <a:off x="5754281" y="4931829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3352" name="RECTANGLE43352"/>
          <p:cNvSpPr/>
          <p:nvPr/>
        </p:nvSpPr>
        <p:spPr bwMode="auto">
          <a:xfrm>
            <a:off x="6073775" y="4884839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353" name="RECTANGLE43353"/>
          <p:cNvSpPr/>
          <p:nvPr/>
        </p:nvSpPr>
        <p:spPr bwMode="auto">
          <a:xfrm>
            <a:off x="6451854" y="4931829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18</a:t>
            </a:r>
            <a:endParaRPr/>
          </a:p>
        </p:txBody>
      </p:sp>
      <p:sp>
        <p:nvSpPr>
          <p:cNvPr id="43356" name="RECTANGLE43356"/>
          <p:cNvSpPr/>
          <p:nvPr/>
        </p:nvSpPr>
        <p:spPr bwMode="auto">
          <a:xfrm>
            <a:off x="6721475" y="4884839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357" name="RECTANGLE43357"/>
          <p:cNvSpPr/>
          <p:nvPr/>
        </p:nvSpPr>
        <p:spPr bwMode="auto">
          <a:xfrm>
            <a:off x="7162673" y="4931829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43360" name="RECTANGLE43360"/>
          <p:cNvSpPr/>
          <p:nvPr/>
        </p:nvSpPr>
        <p:spPr bwMode="auto">
          <a:xfrm>
            <a:off x="7369175" y="4884839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361" name="RECTANGLE43361"/>
          <p:cNvSpPr/>
          <p:nvPr/>
        </p:nvSpPr>
        <p:spPr bwMode="auto">
          <a:xfrm>
            <a:off x="7571143" y="4931829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125%</a:t>
            </a:r>
            <a:endParaRPr/>
          </a:p>
        </p:txBody>
      </p:sp>
      <p:sp>
        <p:nvSpPr>
          <p:cNvPr id="43364" name="RECTANGLE43364"/>
          <p:cNvSpPr/>
          <p:nvPr/>
        </p:nvSpPr>
        <p:spPr bwMode="auto">
          <a:xfrm>
            <a:off x="8016875" y="4884839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365" name="RECTANGLE43365"/>
          <p:cNvSpPr/>
          <p:nvPr/>
        </p:nvSpPr>
        <p:spPr bwMode="auto">
          <a:xfrm>
            <a:off x="8395881" y="4931829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5%</a:t>
            </a:r>
            <a:endParaRPr/>
          </a:p>
        </p:txBody>
      </p:sp>
      <p:sp>
        <p:nvSpPr>
          <p:cNvPr id="43368" name="RECTANGLE43368"/>
          <p:cNvSpPr/>
          <p:nvPr/>
        </p:nvSpPr>
        <p:spPr bwMode="auto">
          <a:xfrm>
            <a:off x="8715375" y="4884839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369" name="RECTANGLE43369"/>
          <p:cNvSpPr/>
          <p:nvPr/>
        </p:nvSpPr>
        <p:spPr bwMode="auto">
          <a:xfrm>
            <a:off x="8903335" y="4931829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218</a:t>
            </a:r>
            <a:endParaRPr/>
          </a:p>
        </p:txBody>
      </p:sp>
      <p:sp>
        <p:nvSpPr>
          <p:cNvPr id="43372" name="RECTANGLE43372"/>
          <p:cNvSpPr/>
          <p:nvPr/>
        </p:nvSpPr>
        <p:spPr bwMode="auto">
          <a:xfrm>
            <a:off x="9236075" y="4884839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373" name="RECTANGLE43373"/>
          <p:cNvSpPr/>
          <p:nvPr/>
        </p:nvSpPr>
        <p:spPr bwMode="auto">
          <a:xfrm>
            <a:off x="9424035" y="4931829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306</a:t>
            </a:r>
            <a:endParaRPr/>
          </a:p>
        </p:txBody>
      </p:sp>
      <p:sp>
        <p:nvSpPr>
          <p:cNvPr id="43376" name="RECTANGLE43376"/>
          <p:cNvSpPr/>
          <p:nvPr/>
        </p:nvSpPr>
        <p:spPr bwMode="auto">
          <a:xfrm>
            <a:off x="9756775" y="4884839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377" name="RECTANGLE43377"/>
          <p:cNvSpPr/>
          <p:nvPr/>
        </p:nvSpPr>
        <p:spPr bwMode="auto">
          <a:xfrm>
            <a:off x="9947529" y="4931829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-29%</a:t>
            </a:r>
            <a:endParaRPr/>
          </a:p>
        </p:txBody>
      </p:sp>
      <p:sp>
        <p:nvSpPr>
          <p:cNvPr id="43380" name="RECTANGLE43380"/>
          <p:cNvSpPr/>
          <p:nvPr/>
        </p:nvSpPr>
        <p:spPr bwMode="auto">
          <a:xfrm>
            <a:off x="384365" y="5106543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</a:t>
            </a:r>
            <a:endParaRPr/>
          </a:p>
        </p:txBody>
      </p:sp>
      <p:sp>
        <p:nvSpPr>
          <p:cNvPr id="43383" name="RECTANGLE43383"/>
          <p:cNvSpPr/>
          <p:nvPr/>
        </p:nvSpPr>
        <p:spPr bwMode="auto">
          <a:xfrm>
            <a:off x="707517" y="5106543"/>
            <a:ext cx="51160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PARIS (FR)</a:t>
            </a:r>
            <a:endParaRPr/>
          </a:p>
        </p:txBody>
      </p:sp>
      <p:sp>
        <p:nvSpPr>
          <p:cNvPr id="43386" name="RECTANGLE43386"/>
          <p:cNvSpPr/>
          <p:nvPr/>
        </p:nvSpPr>
        <p:spPr bwMode="auto">
          <a:xfrm>
            <a:off x="707517" y="5214582"/>
            <a:ext cx="86151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SINGAPORE (SG)</a:t>
            </a:r>
            <a:endParaRPr/>
          </a:p>
        </p:txBody>
      </p:sp>
      <p:sp>
        <p:nvSpPr>
          <p:cNvPr id="43389" name="RECTANGLE43389"/>
          <p:cNvSpPr/>
          <p:nvPr/>
        </p:nvSpPr>
        <p:spPr bwMode="auto">
          <a:xfrm>
            <a:off x="1809242" y="5116068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3392" name="RECTANGLE43392"/>
          <p:cNvSpPr/>
          <p:nvPr/>
        </p:nvSpPr>
        <p:spPr bwMode="auto">
          <a:xfrm>
            <a:off x="3431832" y="511606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3 793</a:t>
            </a:r>
            <a:endParaRPr/>
          </a:p>
        </p:txBody>
      </p:sp>
      <p:sp>
        <p:nvSpPr>
          <p:cNvPr id="43395" name="RECTANGLE43395"/>
          <p:cNvSpPr/>
          <p:nvPr/>
        </p:nvSpPr>
        <p:spPr bwMode="auto">
          <a:xfrm>
            <a:off x="4257332" y="511606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2 465</a:t>
            </a:r>
            <a:endParaRPr/>
          </a:p>
        </p:txBody>
      </p:sp>
      <p:sp>
        <p:nvSpPr>
          <p:cNvPr id="43398" name="RECTANGLE43398"/>
          <p:cNvSpPr/>
          <p:nvPr/>
        </p:nvSpPr>
        <p:spPr bwMode="auto">
          <a:xfrm>
            <a:off x="4940783" y="5116068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54%</a:t>
            </a:r>
            <a:endParaRPr/>
          </a:p>
        </p:txBody>
      </p:sp>
      <p:sp>
        <p:nvSpPr>
          <p:cNvPr id="43401" name="RECTANGLE43401"/>
          <p:cNvSpPr/>
          <p:nvPr/>
        </p:nvSpPr>
        <p:spPr bwMode="auto">
          <a:xfrm>
            <a:off x="5784634" y="511606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3404" name="RECTANGLE43404"/>
          <p:cNvSpPr/>
          <p:nvPr/>
        </p:nvSpPr>
        <p:spPr bwMode="auto">
          <a:xfrm>
            <a:off x="6527991" y="511606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3407" name="RECTANGLE43407"/>
          <p:cNvSpPr/>
          <p:nvPr/>
        </p:nvSpPr>
        <p:spPr bwMode="auto">
          <a:xfrm>
            <a:off x="7175691" y="5116068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3410" name="RECTANGLE43410"/>
          <p:cNvSpPr/>
          <p:nvPr/>
        </p:nvSpPr>
        <p:spPr bwMode="auto">
          <a:xfrm>
            <a:off x="7671283" y="5116068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50%</a:t>
            </a:r>
            <a:endParaRPr/>
          </a:p>
        </p:txBody>
      </p:sp>
      <p:sp>
        <p:nvSpPr>
          <p:cNvPr id="43413" name="RECTANGLE43413"/>
          <p:cNvSpPr/>
          <p:nvPr/>
        </p:nvSpPr>
        <p:spPr bwMode="auto">
          <a:xfrm>
            <a:off x="8426234" y="511606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3416" name="RECTANGLE43416"/>
          <p:cNvSpPr/>
          <p:nvPr/>
        </p:nvSpPr>
        <p:spPr bwMode="auto">
          <a:xfrm>
            <a:off x="8842032" y="511606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1 264</a:t>
            </a:r>
            <a:endParaRPr/>
          </a:p>
        </p:txBody>
      </p:sp>
      <p:sp>
        <p:nvSpPr>
          <p:cNvPr id="43419" name="RECTANGLE43419"/>
          <p:cNvSpPr/>
          <p:nvPr/>
        </p:nvSpPr>
        <p:spPr bwMode="auto">
          <a:xfrm>
            <a:off x="9362732" y="5116068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1 232</a:t>
            </a:r>
            <a:endParaRPr/>
          </a:p>
        </p:txBody>
      </p:sp>
      <p:sp>
        <p:nvSpPr>
          <p:cNvPr id="43422" name="RECTANGLE43422"/>
          <p:cNvSpPr/>
          <p:nvPr/>
        </p:nvSpPr>
        <p:spPr bwMode="auto">
          <a:xfrm>
            <a:off x="10102634" y="5116068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3425" name="RECTANGLE43425"/>
          <p:cNvSpPr/>
          <p:nvPr/>
        </p:nvSpPr>
        <p:spPr bwMode="auto">
          <a:xfrm>
            <a:off x="1730375" y="5227917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426" name="RECTANGLE43426"/>
          <p:cNvSpPr/>
          <p:nvPr/>
        </p:nvSpPr>
        <p:spPr bwMode="auto">
          <a:xfrm>
            <a:off x="2342794" y="5287607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3429" name="RECTANGLE43429"/>
          <p:cNvSpPr/>
          <p:nvPr/>
        </p:nvSpPr>
        <p:spPr bwMode="auto">
          <a:xfrm>
            <a:off x="3000375" y="5227917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430" name="RECTANGLE43430"/>
          <p:cNvSpPr/>
          <p:nvPr/>
        </p:nvSpPr>
        <p:spPr bwMode="auto">
          <a:xfrm>
            <a:off x="3399701" y="5274907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3 793</a:t>
            </a:r>
            <a:endParaRPr/>
          </a:p>
        </p:txBody>
      </p:sp>
      <p:sp>
        <p:nvSpPr>
          <p:cNvPr id="43433" name="RECTANGLE43433"/>
          <p:cNvSpPr/>
          <p:nvPr/>
        </p:nvSpPr>
        <p:spPr bwMode="auto">
          <a:xfrm>
            <a:off x="3825875" y="5227917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434" name="RECTANGLE43434"/>
          <p:cNvSpPr/>
          <p:nvPr/>
        </p:nvSpPr>
        <p:spPr bwMode="auto">
          <a:xfrm>
            <a:off x="4225201" y="5274907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2 465</a:t>
            </a:r>
            <a:endParaRPr/>
          </a:p>
        </p:txBody>
      </p:sp>
      <p:sp>
        <p:nvSpPr>
          <p:cNvPr id="43437" name="RECTANGLE43437"/>
          <p:cNvSpPr/>
          <p:nvPr/>
        </p:nvSpPr>
        <p:spPr bwMode="auto">
          <a:xfrm>
            <a:off x="4651375" y="5227917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438" name="RECTANGLE43438"/>
          <p:cNvSpPr/>
          <p:nvPr/>
        </p:nvSpPr>
        <p:spPr bwMode="auto">
          <a:xfrm>
            <a:off x="4903762" y="5274907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54%</a:t>
            </a:r>
            <a:endParaRPr/>
          </a:p>
        </p:txBody>
      </p:sp>
      <p:sp>
        <p:nvSpPr>
          <p:cNvPr id="43441" name="RECTANGLE43441"/>
          <p:cNvSpPr/>
          <p:nvPr/>
        </p:nvSpPr>
        <p:spPr bwMode="auto">
          <a:xfrm>
            <a:off x="5286375" y="5227917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442" name="RECTANGLE43442"/>
          <p:cNvSpPr/>
          <p:nvPr/>
        </p:nvSpPr>
        <p:spPr bwMode="auto">
          <a:xfrm>
            <a:off x="5754281" y="527490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3445" name="RECTANGLE43445"/>
          <p:cNvSpPr/>
          <p:nvPr/>
        </p:nvSpPr>
        <p:spPr bwMode="auto">
          <a:xfrm>
            <a:off x="6073775" y="5227917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446" name="RECTANGLE43446"/>
          <p:cNvSpPr/>
          <p:nvPr/>
        </p:nvSpPr>
        <p:spPr bwMode="auto">
          <a:xfrm>
            <a:off x="6514973" y="5274907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3449" name="RECTANGLE43449"/>
          <p:cNvSpPr/>
          <p:nvPr/>
        </p:nvSpPr>
        <p:spPr bwMode="auto">
          <a:xfrm>
            <a:off x="6721475" y="5227917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450" name="RECTANGLE43450"/>
          <p:cNvSpPr/>
          <p:nvPr/>
        </p:nvSpPr>
        <p:spPr bwMode="auto">
          <a:xfrm>
            <a:off x="7162673" y="5274907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3453" name="RECTANGLE43453"/>
          <p:cNvSpPr/>
          <p:nvPr/>
        </p:nvSpPr>
        <p:spPr bwMode="auto">
          <a:xfrm>
            <a:off x="7369175" y="5227917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454" name="RECTANGLE43454"/>
          <p:cNvSpPr/>
          <p:nvPr/>
        </p:nvSpPr>
        <p:spPr bwMode="auto">
          <a:xfrm>
            <a:off x="7634262" y="5274907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50%</a:t>
            </a:r>
            <a:endParaRPr/>
          </a:p>
        </p:txBody>
      </p:sp>
      <p:sp>
        <p:nvSpPr>
          <p:cNvPr id="43457" name="RECTANGLE43457"/>
          <p:cNvSpPr/>
          <p:nvPr/>
        </p:nvSpPr>
        <p:spPr bwMode="auto">
          <a:xfrm>
            <a:off x="8016875" y="5227917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458" name="RECTANGLE43458"/>
          <p:cNvSpPr/>
          <p:nvPr/>
        </p:nvSpPr>
        <p:spPr bwMode="auto">
          <a:xfrm>
            <a:off x="8395881" y="527490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3461" name="RECTANGLE43461"/>
          <p:cNvSpPr/>
          <p:nvPr/>
        </p:nvSpPr>
        <p:spPr bwMode="auto">
          <a:xfrm>
            <a:off x="8715375" y="5227917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462" name="RECTANGLE43462"/>
          <p:cNvSpPr/>
          <p:nvPr/>
        </p:nvSpPr>
        <p:spPr bwMode="auto">
          <a:xfrm>
            <a:off x="8809901" y="5274907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1 264</a:t>
            </a:r>
            <a:endParaRPr/>
          </a:p>
        </p:txBody>
      </p:sp>
      <p:sp>
        <p:nvSpPr>
          <p:cNvPr id="43465" name="RECTANGLE43465"/>
          <p:cNvSpPr/>
          <p:nvPr/>
        </p:nvSpPr>
        <p:spPr bwMode="auto">
          <a:xfrm>
            <a:off x="9236075" y="5227917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466" name="RECTANGLE43466"/>
          <p:cNvSpPr/>
          <p:nvPr/>
        </p:nvSpPr>
        <p:spPr bwMode="auto">
          <a:xfrm>
            <a:off x="9330601" y="5274907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1 232</a:t>
            </a:r>
            <a:endParaRPr/>
          </a:p>
        </p:txBody>
      </p:sp>
      <p:sp>
        <p:nvSpPr>
          <p:cNvPr id="43469" name="RECTANGLE43469"/>
          <p:cNvSpPr/>
          <p:nvPr/>
        </p:nvSpPr>
        <p:spPr bwMode="auto">
          <a:xfrm>
            <a:off x="9756775" y="5227917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470" name="RECTANGLE43470"/>
          <p:cNvSpPr/>
          <p:nvPr/>
        </p:nvSpPr>
        <p:spPr bwMode="auto">
          <a:xfrm>
            <a:off x="10053231" y="5274907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3%</a:t>
            </a:r>
            <a:endParaRPr/>
          </a:p>
        </p:txBody>
      </p:sp>
      <p:sp>
        <p:nvSpPr>
          <p:cNvPr id="43473" name="RECTANGLE43473"/>
          <p:cNvSpPr/>
          <p:nvPr/>
        </p:nvSpPr>
        <p:spPr bwMode="auto">
          <a:xfrm>
            <a:off x="384365" y="5449621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</a:t>
            </a:r>
            <a:endParaRPr/>
          </a:p>
        </p:txBody>
      </p:sp>
      <p:sp>
        <p:nvSpPr>
          <p:cNvPr id="43476" name="RECTANGLE43476"/>
          <p:cNvSpPr/>
          <p:nvPr/>
        </p:nvSpPr>
        <p:spPr bwMode="auto">
          <a:xfrm>
            <a:off x="707517" y="5449621"/>
            <a:ext cx="7415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MONTREAL (CA)</a:t>
            </a:r>
            <a:endParaRPr/>
          </a:p>
        </p:txBody>
      </p:sp>
      <p:sp>
        <p:nvSpPr>
          <p:cNvPr id="43479" name="RECTANGLE43479"/>
          <p:cNvSpPr/>
          <p:nvPr/>
        </p:nvSpPr>
        <p:spPr bwMode="auto">
          <a:xfrm>
            <a:off x="707517" y="5557660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3482" name="RECTANGLE43482"/>
          <p:cNvSpPr/>
          <p:nvPr/>
        </p:nvSpPr>
        <p:spPr bwMode="auto">
          <a:xfrm>
            <a:off x="1809242" y="5459146"/>
            <a:ext cx="825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CANADA</a:t>
            </a:r>
            <a:endParaRPr/>
          </a:p>
        </p:txBody>
      </p:sp>
      <p:sp>
        <p:nvSpPr>
          <p:cNvPr id="43485" name="RECTANGLE43485"/>
          <p:cNvSpPr/>
          <p:nvPr/>
        </p:nvSpPr>
        <p:spPr bwMode="auto">
          <a:xfrm>
            <a:off x="3632391" y="545914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488" name="RECTANGLE43488"/>
          <p:cNvSpPr/>
          <p:nvPr/>
        </p:nvSpPr>
        <p:spPr bwMode="auto">
          <a:xfrm>
            <a:off x="4257332" y="5459146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1 234</a:t>
            </a:r>
            <a:endParaRPr/>
          </a:p>
        </p:txBody>
      </p:sp>
      <p:sp>
        <p:nvSpPr>
          <p:cNvPr id="43491" name="RECTANGLE43491"/>
          <p:cNvSpPr/>
          <p:nvPr/>
        </p:nvSpPr>
        <p:spPr bwMode="auto">
          <a:xfrm>
            <a:off x="4843971" y="545914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3494" name="RECTANGLE43494"/>
          <p:cNvSpPr/>
          <p:nvPr/>
        </p:nvSpPr>
        <p:spPr bwMode="auto">
          <a:xfrm>
            <a:off x="5784634" y="545914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3497" name="RECTANGLE43497"/>
          <p:cNvSpPr/>
          <p:nvPr/>
        </p:nvSpPr>
        <p:spPr bwMode="auto">
          <a:xfrm>
            <a:off x="6527991" y="545914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500" name="RECTANGLE43500"/>
          <p:cNvSpPr/>
          <p:nvPr/>
        </p:nvSpPr>
        <p:spPr bwMode="auto">
          <a:xfrm>
            <a:off x="7175691" y="545914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3503" name="RECTANGLE43503"/>
          <p:cNvSpPr/>
          <p:nvPr/>
        </p:nvSpPr>
        <p:spPr bwMode="auto">
          <a:xfrm>
            <a:off x="7574470" y="545914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3506" name="RECTANGLE43506"/>
          <p:cNvSpPr/>
          <p:nvPr/>
        </p:nvSpPr>
        <p:spPr bwMode="auto">
          <a:xfrm>
            <a:off x="8426234" y="5459146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3509" name="RECTANGLE43509"/>
          <p:cNvSpPr/>
          <p:nvPr/>
        </p:nvSpPr>
        <p:spPr bwMode="auto">
          <a:xfrm>
            <a:off x="9042591" y="5459146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512" name="RECTANGLE43512"/>
          <p:cNvSpPr/>
          <p:nvPr/>
        </p:nvSpPr>
        <p:spPr bwMode="auto">
          <a:xfrm>
            <a:off x="9362732" y="5459146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1 234</a:t>
            </a:r>
            <a:endParaRPr/>
          </a:p>
        </p:txBody>
      </p:sp>
      <p:sp>
        <p:nvSpPr>
          <p:cNvPr id="43515" name="RECTANGLE43515"/>
          <p:cNvSpPr/>
          <p:nvPr/>
        </p:nvSpPr>
        <p:spPr bwMode="auto">
          <a:xfrm>
            <a:off x="9949370" y="5459146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3518" name="RECTANGLE43518"/>
          <p:cNvSpPr/>
          <p:nvPr/>
        </p:nvSpPr>
        <p:spPr bwMode="auto">
          <a:xfrm>
            <a:off x="1809242" y="5602110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3521" name="RECTANGLE43521"/>
          <p:cNvSpPr/>
          <p:nvPr/>
        </p:nvSpPr>
        <p:spPr bwMode="auto">
          <a:xfrm>
            <a:off x="3431832" y="5602110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3 159</a:t>
            </a:r>
            <a:endParaRPr/>
          </a:p>
        </p:txBody>
      </p:sp>
      <p:sp>
        <p:nvSpPr>
          <p:cNvPr id="43524" name="RECTANGLE43524"/>
          <p:cNvSpPr/>
          <p:nvPr/>
        </p:nvSpPr>
        <p:spPr bwMode="auto">
          <a:xfrm>
            <a:off x="4200881" y="5602110"/>
            <a:ext cx="32616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15 275</a:t>
            </a:r>
            <a:endParaRPr/>
          </a:p>
        </p:txBody>
      </p:sp>
      <p:sp>
        <p:nvSpPr>
          <p:cNvPr id="43527" name="RECTANGLE43527"/>
          <p:cNvSpPr/>
          <p:nvPr/>
        </p:nvSpPr>
        <p:spPr bwMode="auto">
          <a:xfrm>
            <a:off x="4900422" y="5602110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-79%</a:t>
            </a:r>
            <a:endParaRPr/>
          </a:p>
        </p:txBody>
      </p:sp>
      <p:sp>
        <p:nvSpPr>
          <p:cNvPr id="43530" name="RECTANGLE43530"/>
          <p:cNvSpPr/>
          <p:nvPr/>
        </p:nvSpPr>
        <p:spPr bwMode="auto">
          <a:xfrm>
            <a:off x="5784634" y="560211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3533" name="RECTANGLE43533"/>
          <p:cNvSpPr/>
          <p:nvPr/>
        </p:nvSpPr>
        <p:spPr bwMode="auto">
          <a:xfrm>
            <a:off x="6527991" y="560211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3536" name="RECTANGLE43536"/>
          <p:cNvSpPr/>
          <p:nvPr/>
        </p:nvSpPr>
        <p:spPr bwMode="auto">
          <a:xfrm>
            <a:off x="7175691" y="5602110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43539" name="RECTANGLE43539"/>
          <p:cNvSpPr/>
          <p:nvPr/>
        </p:nvSpPr>
        <p:spPr bwMode="auto">
          <a:xfrm>
            <a:off x="7630922" y="5602110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-63%</a:t>
            </a:r>
            <a:endParaRPr/>
          </a:p>
        </p:txBody>
      </p:sp>
      <p:sp>
        <p:nvSpPr>
          <p:cNvPr id="43542" name="RECTANGLE43542"/>
          <p:cNvSpPr/>
          <p:nvPr/>
        </p:nvSpPr>
        <p:spPr bwMode="auto">
          <a:xfrm>
            <a:off x="8426234" y="5602110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3545" name="RECTANGLE43545"/>
          <p:cNvSpPr/>
          <p:nvPr/>
        </p:nvSpPr>
        <p:spPr bwMode="auto">
          <a:xfrm>
            <a:off x="8842032" y="5602110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1 053</a:t>
            </a:r>
            <a:endParaRPr/>
          </a:p>
        </p:txBody>
      </p:sp>
      <p:sp>
        <p:nvSpPr>
          <p:cNvPr id="43548" name="RECTANGLE43548"/>
          <p:cNvSpPr/>
          <p:nvPr/>
        </p:nvSpPr>
        <p:spPr bwMode="auto">
          <a:xfrm>
            <a:off x="9362732" y="5602110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1 909</a:t>
            </a:r>
            <a:endParaRPr/>
          </a:p>
        </p:txBody>
      </p:sp>
      <p:sp>
        <p:nvSpPr>
          <p:cNvPr id="43551" name="RECTANGLE43551"/>
          <p:cNvSpPr/>
          <p:nvPr/>
        </p:nvSpPr>
        <p:spPr bwMode="auto">
          <a:xfrm>
            <a:off x="10005822" y="5602110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-45%</a:t>
            </a:r>
            <a:endParaRPr/>
          </a:p>
        </p:txBody>
      </p:sp>
      <p:sp>
        <p:nvSpPr>
          <p:cNvPr id="43554" name="RECTANGLE43554"/>
          <p:cNvSpPr/>
          <p:nvPr/>
        </p:nvSpPr>
        <p:spPr bwMode="auto">
          <a:xfrm>
            <a:off x="1809242" y="5745074"/>
            <a:ext cx="86631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TRANSAT</a:t>
            </a:r>
            <a:endParaRPr/>
          </a:p>
        </p:txBody>
      </p:sp>
      <p:sp>
        <p:nvSpPr>
          <p:cNvPr id="43557" name="RECTANGLE43557"/>
          <p:cNvSpPr/>
          <p:nvPr/>
        </p:nvSpPr>
        <p:spPr bwMode="auto">
          <a:xfrm>
            <a:off x="3519488" y="5745074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548</a:t>
            </a:r>
            <a:endParaRPr/>
          </a:p>
        </p:txBody>
      </p:sp>
      <p:sp>
        <p:nvSpPr>
          <p:cNvPr id="43560" name="RECTANGLE43560"/>
          <p:cNvSpPr/>
          <p:nvPr/>
        </p:nvSpPr>
        <p:spPr bwMode="auto">
          <a:xfrm>
            <a:off x="4257332" y="5745074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1 279</a:t>
            </a:r>
            <a:endParaRPr/>
          </a:p>
        </p:txBody>
      </p:sp>
      <p:sp>
        <p:nvSpPr>
          <p:cNvPr id="43563" name="RECTANGLE43563"/>
          <p:cNvSpPr/>
          <p:nvPr/>
        </p:nvSpPr>
        <p:spPr bwMode="auto">
          <a:xfrm>
            <a:off x="4900422" y="5745074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-57%</a:t>
            </a:r>
            <a:endParaRPr/>
          </a:p>
        </p:txBody>
      </p:sp>
      <p:sp>
        <p:nvSpPr>
          <p:cNvPr id="43566" name="RECTANGLE43566"/>
          <p:cNvSpPr/>
          <p:nvPr/>
        </p:nvSpPr>
        <p:spPr bwMode="auto">
          <a:xfrm>
            <a:off x="5784634" y="574507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3569" name="RECTANGLE43569"/>
          <p:cNvSpPr/>
          <p:nvPr/>
        </p:nvSpPr>
        <p:spPr bwMode="auto">
          <a:xfrm>
            <a:off x="6527991" y="574507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3572" name="RECTANGLE43572"/>
          <p:cNvSpPr/>
          <p:nvPr/>
        </p:nvSpPr>
        <p:spPr bwMode="auto">
          <a:xfrm>
            <a:off x="7175691" y="5745074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3575" name="RECTANGLE43575"/>
          <p:cNvSpPr/>
          <p:nvPr/>
        </p:nvSpPr>
        <p:spPr bwMode="auto">
          <a:xfrm>
            <a:off x="7727734" y="574507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3578" name="RECTANGLE43578"/>
          <p:cNvSpPr/>
          <p:nvPr/>
        </p:nvSpPr>
        <p:spPr bwMode="auto">
          <a:xfrm>
            <a:off x="8426234" y="5745074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3581" name="RECTANGLE43581"/>
          <p:cNvSpPr/>
          <p:nvPr/>
        </p:nvSpPr>
        <p:spPr bwMode="auto">
          <a:xfrm>
            <a:off x="8929688" y="5745074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548</a:t>
            </a:r>
            <a:endParaRPr/>
          </a:p>
        </p:txBody>
      </p:sp>
      <p:sp>
        <p:nvSpPr>
          <p:cNvPr id="43584" name="RECTANGLE43584"/>
          <p:cNvSpPr/>
          <p:nvPr/>
        </p:nvSpPr>
        <p:spPr bwMode="auto">
          <a:xfrm>
            <a:off x="9362732" y="5745074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1 279</a:t>
            </a:r>
            <a:endParaRPr/>
          </a:p>
        </p:txBody>
      </p:sp>
      <p:sp>
        <p:nvSpPr>
          <p:cNvPr id="43587" name="RECTANGLE43587"/>
          <p:cNvSpPr/>
          <p:nvPr/>
        </p:nvSpPr>
        <p:spPr bwMode="auto">
          <a:xfrm>
            <a:off x="10005822" y="5745074"/>
            <a:ext cx="26162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-57%</a:t>
            </a:r>
            <a:endParaRPr/>
          </a:p>
        </p:txBody>
      </p:sp>
      <p:sp>
        <p:nvSpPr>
          <p:cNvPr id="43590" name="RECTANGLE43590"/>
          <p:cNvSpPr/>
          <p:nvPr/>
        </p:nvSpPr>
        <p:spPr bwMode="auto">
          <a:xfrm>
            <a:off x="1730375" y="5856922"/>
            <a:ext cx="1270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591" name="RECTANGLE43591"/>
          <p:cNvSpPr/>
          <p:nvPr/>
        </p:nvSpPr>
        <p:spPr bwMode="auto">
          <a:xfrm>
            <a:off x="2342794" y="5916613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3594" name="RECTANGLE43594"/>
          <p:cNvSpPr/>
          <p:nvPr/>
        </p:nvSpPr>
        <p:spPr bwMode="auto">
          <a:xfrm>
            <a:off x="3000375" y="5856922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595" name="RECTANGLE43595"/>
          <p:cNvSpPr/>
          <p:nvPr/>
        </p:nvSpPr>
        <p:spPr bwMode="auto">
          <a:xfrm>
            <a:off x="3399701" y="5903913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3 707</a:t>
            </a:r>
            <a:endParaRPr/>
          </a:p>
        </p:txBody>
      </p:sp>
      <p:sp>
        <p:nvSpPr>
          <p:cNvPr id="43598" name="RECTANGLE43598"/>
          <p:cNvSpPr/>
          <p:nvPr/>
        </p:nvSpPr>
        <p:spPr bwMode="auto">
          <a:xfrm>
            <a:off x="3825875" y="5856922"/>
            <a:ext cx="825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599" name="RECTANGLE43599"/>
          <p:cNvSpPr/>
          <p:nvPr/>
        </p:nvSpPr>
        <p:spPr bwMode="auto">
          <a:xfrm>
            <a:off x="4162082" y="5903913"/>
            <a:ext cx="3586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17 789</a:t>
            </a:r>
            <a:endParaRPr/>
          </a:p>
        </p:txBody>
      </p:sp>
      <p:sp>
        <p:nvSpPr>
          <p:cNvPr id="43602" name="RECTANGLE43602"/>
          <p:cNvSpPr/>
          <p:nvPr/>
        </p:nvSpPr>
        <p:spPr bwMode="auto">
          <a:xfrm>
            <a:off x="4651375" y="5856922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603" name="RECTANGLE43603"/>
          <p:cNvSpPr/>
          <p:nvPr/>
        </p:nvSpPr>
        <p:spPr bwMode="auto">
          <a:xfrm>
            <a:off x="4861179" y="5903913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-79%</a:t>
            </a:r>
            <a:endParaRPr/>
          </a:p>
        </p:txBody>
      </p:sp>
      <p:sp>
        <p:nvSpPr>
          <p:cNvPr id="43606" name="RECTANGLE43606"/>
          <p:cNvSpPr/>
          <p:nvPr/>
        </p:nvSpPr>
        <p:spPr bwMode="auto">
          <a:xfrm>
            <a:off x="5286375" y="5856922"/>
            <a:ext cx="7874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607" name="RECTANGLE43607"/>
          <p:cNvSpPr/>
          <p:nvPr/>
        </p:nvSpPr>
        <p:spPr bwMode="auto">
          <a:xfrm>
            <a:off x="5754281" y="5903913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3610" name="RECTANGLE43610"/>
          <p:cNvSpPr/>
          <p:nvPr/>
        </p:nvSpPr>
        <p:spPr bwMode="auto">
          <a:xfrm>
            <a:off x="6073775" y="585692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611" name="RECTANGLE43611"/>
          <p:cNvSpPr/>
          <p:nvPr/>
        </p:nvSpPr>
        <p:spPr bwMode="auto">
          <a:xfrm>
            <a:off x="6514973" y="5903913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3614" name="RECTANGLE43614"/>
          <p:cNvSpPr/>
          <p:nvPr/>
        </p:nvSpPr>
        <p:spPr bwMode="auto">
          <a:xfrm>
            <a:off x="6721475" y="585692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615" name="RECTANGLE43615"/>
          <p:cNvSpPr/>
          <p:nvPr/>
        </p:nvSpPr>
        <p:spPr bwMode="auto">
          <a:xfrm>
            <a:off x="7099554" y="5903913"/>
            <a:ext cx="13893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</a:t>
            </a:r>
            <a:endParaRPr/>
          </a:p>
        </p:txBody>
      </p:sp>
      <p:sp>
        <p:nvSpPr>
          <p:cNvPr id="43618" name="RECTANGLE43618"/>
          <p:cNvSpPr/>
          <p:nvPr/>
        </p:nvSpPr>
        <p:spPr bwMode="auto">
          <a:xfrm>
            <a:off x="7369175" y="5856922"/>
            <a:ext cx="647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619" name="RECTANGLE43619"/>
          <p:cNvSpPr/>
          <p:nvPr/>
        </p:nvSpPr>
        <p:spPr bwMode="auto">
          <a:xfrm>
            <a:off x="7591679" y="5903913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-60%</a:t>
            </a:r>
            <a:endParaRPr/>
          </a:p>
        </p:txBody>
      </p:sp>
      <p:sp>
        <p:nvSpPr>
          <p:cNvPr id="43622" name="RECTANGLE43622"/>
          <p:cNvSpPr/>
          <p:nvPr/>
        </p:nvSpPr>
        <p:spPr bwMode="auto">
          <a:xfrm>
            <a:off x="8016875" y="5856922"/>
            <a:ext cx="6985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623" name="RECTANGLE43623"/>
          <p:cNvSpPr/>
          <p:nvPr/>
        </p:nvSpPr>
        <p:spPr bwMode="auto">
          <a:xfrm>
            <a:off x="8395881" y="5903913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3626" name="RECTANGLE43626"/>
          <p:cNvSpPr/>
          <p:nvPr/>
        </p:nvSpPr>
        <p:spPr bwMode="auto">
          <a:xfrm>
            <a:off x="8715375" y="5856922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627" name="RECTANGLE43627"/>
          <p:cNvSpPr/>
          <p:nvPr/>
        </p:nvSpPr>
        <p:spPr bwMode="auto">
          <a:xfrm>
            <a:off x="8903335" y="5903913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927</a:t>
            </a:r>
            <a:endParaRPr/>
          </a:p>
        </p:txBody>
      </p:sp>
      <p:sp>
        <p:nvSpPr>
          <p:cNvPr id="43630" name="RECTANGLE43630"/>
          <p:cNvSpPr/>
          <p:nvPr/>
        </p:nvSpPr>
        <p:spPr bwMode="auto">
          <a:xfrm>
            <a:off x="9236075" y="5856922"/>
            <a:ext cx="5207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631" name="RECTANGLE43631"/>
          <p:cNvSpPr/>
          <p:nvPr/>
        </p:nvSpPr>
        <p:spPr bwMode="auto">
          <a:xfrm>
            <a:off x="9330601" y="5903913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1 779</a:t>
            </a:r>
            <a:endParaRPr/>
          </a:p>
        </p:txBody>
      </p:sp>
      <p:sp>
        <p:nvSpPr>
          <p:cNvPr id="43634" name="RECTANGLE43634"/>
          <p:cNvSpPr/>
          <p:nvPr/>
        </p:nvSpPr>
        <p:spPr bwMode="auto">
          <a:xfrm>
            <a:off x="9756775" y="5856922"/>
            <a:ext cx="635000" cy="19058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635" name="RECTANGLE43635"/>
          <p:cNvSpPr/>
          <p:nvPr/>
        </p:nvSpPr>
        <p:spPr bwMode="auto">
          <a:xfrm>
            <a:off x="9947529" y="5903913"/>
            <a:ext cx="29451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-48%</a:t>
            </a:r>
            <a:endParaRPr/>
          </a:p>
        </p:txBody>
      </p:sp>
      <p:sp>
        <p:nvSpPr>
          <p:cNvPr id="43638" name="RECTANGLE43638"/>
          <p:cNvSpPr/>
          <p:nvPr/>
        </p:nvSpPr>
        <p:spPr bwMode="auto">
          <a:xfrm>
            <a:off x="384365" y="6078626"/>
            <a:ext cx="125603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17</a:t>
            </a:r>
            <a:endParaRPr/>
          </a:p>
        </p:txBody>
      </p:sp>
      <p:sp>
        <p:nvSpPr>
          <p:cNvPr id="43641" name="RECTANGLE43641"/>
          <p:cNvSpPr/>
          <p:nvPr/>
        </p:nvSpPr>
        <p:spPr bwMode="auto">
          <a:xfrm>
            <a:off x="707517" y="6078626"/>
            <a:ext cx="541566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CAIRO (EG)</a:t>
            </a:r>
            <a:endParaRPr/>
          </a:p>
        </p:txBody>
      </p:sp>
      <p:sp>
        <p:nvSpPr>
          <p:cNvPr id="43644" name="RECTANGLE43644"/>
          <p:cNvSpPr/>
          <p:nvPr/>
        </p:nvSpPr>
        <p:spPr bwMode="auto">
          <a:xfrm>
            <a:off x="707517" y="6186665"/>
            <a:ext cx="58317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/ PARIS (FR)</a:t>
            </a:r>
            <a:endParaRPr/>
          </a:p>
        </p:txBody>
      </p:sp>
      <p:sp>
        <p:nvSpPr>
          <p:cNvPr id="43647" name="RECTANGLE43647"/>
          <p:cNvSpPr/>
          <p:nvPr/>
        </p:nvSpPr>
        <p:spPr bwMode="auto">
          <a:xfrm>
            <a:off x="1809242" y="6088151"/>
            <a:ext cx="76008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(LC) TRANSAVIA</a:t>
            </a:r>
            <a:endParaRPr/>
          </a:p>
        </p:txBody>
      </p:sp>
      <p:sp>
        <p:nvSpPr>
          <p:cNvPr id="43650" name="RECTANGLE43650"/>
          <p:cNvSpPr/>
          <p:nvPr/>
        </p:nvSpPr>
        <p:spPr bwMode="auto">
          <a:xfrm>
            <a:off x="3431832" y="6088151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1 343</a:t>
            </a:r>
            <a:endParaRPr/>
          </a:p>
        </p:txBody>
      </p:sp>
      <p:sp>
        <p:nvSpPr>
          <p:cNvPr id="43653" name="RECTANGLE43653"/>
          <p:cNvSpPr/>
          <p:nvPr/>
        </p:nvSpPr>
        <p:spPr bwMode="auto">
          <a:xfrm>
            <a:off x="4344988" y="608815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145</a:t>
            </a:r>
            <a:endParaRPr/>
          </a:p>
        </p:txBody>
      </p:sp>
      <p:sp>
        <p:nvSpPr>
          <p:cNvPr id="43656" name="RECTANGLE43656"/>
          <p:cNvSpPr/>
          <p:nvPr/>
        </p:nvSpPr>
        <p:spPr bwMode="auto">
          <a:xfrm>
            <a:off x="4884331" y="608815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826%</a:t>
            </a:r>
            <a:endParaRPr/>
          </a:p>
        </p:txBody>
      </p:sp>
      <p:sp>
        <p:nvSpPr>
          <p:cNvPr id="43659" name="RECTANGLE43659"/>
          <p:cNvSpPr/>
          <p:nvPr/>
        </p:nvSpPr>
        <p:spPr bwMode="auto">
          <a:xfrm>
            <a:off x="5784634" y="608815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3662" name="RECTANGLE43662"/>
          <p:cNvSpPr/>
          <p:nvPr/>
        </p:nvSpPr>
        <p:spPr bwMode="auto">
          <a:xfrm>
            <a:off x="6527991" y="60881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</a:t>
            </a:r>
            <a:endParaRPr/>
          </a:p>
        </p:txBody>
      </p:sp>
      <p:sp>
        <p:nvSpPr>
          <p:cNvPr id="43665" name="RECTANGLE43665"/>
          <p:cNvSpPr/>
          <p:nvPr/>
        </p:nvSpPr>
        <p:spPr bwMode="auto">
          <a:xfrm>
            <a:off x="7175691" y="6088151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3668" name="RECTANGLE43668"/>
          <p:cNvSpPr/>
          <p:nvPr/>
        </p:nvSpPr>
        <p:spPr bwMode="auto">
          <a:xfrm>
            <a:off x="7614831" y="608815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300%</a:t>
            </a:r>
            <a:endParaRPr/>
          </a:p>
        </p:txBody>
      </p:sp>
      <p:sp>
        <p:nvSpPr>
          <p:cNvPr id="43671" name="RECTANGLE43671"/>
          <p:cNvSpPr/>
          <p:nvPr/>
        </p:nvSpPr>
        <p:spPr bwMode="auto">
          <a:xfrm>
            <a:off x="8426234" y="6088151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3674" name="RECTANGLE43674"/>
          <p:cNvSpPr/>
          <p:nvPr/>
        </p:nvSpPr>
        <p:spPr bwMode="auto">
          <a:xfrm>
            <a:off x="8929688" y="608815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336</a:t>
            </a:r>
            <a:endParaRPr/>
          </a:p>
        </p:txBody>
      </p:sp>
      <p:sp>
        <p:nvSpPr>
          <p:cNvPr id="43677" name="RECTANGLE43677"/>
          <p:cNvSpPr/>
          <p:nvPr/>
        </p:nvSpPr>
        <p:spPr bwMode="auto">
          <a:xfrm>
            <a:off x="9450388" y="6088151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145</a:t>
            </a:r>
            <a:endParaRPr/>
          </a:p>
        </p:txBody>
      </p:sp>
      <p:sp>
        <p:nvSpPr>
          <p:cNvPr id="43680" name="RECTANGLE43680"/>
          <p:cNvSpPr/>
          <p:nvPr/>
        </p:nvSpPr>
        <p:spPr bwMode="auto">
          <a:xfrm>
            <a:off x="9989731" y="6088151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131%</a:t>
            </a:r>
            <a:endParaRPr/>
          </a:p>
        </p:txBody>
      </p:sp>
      <p:sp>
        <p:nvSpPr>
          <p:cNvPr id="43683" name="RECTANGLE43683"/>
          <p:cNvSpPr/>
          <p:nvPr/>
        </p:nvSpPr>
        <p:spPr bwMode="auto">
          <a:xfrm>
            <a:off x="1809242" y="6231115"/>
            <a:ext cx="80462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AIR FRANCE</a:t>
            </a:r>
            <a:endParaRPr/>
          </a:p>
        </p:txBody>
      </p:sp>
      <p:sp>
        <p:nvSpPr>
          <p:cNvPr id="43686" name="RECTANGLE43686"/>
          <p:cNvSpPr/>
          <p:nvPr/>
        </p:nvSpPr>
        <p:spPr bwMode="auto">
          <a:xfrm>
            <a:off x="3431832" y="6231115"/>
            <a:ext cx="26971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1 507</a:t>
            </a:r>
            <a:endParaRPr/>
          </a:p>
        </p:txBody>
      </p:sp>
      <p:sp>
        <p:nvSpPr>
          <p:cNvPr id="43689" name="RECTANGLE43689"/>
          <p:cNvSpPr/>
          <p:nvPr/>
        </p:nvSpPr>
        <p:spPr bwMode="auto">
          <a:xfrm>
            <a:off x="4457891" y="62311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692" name="RECTANGLE43692"/>
          <p:cNvSpPr/>
          <p:nvPr/>
        </p:nvSpPr>
        <p:spPr bwMode="auto">
          <a:xfrm>
            <a:off x="4884331" y="623111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3695" name="RECTANGLE43695"/>
          <p:cNvSpPr/>
          <p:nvPr/>
        </p:nvSpPr>
        <p:spPr bwMode="auto">
          <a:xfrm>
            <a:off x="5784634" y="623111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3698" name="RECTANGLE43698"/>
          <p:cNvSpPr/>
          <p:nvPr/>
        </p:nvSpPr>
        <p:spPr bwMode="auto">
          <a:xfrm>
            <a:off x="6527991" y="62311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3701" name="RECTANGLE43701"/>
          <p:cNvSpPr/>
          <p:nvPr/>
        </p:nvSpPr>
        <p:spPr bwMode="auto">
          <a:xfrm>
            <a:off x="7175691" y="62311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704" name="RECTANGLE43704"/>
          <p:cNvSpPr/>
          <p:nvPr/>
        </p:nvSpPr>
        <p:spPr bwMode="auto">
          <a:xfrm>
            <a:off x="7614831" y="623111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3707" name="RECTANGLE43707"/>
          <p:cNvSpPr/>
          <p:nvPr/>
        </p:nvSpPr>
        <p:spPr bwMode="auto">
          <a:xfrm>
            <a:off x="8426234" y="6231115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3710" name="RECTANGLE43710"/>
          <p:cNvSpPr/>
          <p:nvPr/>
        </p:nvSpPr>
        <p:spPr bwMode="auto">
          <a:xfrm>
            <a:off x="8929688" y="6231115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754</a:t>
            </a:r>
            <a:endParaRPr/>
          </a:p>
        </p:txBody>
      </p:sp>
      <p:sp>
        <p:nvSpPr>
          <p:cNvPr id="43713" name="RECTANGLE43713"/>
          <p:cNvSpPr/>
          <p:nvPr/>
        </p:nvSpPr>
        <p:spPr bwMode="auto">
          <a:xfrm>
            <a:off x="9563291" y="6231115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716" name="RECTANGLE43716"/>
          <p:cNvSpPr/>
          <p:nvPr/>
        </p:nvSpPr>
        <p:spPr bwMode="auto">
          <a:xfrm>
            <a:off x="9989731" y="6231115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3719" name="RECTANGLE43719"/>
          <p:cNvSpPr/>
          <p:nvPr/>
        </p:nvSpPr>
        <p:spPr bwMode="auto">
          <a:xfrm>
            <a:off x="1809242" y="6374079"/>
            <a:ext cx="70327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EGYPTAIR</a:t>
            </a:r>
            <a:endParaRPr/>
          </a:p>
        </p:txBody>
      </p:sp>
      <p:sp>
        <p:nvSpPr>
          <p:cNvPr id="43722" name="RECTANGLE43722"/>
          <p:cNvSpPr/>
          <p:nvPr/>
        </p:nvSpPr>
        <p:spPr bwMode="auto">
          <a:xfrm>
            <a:off x="3519488" y="637407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751</a:t>
            </a:r>
            <a:endParaRPr/>
          </a:p>
        </p:txBody>
      </p:sp>
      <p:sp>
        <p:nvSpPr>
          <p:cNvPr id="43725" name="RECTANGLE43725"/>
          <p:cNvSpPr/>
          <p:nvPr/>
        </p:nvSpPr>
        <p:spPr bwMode="auto">
          <a:xfrm>
            <a:off x="4344988" y="637407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282</a:t>
            </a:r>
            <a:endParaRPr/>
          </a:p>
        </p:txBody>
      </p:sp>
      <p:sp>
        <p:nvSpPr>
          <p:cNvPr id="43728" name="RECTANGLE43728"/>
          <p:cNvSpPr/>
          <p:nvPr/>
        </p:nvSpPr>
        <p:spPr bwMode="auto">
          <a:xfrm>
            <a:off x="4884331" y="637407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167%</a:t>
            </a:r>
            <a:endParaRPr/>
          </a:p>
        </p:txBody>
      </p:sp>
      <p:sp>
        <p:nvSpPr>
          <p:cNvPr id="43731" name="RECTANGLE43731"/>
          <p:cNvSpPr/>
          <p:nvPr/>
        </p:nvSpPr>
        <p:spPr bwMode="auto">
          <a:xfrm>
            <a:off x="5784634" y="637407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3734" name="RECTANGLE43734"/>
          <p:cNvSpPr/>
          <p:nvPr/>
        </p:nvSpPr>
        <p:spPr bwMode="auto">
          <a:xfrm>
            <a:off x="6527991" y="63740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43737" name="RECTANGLE43737"/>
          <p:cNvSpPr/>
          <p:nvPr/>
        </p:nvSpPr>
        <p:spPr bwMode="auto">
          <a:xfrm>
            <a:off x="7175691" y="6374079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3740" name="RECTANGLE43740"/>
          <p:cNvSpPr/>
          <p:nvPr/>
        </p:nvSpPr>
        <p:spPr bwMode="auto">
          <a:xfrm>
            <a:off x="7614831" y="6374079"/>
            <a:ext cx="2777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100%</a:t>
            </a:r>
            <a:endParaRPr/>
          </a:p>
        </p:txBody>
      </p:sp>
      <p:sp>
        <p:nvSpPr>
          <p:cNvPr id="43743" name="RECTANGLE43743"/>
          <p:cNvSpPr/>
          <p:nvPr/>
        </p:nvSpPr>
        <p:spPr bwMode="auto">
          <a:xfrm>
            <a:off x="8426234" y="6374079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1%</a:t>
            </a:r>
            <a:endParaRPr/>
          </a:p>
        </p:txBody>
      </p:sp>
      <p:sp>
        <p:nvSpPr>
          <p:cNvPr id="43746" name="RECTANGLE43746"/>
          <p:cNvSpPr/>
          <p:nvPr/>
        </p:nvSpPr>
        <p:spPr bwMode="auto">
          <a:xfrm>
            <a:off x="8929688" y="637407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376</a:t>
            </a:r>
            <a:endParaRPr/>
          </a:p>
        </p:txBody>
      </p:sp>
      <p:sp>
        <p:nvSpPr>
          <p:cNvPr id="43749" name="RECTANGLE43749"/>
          <p:cNvSpPr/>
          <p:nvPr/>
        </p:nvSpPr>
        <p:spPr bwMode="auto">
          <a:xfrm>
            <a:off x="9450388" y="6374079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282</a:t>
            </a:r>
            <a:endParaRPr/>
          </a:p>
        </p:txBody>
      </p:sp>
      <p:sp>
        <p:nvSpPr>
          <p:cNvPr id="43752" name="RECTANGLE43752"/>
          <p:cNvSpPr/>
          <p:nvPr/>
        </p:nvSpPr>
        <p:spPr bwMode="auto">
          <a:xfrm>
            <a:off x="10046183" y="6374079"/>
            <a:ext cx="22125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33%</a:t>
            </a:r>
            <a:endParaRPr/>
          </a:p>
        </p:txBody>
      </p:sp>
      <p:sp>
        <p:nvSpPr>
          <p:cNvPr id="43755" name="RECTANGLE43755"/>
          <p:cNvSpPr/>
          <p:nvPr/>
        </p:nvSpPr>
        <p:spPr bwMode="auto">
          <a:xfrm>
            <a:off x="1809242" y="6517043"/>
            <a:ext cx="11205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(RG) VUELING AIRLINES</a:t>
            </a:r>
            <a:endParaRPr/>
          </a:p>
        </p:txBody>
      </p:sp>
      <p:sp>
        <p:nvSpPr>
          <p:cNvPr id="43758" name="RECTANGLE43758"/>
          <p:cNvSpPr/>
          <p:nvPr/>
        </p:nvSpPr>
        <p:spPr bwMode="auto">
          <a:xfrm>
            <a:off x="3632391" y="65170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761" name="RECTANGLE43761"/>
          <p:cNvSpPr/>
          <p:nvPr/>
        </p:nvSpPr>
        <p:spPr bwMode="auto">
          <a:xfrm>
            <a:off x="4344988" y="651704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304</a:t>
            </a:r>
            <a:endParaRPr/>
          </a:p>
        </p:txBody>
      </p:sp>
      <p:sp>
        <p:nvSpPr>
          <p:cNvPr id="43764" name="RECTANGLE43764"/>
          <p:cNvSpPr/>
          <p:nvPr/>
        </p:nvSpPr>
        <p:spPr bwMode="auto">
          <a:xfrm>
            <a:off x="4843971" y="651704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3767" name="RECTANGLE43767"/>
          <p:cNvSpPr/>
          <p:nvPr/>
        </p:nvSpPr>
        <p:spPr bwMode="auto">
          <a:xfrm>
            <a:off x="5784634" y="651704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3770" name="RECTANGLE43770"/>
          <p:cNvSpPr/>
          <p:nvPr/>
        </p:nvSpPr>
        <p:spPr bwMode="auto">
          <a:xfrm>
            <a:off x="6527991" y="65170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773" name="RECTANGLE43773"/>
          <p:cNvSpPr/>
          <p:nvPr/>
        </p:nvSpPr>
        <p:spPr bwMode="auto">
          <a:xfrm>
            <a:off x="7175691" y="65170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43776" name="RECTANGLE43776"/>
          <p:cNvSpPr/>
          <p:nvPr/>
        </p:nvSpPr>
        <p:spPr bwMode="auto">
          <a:xfrm>
            <a:off x="7574470" y="651704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3779" name="RECTANGLE43779"/>
          <p:cNvSpPr/>
          <p:nvPr/>
        </p:nvSpPr>
        <p:spPr bwMode="auto">
          <a:xfrm>
            <a:off x="8426234" y="6517043"/>
            <a:ext cx="16480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0%</a:t>
            </a:r>
            <a:endParaRPr/>
          </a:p>
        </p:txBody>
      </p:sp>
      <p:sp>
        <p:nvSpPr>
          <p:cNvPr id="43782" name="RECTANGLE43782"/>
          <p:cNvSpPr/>
          <p:nvPr/>
        </p:nvSpPr>
        <p:spPr bwMode="auto">
          <a:xfrm>
            <a:off x="9042591" y="6517043"/>
            <a:ext cx="6915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0</a:t>
            </a:r>
            <a:endParaRPr/>
          </a:p>
        </p:txBody>
      </p:sp>
      <p:sp>
        <p:nvSpPr>
          <p:cNvPr id="43785" name="RECTANGLE43785"/>
          <p:cNvSpPr/>
          <p:nvPr/>
        </p:nvSpPr>
        <p:spPr bwMode="auto">
          <a:xfrm>
            <a:off x="9450388" y="6517043"/>
            <a:ext cx="182055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304</a:t>
            </a:r>
            <a:endParaRPr/>
          </a:p>
        </p:txBody>
      </p:sp>
      <p:sp>
        <p:nvSpPr>
          <p:cNvPr id="43788" name="RECTANGLE43788"/>
          <p:cNvSpPr/>
          <p:nvPr/>
        </p:nvSpPr>
        <p:spPr bwMode="auto">
          <a:xfrm>
            <a:off x="9949370" y="6517043"/>
            <a:ext cx="318072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-100%</a:t>
            </a:r>
            <a:endParaRPr/>
          </a:p>
        </p:txBody>
      </p:sp>
      <p:sp>
        <p:nvSpPr>
          <p:cNvPr id="43791" name="RECTANGLE43791"/>
          <p:cNvSpPr/>
          <p:nvPr/>
        </p:nvSpPr>
        <p:spPr bwMode="auto">
          <a:xfrm>
            <a:off x="1730375" y="6628892"/>
            <a:ext cx="12700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792" name="RECTANGLE43792"/>
          <p:cNvSpPr/>
          <p:nvPr/>
        </p:nvSpPr>
        <p:spPr bwMode="auto">
          <a:xfrm>
            <a:off x="2342794" y="6688582"/>
            <a:ext cx="526898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Sous-total</a:t>
            </a:r>
            <a:endParaRPr/>
          </a:p>
        </p:txBody>
      </p:sp>
      <p:sp>
        <p:nvSpPr>
          <p:cNvPr id="43795" name="RECTANGLE43795"/>
          <p:cNvSpPr/>
          <p:nvPr/>
        </p:nvSpPr>
        <p:spPr bwMode="auto">
          <a:xfrm>
            <a:off x="3000375" y="6628892"/>
            <a:ext cx="8255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796" name="RECTANGLE43796"/>
          <p:cNvSpPr/>
          <p:nvPr/>
        </p:nvSpPr>
        <p:spPr bwMode="auto">
          <a:xfrm>
            <a:off x="3399701" y="6675882"/>
            <a:ext cx="29549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3 602</a:t>
            </a:r>
            <a:endParaRPr/>
          </a:p>
        </p:txBody>
      </p:sp>
      <p:sp>
        <p:nvSpPr>
          <p:cNvPr id="43799" name="RECTANGLE43799"/>
          <p:cNvSpPr/>
          <p:nvPr/>
        </p:nvSpPr>
        <p:spPr bwMode="auto">
          <a:xfrm>
            <a:off x="3825875" y="6628892"/>
            <a:ext cx="8255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00" name="RECTANGLE43800"/>
          <p:cNvSpPr/>
          <p:nvPr/>
        </p:nvSpPr>
        <p:spPr bwMode="auto">
          <a:xfrm>
            <a:off x="4318635" y="6675882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731</a:t>
            </a:r>
            <a:endParaRPr/>
          </a:p>
        </p:txBody>
      </p:sp>
      <p:sp>
        <p:nvSpPr>
          <p:cNvPr id="43803" name="RECTANGLE43803"/>
          <p:cNvSpPr/>
          <p:nvPr/>
        </p:nvSpPr>
        <p:spPr bwMode="auto">
          <a:xfrm>
            <a:off x="4651375" y="6628892"/>
            <a:ext cx="6350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04" name="RECTANGLE43804"/>
          <p:cNvSpPr/>
          <p:nvPr/>
        </p:nvSpPr>
        <p:spPr bwMode="auto">
          <a:xfrm>
            <a:off x="4840643" y="667588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393%</a:t>
            </a:r>
            <a:endParaRPr/>
          </a:p>
        </p:txBody>
      </p:sp>
      <p:sp>
        <p:nvSpPr>
          <p:cNvPr id="43807" name="RECTANGLE43807"/>
          <p:cNvSpPr/>
          <p:nvPr/>
        </p:nvSpPr>
        <p:spPr bwMode="auto">
          <a:xfrm>
            <a:off x="5286375" y="6628892"/>
            <a:ext cx="7874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08" name="RECTANGLE43808"/>
          <p:cNvSpPr/>
          <p:nvPr/>
        </p:nvSpPr>
        <p:spPr bwMode="auto">
          <a:xfrm>
            <a:off x="5754281" y="667588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3811" name="RECTANGLE43811"/>
          <p:cNvSpPr/>
          <p:nvPr/>
        </p:nvSpPr>
        <p:spPr bwMode="auto">
          <a:xfrm>
            <a:off x="6073775" y="6628892"/>
            <a:ext cx="647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12" name="RECTANGLE43812"/>
          <p:cNvSpPr/>
          <p:nvPr/>
        </p:nvSpPr>
        <p:spPr bwMode="auto">
          <a:xfrm>
            <a:off x="6514973" y="667588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</a:t>
            </a:r>
            <a:endParaRPr/>
          </a:p>
        </p:txBody>
      </p:sp>
      <p:sp>
        <p:nvSpPr>
          <p:cNvPr id="43815" name="RECTANGLE43815"/>
          <p:cNvSpPr/>
          <p:nvPr/>
        </p:nvSpPr>
        <p:spPr bwMode="auto">
          <a:xfrm>
            <a:off x="6721475" y="6628892"/>
            <a:ext cx="647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16" name="RECTANGLE43816"/>
          <p:cNvSpPr/>
          <p:nvPr/>
        </p:nvSpPr>
        <p:spPr bwMode="auto">
          <a:xfrm>
            <a:off x="7162673" y="6675882"/>
            <a:ext cx="7581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</a:t>
            </a:r>
            <a:endParaRPr/>
          </a:p>
        </p:txBody>
      </p:sp>
      <p:sp>
        <p:nvSpPr>
          <p:cNvPr id="43819" name="RECTANGLE43819"/>
          <p:cNvSpPr/>
          <p:nvPr/>
        </p:nvSpPr>
        <p:spPr bwMode="auto">
          <a:xfrm>
            <a:off x="7369175" y="6628892"/>
            <a:ext cx="647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20" name="RECTANGLE43820"/>
          <p:cNvSpPr/>
          <p:nvPr/>
        </p:nvSpPr>
        <p:spPr bwMode="auto">
          <a:xfrm>
            <a:off x="7571143" y="6675882"/>
            <a:ext cx="315049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167%</a:t>
            </a:r>
            <a:endParaRPr/>
          </a:p>
        </p:txBody>
      </p:sp>
      <p:sp>
        <p:nvSpPr>
          <p:cNvPr id="43823" name="RECTANGLE43823"/>
          <p:cNvSpPr/>
          <p:nvPr/>
        </p:nvSpPr>
        <p:spPr bwMode="auto">
          <a:xfrm>
            <a:off x="8016875" y="6628892"/>
            <a:ext cx="6985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24" name="RECTANGLE43824"/>
          <p:cNvSpPr/>
          <p:nvPr/>
        </p:nvSpPr>
        <p:spPr bwMode="auto">
          <a:xfrm>
            <a:off x="8395881" y="6675882"/>
            <a:ext cx="188811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2%</a:t>
            </a:r>
            <a:endParaRPr/>
          </a:p>
        </p:txBody>
      </p:sp>
      <p:sp>
        <p:nvSpPr>
          <p:cNvPr id="43827" name="RECTANGLE43827"/>
          <p:cNvSpPr/>
          <p:nvPr/>
        </p:nvSpPr>
        <p:spPr bwMode="auto">
          <a:xfrm>
            <a:off x="8715375" y="6628892"/>
            <a:ext cx="520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28" name="RECTANGLE43828"/>
          <p:cNvSpPr/>
          <p:nvPr/>
        </p:nvSpPr>
        <p:spPr bwMode="auto">
          <a:xfrm>
            <a:off x="8903335" y="6675882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450</a:t>
            </a:r>
            <a:endParaRPr/>
          </a:p>
        </p:txBody>
      </p:sp>
      <p:sp>
        <p:nvSpPr>
          <p:cNvPr id="43831" name="RECTANGLE43831"/>
          <p:cNvSpPr/>
          <p:nvPr/>
        </p:nvSpPr>
        <p:spPr bwMode="auto">
          <a:xfrm>
            <a:off x="9236075" y="6628892"/>
            <a:ext cx="5207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32" name="RECTANGLE43832"/>
          <p:cNvSpPr/>
          <p:nvPr/>
        </p:nvSpPr>
        <p:spPr bwMode="auto">
          <a:xfrm>
            <a:off x="9424035" y="6675882"/>
            <a:ext cx="202057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244</a:t>
            </a:r>
            <a:endParaRPr/>
          </a:p>
        </p:txBody>
      </p:sp>
      <p:sp>
        <p:nvSpPr>
          <p:cNvPr id="43835" name="RECTANGLE43835"/>
          <p:cNvSpPr/>
          <p:nvPr/>
        </p:nvSpPr>
        <p:spPr bwMode="auto">
          <a:xfrm>
            <a:off x="9756775" y="6628892"/>
            <a:ext cx="635000" cy="209639"/>
          </a:xfrm>
          <a:prstGeom prst="rect">
            <a:avLst/>
          </a:prstGeom>
          <a:solidFill>
            <a:srgbClr val="D8D8D8">
              <a:alpha val="100000"/>
            </a:srgbClr>
          </a:solidFill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36" name="RECTANGLE43836"/>
          <p:cNvSpPr/>
          <p:nvPr/>
        </p:nvSpPr>
        <p:spPr bwMode="auto">
          <a:xfrm>
            <a:off x="9990112" y="6675882"/>
            <a:ext cx="251930" cy="108039"/>
          </a:xfrm>
          <a:prstGeom prst="rect">
            <a:avLst/>
          </a:prstGeom>
          <a:noFill/>
        </p:spPr>
        <p:txBody>
          <a:bodyPr wrap="none" lIns="0" tIns="0" rIns="0" bIns="0" anchor="t"/>
          <a:lstStyle/>
          <a:p>
            <a:r>
              <a:rPr lang="fr-FR" sz="7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85%</a:t>
            </a:r>
            <a:endParaRPr/>
          </a:p>
        </p:txBody>
      </p:sp>
      <p:sp>
        <p:nvSpPr>
          <p:cNvPr id="43839" name="LINE43839"/>
          <p:cNvSpPr/>
          <p:nvPr/>
        </p:nvSpPr>
        <p:spPr bwMode="auto">
          <a:xfrm flipH="1">
            <a:off x="9766300" y="20097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40" name="LINE43840"/>
          <p:cNvSpPr/>
          <p:nvPr/>
        </p:nvSpPr>
        <p:spPr bwMode="auto">
          <a:xfrm flipH="1">
            <a:off x="9766300" y="27468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41" name="LINE43841"/>
          <p:cNvSpPr/>
          <p:nvPr/>
        </p:nvSpPr>
        <p:spPr bwMode="auto">
          <a:xfrm flipH="1">
            <a:off x="9766300" y="33758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42" name="LINE43842"/>
          <p:cNvSpPr/>
          <p:nvPr/>
        </p:nvSpPr>
        <p:spPr bwMode="auto">
          <a:xfrm flipH="1">
            <a:off x="9766300" y="41477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43" name="LINE43843"/>
          <p:cNvSpPr/>
          <p:nvPr/>
        </p:nvSpPr>
        <p:spPr bwMode="auto">
          <a:xfrm flipH="1">
            <a:off x="9766300" y="488483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44" name="LINE43844"/>
          <p:cNvSpPr/>
          <p:nvPr/>
        </p:nvSpPr>
        <p:spPr bwMode="auto">
          <a:xfrm flipH="1">
            <a:off x="9766300" y="52279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45" name="LINE43845"/>
          <p:cNvSpPr/>
          <p:nvPr/>
        </p:nvSpPr>
        <p:spPr bwMode="auto">
          <a:xfrm flipH="1">
            <a:off x="9766300" y="58569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46" name="LINE43846"/>
          <p:cNvSpPr/>
          <p:nvPr/>
        </p:nvSpPr>
        <p:spPr bwMode="auto">
          <a:xfrm flipH="1">
            <a:off x="9766300" y="6628892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47" name="LINE43847"/>
          <p:cNvSpPr/>
          <p:nvPr/>
        </p:nvSpPr>
        <p:spPr bwMode="auto">
          <a:xfrm flipH="1">
            <a:off x="7378700" y="20097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48" name="LINE43848"/>
          <p:cNvSpPr/>
          <p:nvPr/>
        </p:nvSpPr>
        <p:spPr bwMode="auto">
          <a:xfrm flipH="1">
            <a:off x="7378700" y="27468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49" name="LINE43849"/>
          <p:cNvSpPr/>
          <p:nvPr/>
        </p:nvSpPr>
        <p:spPr bwMode="auto">
          <a:xfrm flipH="1">
            <a:off x="7378700" y="33758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50" name="LINE43850"/>
          <p:cNvSpPr/>
          <p:nvPr/>
        </p:nvSpPr>
        <p:spPr bwMode="auto">
          <a:xfrm flipH="1">
            <a:off x="7378700" y="41477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51" name="LINE43851"/>
          <p:cNvSpPr/>
          <p:nvPr/>
        </p:nvSpPr>
        <p:spPr bwMode="auto">
          <a:xfrm flipH="1">
            <a:off x="7378700" y="488483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52" name="LINE43852"/>
          <p:cNvSpPr/>
          <p:nvPr/>
        </p:nvSpPr>
        <p:spPr bwMode="auto">
          <a:xfrm flipH="1">
            <a:off x="7378700" y="52279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53" name="LINE43853"/>
          <p:cNvSpPr/>
          <p:nvPr/>
        </p:nvSpPr>
        <p:spPr bwMode="auto">
          <a:xfrm flipH="1">
            <a:off x="7378700" y="58569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54" name="LINE43854"/>
          <p:cNvSpPr/>
          <p:nvPr/>
        </p:nvSpPr>
        <p:spPr bwMode="auto">
          <a:xfrm flipH="1">
            <a:off x="7378700" y="6628892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55" name="LINE43855"/>
          <p:cNvSpPr/>
          <p:nvPr/>
        </p:nvSpPr>
        <p:spPr bwMode="auto">
          <a:xfrm flipH="1">
            <a:off x="9245600" y="20097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56" name="LINE43856"/>
          <p:cNvSpPr/>
          <p:nvPr/>
        </p:nvSpPr>
        <p:spPr bwMode="auto">
          <a:xfrm flipH="1">
            <a:off x="9245600" y="27468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57" name="LINE43857"/>
          <p:cNvSpPr/>
          <p:nvPr/>
        </p:nvSpPr>
        <p:spPr bwMode="auto">
          <a:xfrm flipH="1">
            <a:off x="9245600" y="33758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58" name="LINE43858"/>
          <p:cNvSpPr/>
          <p:nvPr/>
        </p:nvSpPr>
        <p:spPr bwMode="auto">
          <a:xfrm flipH="1">
            <a:off x="9245600" y="41477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59" name="LINE43859"/>
          <p:cNvSpPr/>
          <p:nvPr/>
        </p:nvSpPr>
        <p:spPr bwMode="auto">
          <a:xfrm flipH="1">
            <a:off x="9245600" y="488483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60" name="LINE43860"/>
          <p:cNvSpPr/>
          <p:nvPr/>
        </p:nvSpPr>
        <p:spPr bwMode="auto">
          <a:xfrm flipH="1">
            <a:off x="9245600" y="52279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61" name="LINE43861"/>
          <p:cNvSpPr/>
          <p:nvPr/>
        </p:nvSpPr>
        <p:spPr bwMode="auto">
          <a:xfrm flipH="1">
            <a:off x="9245600" y="58569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62" name="LINE43862"/>
          <p:cNvSpPr/>
          <p:nvPr/>
        </p:nvSpPr>
        <p:spPr bwMode="auto">
          <a:xfrm flipH="1">
            <a:off x="9245600" y="6628892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63" name="LINE43863"/>
          <p:cNvSpPr/>
          <p:nvPr/>
        </p:nvSpPr>
        <p:spPr bwMode="auto">
          <a:xfrm flipH="1">
            <a:off x="3009900" y="20097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64" name="LINE43864"/>
          <p:cNvSpPr/>
          <p:nvPr/>
        </p:nvSpPr>
        <p:spPr bwMode="auto">
          <a:xfrm flipH="1">
            <a:off x="3009900" y="27468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65" name="LINE43865"/>
          <p:cNvSpPr/>
          <p:nvPr/>
        </p:nvSpPr>
        <p:spPr bwMode="auto">
          <a:xfrm flipH="1">
            <a:off x="3009900" y="33758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66" name="LINE43866"/>
          <p:cNvSpPr/>
          <p:nvPr/>
        </p:nvSpPr>
        <p:spPr bwMode="auto">
          <a:xfrm flipH="1">
            <a:off x="3009900" y="41477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67" name="LINE43867"/>
          <p:cNvSpPr/>
          <p:nvPr/>
        </p:nvSpPr>
        <p:spPr bwMode="auto">
          <a:xfrm flipH="1">
            <a:off x="3009900" y="488483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68" name="LINE43868"/>
          <p:cNvSpPr/>
          <p:nvPr/>
        </p:nvSpPr>
        <p:spPr bwMode="auto">
          <a:xfrm flipH="1">
            <a:off x="3009900" y="52279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69" name="LINE43869"/>
          <p:cNvSpPr/>
          <p:nvPr/>
        </p:nvSpPr>
        <p:spPr bwMode="auto">
          <a:xfrm flipH="1">
            <a:off x="3009900" y="58569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70" name="LINE43870"/>
          <p:cNvSpPr/>
          <p:nvPr/>
        </p:nvSpPr>
        <p:spPr bwMode="auto">
          <a:xfrm flipH="1">
            <a:off x="3009900" y="6628892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71" name="LINE43871"/>
          <p:cNvSpPr/>
          <p:nvPr/>
        </p:nvSpPr>
        <p:spPr bwMode="auto">
          <a:xfrm flipH="1">
            <a:off x="1739900" y="20097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72" name="LINE43872"/>
          <p:cNvSpPr/>
          <p:nvPr/>
        </p:nvSpPr>
        <p:spPr bwMode="auto">
          <a:xfrm flipH="1">
            <a:off x="1739900" y="27468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73" name="LINE43873"/>
          <p:cNvSpPr/>
          <p:nvPr/>
        </p:nvSpPr>
        <p:spPr bwMode="auto">
          <a:xfrm flipH="1">
            <a:off x="1739900" y="33758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74" name="LINE43874"/>
          <p:cNvSpPr/>
          <p:nvPr/>
        </p:nvSpPr>
        <p:spPr bwMode="auto">
          <a:xfrm flipH="1">
            <a:off x="1739900" y="41477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75" name="LINE43875"/>
          <p:cNvSpPr/>
          <p:nvPr/>
        </p:nvSpPr>
        <p:spPr bwMode="auto">
          <a:xfrm flipH="1">
            <a:off x="1739900" y="488483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76" name="LINE43876"/>
          <p:cNvSpPr/>
          <p:nvPr/>
        </p:nvSpPr>
        <p:spPr bwMode="auto">
          <a:xfrm flipH="1">
            <a:off x="1739900" y="52279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77" name="LINE43877"/>
          <p:cNvSpPr/>
          <p:nvPr/>
        </p:nvSpPr>
        <p:spPr bwMode="auto">
          <a:xfrm flipH="1">
            <a:off x="1739900" y="58569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78" name="LINE43878"/>
          <p:cNvSpPr/>
          <p:nvPr/>
        </p:nvSpPr>
        <p:spPr bwMode="auto">
          <a:xfrm flipH="1">
            <a:off x="1739900" y="6628892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79" name="LINE43879"/>
          <p:cNvSpPr/>
          <p:nvPr/>
        </p:nvSpPr>
        <p:spPr bwMode="auto">
          <a:xfrm flipH="1">
            <a:off x="8026400" y="20097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80" name="LINE43880"/>
          <p:cNvSpPr/>
          <p:nvPr/>
        </p:nvSpPr>
        <p:spPr bwMode="auto">
          <a:xfrm flipH="1">
            <a:off x="8026400" y="27468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81" name="LINE43881"/>
          <p:cNvSpPr/>
          <p:nvPr/>
        </p:nvSpPr>
        <p:spPr bwMode="auto">
          <a:xfrm flipH="1">
            <a:off x="8026400" y="33758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82" name="LINE43882"/>
          <p:cNvSpPr/>
          <p:nvPr/>
        </p:nvSpPr>
        <p:spPr bwMode="auto">
          <a:xfrm flipH="1">
            <a:off x="8026400" y="41477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83" name="LINE43883"/>
          <p:cNvSpPr/>
          <p:nvPr/>
        </p:nvSpPr>
        <p:spPr bwMode="auto">
          <a:xfrm flipH="1">
            <a:off x="8026400" y="488483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84" name="LINE43884"/>
          <p:cNvSpPr/>
          <p:nvPr/>
        </p:nvSpPr>
        <p:spPr bwMode="auto">
          <a:xfrm flipH="1">
            <a:off x="8026400" y="52279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85" name="LINE43885"/>
          <p:cNvSpPr/>
          <p:nvPr/>
        </p:nvSpPr>
        <p:spPr bwMode="auto">
          <a:xfrm flipH="1">
            <a:off x="8026400" y="58569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86" name="LINE43886"/>
          <p:cNvSpPr/>
          <p:nvPr/>
        </p:nvSpPr>
        <p:spPr bwMode="auto">
          <a:xfrm flipH="1">
            <a:off x="8026400" y="6628892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87" name="LINE43887"/>
          <p:cNvSpPr/>
          <p:nvPr/>
        </p:nvSpPr>
        <p:spPr bwMode="auto">
          <a:xfrm flipH="1">
            <a:off x="5295900" y="20097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88" name="LINE43888"/>
          <p:cNvSpPr/>
          <p:nvPr/>
        </p:nvSpPr>
        <p:spPr bwMode="auto">
          <a:xfrm flipH="1">
            <a:off x="5295900" y="27468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89" name="LINE43889"/>
          <p:cNvSpPr/>
          <p:nvPr/>
        </p:nvSpPr>
        <p:spPr bwMode="auto">
          <a:xfrm flipH="1">
            <a:off x="5295900" y="33758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90" name="LINE43890"/>
          <p:cNvSpPr/>
          <p:nvPr/>
        </p:nvSpPr>
        <p:spPr bwMode="auto">
          <a:xfrm flipH="1">
            <a:off x="5295900" y="41477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91" name="LINE43891"/>
          <p:cNvSpPr/>
          <p:nvPr/>
        </p:nvSpPr>
        <p:spPr bwMode="auto">
          <a:xfrm flipH="1">
            <a:off x="5295900" y="488483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92" name="LINE43892"/>
          <p:cNvSpPr/>
          <p:nvPr/>
        </p:nvSpPr>
        <p:spPr bwMode="auto">
          <a:xfrm flipH="1">
            <a:off x="5295900" y="52279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93" name="LINE43893"/>
          <p:cNvSpPr/>
          <p:nvPr/>
        </p:nvSpPr>
        <p:spPr bwMode="auto">
          <a:xfrm flipH="1">
            <a:off x="5295900" y="58569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94" name="LINE43894"/>
          <p:cNvSpPr/>
          <p:nvPr/>
        </p:nvSpPr>
        <p:spPr bwMode="auto">
          <a:xfrm flipH="1">
            <a:off x="5295900" y="6628892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95" name="LINE43895"/>
          <p:cNvSpPr/>
          <p:nvPr/>
        </p:nvSpPr>
        <p:spPr bwMode="auto">
          <a:xfrm flipH="1">
            <a:off x="8724900" y="20097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96" name="LINE43896"/>
          <p:cNvSpPr/>
          <p:nvPr/>
        </p:nvSpPr>
        <p:spPr bwMode="auto">
          <a:xfrm flipH="1">
            <a:off x="8724900" y="27468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97" name="LINE43897"/>
          <p:cNvSpPr/>
          <p:nvPr/>
        </p:nvSpPr>
        <p:spPr bwMode="auto">
          <a:xfrm flipH="1">
            <a:off x="8724900" y="33758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98" name="LINE43898"/>
          <p:cNvSpPr/>
          <p:nvPr/>
        </p:nvSpPr>
        <p:spPr bwMode="auto">
          <a:xfrm flipH="1">
            <a:off x="8724900" y="41477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899" name="LINE43899"/>
          <p:cNvSpPr/>
          <p:nvPr/>
        </p:nvSpPr>
        <p:spPr bwMode="auto">
          <a:xfrm flipH="1">
            <a:off x="8724900" y="488483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00" name="LINE43900"/>
          <p:cNvSpPr/>
          <p:nvPr/>
        </p:nvSpPr>
        <p:spPr bwMode="auto">
          <a:xfrm flipH="1">
            <a:off x="8724900" y="52279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01" name="LINE43901"/>
          <p:cNvSpPr/>
          <p:nvPr/>
        </p:nvSpPr>
        <p:spPr bwMode="auto">
          <a:xfrm flipH="1">
            <a:off x="8724900" y="58569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02" name="LINE43902"/>
          <p:cNvSpPr/>
          <p:nvPr/>
        </p:nvSpPr>
        <p:spPr bwMode="auto">
          <a:xfrm flipH="1">
            <a:off x="8724900" y="6628892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03" name="LINE43903"/>
          <p:cNvSpPr/>
          <p:nvPr/>
        </p:nvSpPr>
        <p:spPr bwMode="auto">
          <a:xfrm flipH="1">
            <a:off x="6731000" y="20097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04" name="LINE43904"/>
          <p:cNvSpPr/>
          <p:nvPr/>
        </p:nvSpPr>
        <p:spPr bwMode="auto">
          <a:xfrm flipH="1">
            <a:off x="6731000" y="27468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05" name="LINE43905"/>
          <p:cNvSpPr/>
          <p:nvPr/>
        </p:nvSpPr>
        <p:spPr bwMode="auto">
          <a:xfrm flipH="1">
            <a:off x="6731000" y="33758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06" name="LINE43906"/>
          <p:cNvSpPr/>
          <p:nvPr/>
        </p:nvSpPr>
        <p:spPr bwMode="auto">
          <a:xfrm flipH="1">
            <a:off x="6731000" y="41477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07" name="LINE43907"/>
          <p:cNvSpPr/>
          <p:nvPr/>
        </p:nvSpPr>
        <p:spPr bwMode="auto">
          <a:xfrm flipH="1">
            <a:off x="6731000" y="488483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08" name="LINE43908"/>
          <p:cNvSpPr/>
          <p:nvPr/>
        </p:nvSpPr>
        <p:spPr bwMode="auto">
          <a:xfrm flipH="1">
            <a:off x="6731000" y="52279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09" name="LINE43909"/>
          <p:cNvSpPr/>
          <p:nvPr/>
        </p:nvSpPr>
        <p:spPr bwMode="auto">
          <a:xfrm flipH="1">
            <a:off x="6731000" y="58569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10" name="LINE43910"/>
          <p:cNvSpPr/>
          <p:nvPr/>
        </p:nvSpPr>
        <p:spPr bwMode="auto">
          <a:xfrm flipH="1">
            <a:off x="6731000" y="6628892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11" name="LINE43911"/>
          <p:cNvSpPr/>
          <p:nvPr/>
        </p:nvSpPr>
        <p:spPr bwMode="auto">
          <a:xfrm flipH="1">
            <a:off x="3835400" y="20097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12" name="LINE43912"/>
          <p:cNvSpPr/>
          <p:nvPr/>
        </p:nvSpPr>
        <p:spPr bwMode="auto">
          <a:xfrm flipH="1">
            <a:off x="3835400" y="27468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13" name="LINE43913"/>
          <p:cNvSpPr/>
          <p:nvPr/>
        </p:nvSpPr>
        <p:spPr bwMode="auto">
          <a:xfrm flipH="1">
            <a:off x="3835400" y="33758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14" name="LINE43914"/>
          <p:cNvSpPr/>
          <p:nvPr/>
        </p:nvSpPr>
        <p:spPr bwMode="auto">
          <a:xfrm flipH="1">
            <a:off x="3835400" y="41477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15" name="LINE43915"/>
          <p:cNvSpPr/>
          <p:nvPr/>
        </p:nvSpPr>
        <p:spPr bwMode="auto">
          <a:xfrm flipH="1">
            <a:off x="3835400" y="488483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16" name="LINE43916"/>
          <p:cNvSpPr/>
          <p:nvPr/>
        </p:nvSpPr>
        <p:spPr bwMode="auto">
          <a:xfrm flipH="1">
            <a:off x="3835400" y="52279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17" name="LINE43917"/>
          <p:cNvSpPr/>
          <p:nvPr/>
        </p:nvSpPr>
        <p:spPr bwMode="auto">
          <a:xfrm flipH="1">
            <a:off x="3835400" y="58569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18" name="LINE43918"/>
          <p:cNvSpPr/>
          <p:nvPr/>
        </p:nvSpPr>
        <p:spPr bwMode="auto">
          <a:xfrm flipH="1">
            <a:off x="3835400" y="6628892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19" name="LINE43919"/>
          <p:cNvSpPr/>
          <p:nvPr/>
        </p:nvSpPr>
        <p:spPr bwMode="auto">
          <a:xfrm flipH="1">
            <a:off x="6083300" y="20097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20" name="LINE43920"/>
          <p:cNvSpPr/>
          <p:nvPr/>
        </p:nvSpPr>
        <p:spPr bwMode="auto">
          <a:xfrm flipH="1">
            <a:off x="6083300" y="27468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21" name="LINE43921"/>
          <p:cNvSpPr/>
          <p:nvPr/>
        </p:nvSpPr>
        <p:spPr bwMode="auto">
          <a:xfrm flipH="1">
            <a:off x="6083300" y="33758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22" name="LINE43922"/>
          <p:cNvSpPr/>
          <p:nvPr/>
        </p:nvSpPr>
        <p:spPr bwMode="auto">
          <a:xfrm flipH="1">
            <a:off x="6083300" y="41477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23" name="LINE43923"/>
          <p:cNvSpPr/>
          <p:nvPr/>
        </p:nvSpPr>
        <p:spPr bwMode="auto">
          <a:xfrm flipH="1">
            <a:off x="6083300" y="488483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24" name="LINE43924"/>
          <p:cNvSpPr/>
          <p:nvPr/>
        </p:nvSpPr>
        <p:spPr bwMode="auto">
          <a:xfrm flipH="1">
            <a:off x="6083300" y="52279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25" name="LINE43925"/>
          <p:cNvSpPr/>
          <p:nvPr/>
        </p:nvSpPr>
        <p:spPr bwMode="auto">
          <a:xfrm flipH="1">
            <a:off x="6083300" y="58569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26" name="LINE43926"/>
          <p:cNvSpPr/>
          <p:nvPr/>
        </p:nvSpPr>
        <p:spPr bwMode="auto">
          <a:xfrm flipH="1">
            <a:off x="6083300" y="6628892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27" name="LINE43927"/>
          <p:cNvSpPr/>
          <p:nvPr/>
        </p:nvSpPr>
        <p:spPr bwMode="auto">
          <a:xfrm flipH="1">
            <a:off x="4660900" y="20097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28" name="LINE43928"/>
          <p:cNvSpPr/>
          <p:nvPr/>
        </p:nvSpPr>
        <p:spPr bwMode="auto">
          <a:xfrm flipH="1">
            <a:off x="4660900" y="27468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29" name="LINE43929"/>
          <p:cNvSpPr/>
          <p:nvPr/>
        </p:nvSpPr>
        <p:spPr bwMode="auto">
          <a:xfrm flipH="1">
            <a:off x="4660900" y="33758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30" name="LINE43930"/>
          <p:cNvSpPr/>
          <p:nvPr/>
        </p:nvSpPr>
        <p:spPr bwMode="auto">
          <a:xfrm flipH="1">
            <a:off x="4660900" y="41477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31" name="LINE43931"/>
          <p:cNvSpPr/>
          <p:nvPr/>
        </p:nvSpPr>
        <p:spPr bwMode="auto">
          <a:xfrm flipH="1">
            <a:off x="4660900" y="488483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32" name="LINE43932"/>
          <p:cNvSpPr/>
          <p:nvPr/>
        </p:nvSpPr>
        <p:spPr bwMode="auto">
          <a:xfrm flipH="1">
            <a:off x="4660900" y="52279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33" name="LINE43933"/>
          <p:cNvSpPr/>
          <p:nvPr/>
        </p:nvSpPr>
        <p:spPr bwMode="auto">
          <a:xfrm flipH="1">
            <a:off x="4660900" y="58569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34" name="LINE43934"/>
          <p:cNvSpPr/>
          <p:nvPr/>
        </p:nvSpPr>
        <p:spPr bwMode="auto">
          <a:xfrm flipH="1">
            <a:off x="4660900" y="6628892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35" name="LINE43935"/>
          <p:cNvSpPr/>
          <p:nvPr/>
        </p:nvSpPr>
        <p:spPr bwMode="auto">
          <a:xfrm flipH="1">
            <a:off x="10382250" y="200977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36" name="LINE43936"/>
          <p:cNvSpPr/>
          <p:nvPr/>
        </p:nvSpPr>
        <p:spPr bwMode="auto">
          <a:xfrm flipH="1">
            <a:off x="10382250" y="2746820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37" name="LINE43937"/>
          <p:cNvSpPr/>
          <p:nvPr/>
        </p:nvSpPr>
        <p:spPr bwMode="auto">
          <a:xfrm flipH="1">
            <a:off x="10382250" y="3375825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38" name="LINE43938"/>
          <p:cNvSpPr/>
          <p:nvPr/>
        </p:nvSpPr>
        <p:spPr bwMode="auto">
          <a:xfrm flipH="1">
            <a:off x="10382250" y="4147794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39" name="LINE43939"/>
          <p:cNvSpPr/>
          <p:nvPr/>
        </p:nvSpPr>
        <p:spPr bwMode="auto">
          <a:xfrm flipH="1">
            <a:off x="10382250" y="4884839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40" name="LINE43940"/>
          <p:cNvSpPr/>
          <p:nvPr/>
        </p:nvSpPr>
        <p:spPr bwMode="auto">
          <a:xfrm flipH="1">
            <a:off x="10382250" y="5227917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41" name="LINE43941"/>
          <p:cNvSpPr/>
          <p:nvPr/>
        </p:nvSpPr>
        <p:spPr bwMode="auto">
          <a:xfrm flipH="1">
            <a:off x="10382250" y="5856922"/>
            <a:ext cx="0" cy="20963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42" name="LINE43942"/>
          <p:cNvSpPr/>
          <p:nvPr/>
        </p:nvSpPr>
        <p:spPr bwMode="auto">
          <a:xfrm flipH="1">
            <a:off x="10382250" y="6628892"/>
            <a:ext cx="0" cy="2096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43" name="LINE43943"/>
          <p:cNvSpPr/>
          <p:nvPr/>
        </p:nvSpPr>
        <p:spPr bwMode="auto">
          <a:xfrm>
            <a:off x="247650" y="6052274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44" name="LINE43944"/>
          <p:cNvSpPr/>
          <p:nvPr/>
        </p:nvSpPr>
        <p:spPr bwMode="auto">
          <a:xfrm>
            <a:off x="1739900" y="6057036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45" name="LINE43945"/>
          <p:cNvSpPr/>
          <p:nvPr/>
        </p:nvSpPr>
        <p:spPr bwMode="auto">
          <a:xfrm>
            <a:off x="247650" y="1468082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46" name="LINE43946"/>
          <p:cNvSpPr/>
          <p:nvPr/>
        </p:nvSpPr>
        <p:spPr bwMode="auto">
          <a:xfrm>
            <a:off x="1739900" y="1472844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47" name="LINE43947"/>
          <p:cNvSpPr/>
          <p:nvPr/>
        </p:nvSpPr>
        <p:spPr bwMode="auto">
          <a:xfrm>
            <a:off x="1730375" y="3385350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48" name="LINE43948"/>
          <p:cNvSpPr/>
          <p:nvPr/>
        </p:nvSpPr>
        <p:spPr bwMode="auto">
          <a:xfrm>
            <a:off x="1730375" y="3866629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49" name="LINE43949"/>
          <p:cNvSpPr/>
          <p:nvPr/>
        </p:nvSpPr>
        <p:spPr bwMode="auto">
          <a:xfrm>
            <a:off x="1730375" y="3723665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50" name="LINE43950"/>
          <p:cNvSpPr/>
          <p:nvPr/>
        </p:nvSpPr>
        <p:spPr bwMode="auto">
          <a:xfrm>
            <a:off x="247650" y="5423268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51" name="LINE43951"/>
          <p:cNvSpPr/>
          <p:nvPr/>
        </p:nvSpPr>
        <p:spPr bwMode="auto">
          <a:xfrm>
            <a:off x="1739900" y="5428031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52" name="LINE43952"/>
          <p:cNvSpPr/>
          <p:nvPr/>
        </p:nvSpPr>
        <p:spPr bwMode="auto">
          <a:xfrm>
            <a:off x="1730375" y="2756345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53" name="LINE43953"/>
          <p:cNvSpPr/>
          <p:nvPr/>
        </p:nvSpPr>
        <p:spPr bwMode="auto">
          <a:xfrm>
            <a:off x="247650" y="5080191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54" name="LINE43954"/>
          <p:cNvSpPr/>
          <p:nvPr/>
        </p:nvSpPr>
        <p:spPr bwMode="auto">
          <a:xfrm>
            <a:off x="1739900" y="5084953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55" name="LINE43955"/>
          <p:cNvSpPr/>
          <p:nvPr/>
        </p:nvSpPr>
        <p:spPr bwMode="auto">
          <a:xfrm>
            <a:off x="1730375" y="3237624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56" name="LINE43956"/>
          <p:cNvSpPr/>
          <p:nvPr/>
        </p:nvSpPr>
        <p:spPr bwMode="auto">
          <a:xfrm>
            <a:off x="1730375" y="3094660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57" name="LINE43957"/>
          <p:cNvSpPr/>
          <p:nvPr/>
        </p:nvSpPr>
        <p:spPr bwMode="auto">
          <a:xfrm>
            <a:off x="247650" y="4343146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58" name="LINE43958"/>
          <p:cNvSpPr/>
          <p:nvPr/>
        </p:nvSpPr>
        <p:spPr bwMode="auto">
          <a:xfrm>
            <a:off x="1739900" y="4347909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59" name="LINE43959"/>
          <p:cNvSpPr/>
          <p:nvPr/>
        </p:nvSpPr>
        <p:spPr bwMode="auto">
          <a:xfrm>
            <a:off x="1730375" y="2500579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60" name="LINE43960"/>
          <p:cNvSpPr/>
          <p:nvPr/>
        </p:nvSpPr>
        <p:spPr bwMode="auto">
          <a:xfrm>
            <a:off x="1730375" y="6490691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61" name="LINE43961"/>
          <p:cNvSpPr/>
          <p:nvPr/>
        </p:nvSpPr>
        <p:spPr bwMode="auto">
          <a:xfrm>
            <a:off x="1730375" y="2019300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62" name="LINE43962"/>
          <p:cNvSpPr/>
          <p:nvPr/>
        </p:nvSpPr>
        <p:spPr bwMode="auto">
          <a:xfrm>
            <a:off x="1730375" y="6638417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63" name="LINE43963"/>
          <p:cNvSpPr/>
          <p:nvPr/>
        </p:nvSpPr>
        <p:spPr bwMode="auto">
          <a:xfrm>
            <a:off x="1730375" y="6347727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64" name="LINE43964"/>
          <p:cNvSpPr/>
          <p:nvPr/>
        </p:nvSpPr>
        <p:spPr bwMode="auto">
          <a:xfrm>
            <a:off x="1730375" y="2357615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65" name="LINE43965"/>
          <p:cNvSpPr/>
          <p:nvPr/>
        </p:nvSpPr>
        <p:spPr bwMode="auto">
          <a:xfrm>
            <a:off x="1730375" y="5866447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66" name="LINE43966"/>
          <p:cNvSpPr/>
          <p:nvPr/>
        </p:nvSpPr>
        <p:spPr bwMode="auto">
          <a:xfrm>
            <a:off x="1730375" y="1763535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67" name="LINE43967"/>
          <p:cNvSpPr/>
          <p:nvPr/>
        </p:nvSpPr>
        <p:spPr bwMode="auto">
          <a:xfrm>
            <a:off x="247650" y="3571177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68" name="LINE43968"/>
          <p:cNvSpPr/>
          <p:nvPr/>
        </p:nvSpPr>
        <p:spPr bwMode="auto">
          <a:xfrm>
            <a:off x="1739900" y="3575939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69" name="LINE43969"/>
          <p:cNvSpPr/>
          <p:nvPr/>
        </p:nvSpPr>
        <p:spPr bwMode="auto">
          <a:xfrm>
            <a:off x="1730375" y="5237442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70" name="LINE43970"/>
          <p:cNvSpPr/>
          <p:nvPr/>
        </p:nvSpPr>
        <p:spPr bwMode="auto">
          <a:xfrm>
            <a:off x="1730375" y="5718721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71" name="LINE43971"/>
          <p:cNvSpPr/>
          <p:nvPr/>
        </p:nvSpPr>
        <p:spPr bwMode="auto">
          <a:xfrm>
            <a:off x="1730375" y="6204763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72" name="LINE43972"/>
          <p:cNvSpPr/>
          <p:nvPr/>
        </p:nvSpPr>
        <p:spPr bwMode="auto">
          <a:xfrm>
            <a:off x="1730375" y="1620571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73" name="LINE43973"/>
          <p:cNvSpPr/>
          <p:nvPr/>
        </p:nvSpPr>
        <p:spPr bwMode="auto">
          <a:xfrm>
            <a:off x="1730375" y="4894364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74" name="LINE43974"/>
          <p:cNvSpPr/>
          <p:nvPr/>
        </p:nvSpPr>
        <p:spPr bwMode="auto">
          <a:xfrm>
            <a:off x="247650" y="2942171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75" name="LINE43975"/>
          <p:cNvSpPr/>
          <p:nvPr/>
        </p:nvSpPr>
        <p:spPr bwMode="auto">
          <a:xfrm>
            <a:off x="1739900" y="2946933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76" name="LINE43976"/>
          <p:cNvSpPr/>
          <p:nvPr/>
        </p:nvSpPr>
        <p:spPr bwMode="auto">
          <a:xfrm>
            <a:off x="1730375" y="5575757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77" name="LINE43977"/>
          <p:cNvSpPr/>
          <p:nvPr/>
        </p:nvSpPr>
        <p:spPr bwMode="auto">
          <a:xfrm>
            <a:off x="247650" y="6824243"/>
            <a:ext cx="15017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78" name="LINE43978"/>
          <p:cNvSpPr/>
          <p:nvPr/>
        </p:nvSpPr>
        <p:spPr bwMode="auto">
          <a:xfrm>
            <a:off x="1730375" y="4638599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79" name="LINE43979"/>
          <p:cNvSpPr/>
          <p:nvPr/>
        </p:nvSpPr>
        <p:spPr bwMode="auto">
          <a:xfrm>
            <a:off x="1730375" y="4157319"/>
            <a:ext cx="864235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80" name="LINE43980"/>
          <p:cNvSpPr/>
          <p:nvPr/>
        </p:nvSpPr>
        <p:spPr bwMode="auto">
          <a:xfrm>
            <a:off x="247650" y="2205126"/>
            <a:ext cx="14922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81" name="LINE43981"/>
          <p:cNvSpPr/>
          <p:nvPr/>
        </p:nvSpPr>
        <p:spPr bwMode="auto">
          <a:xfrm>
            <a:off x="1739900" y="2209889"/>
            <a:ext cx="8632825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82" name="LINE43982"/>
          <p:cNvSpPr/>
          <p:nvPr/>
        </p:nvSpPr>
        <p:spPr bwMode="auto">
          <a:xfrm>
            <a:off x="1730375" y="4495635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83" name="LINE43983"/>
          <p:cNvSpPr/>
          <p:nvPr/>
        </p:nvSpPr>
        <p:spPr bwMode="auto">
          <a:xfrm>
            <a:off x="1730375" y="4009593"/>
            <a:ext cx="8642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  <p:sp>
        <p:nvSpPr>
          <p:cNvPr id="43984" name="LINE43984"/>
          <p:cNvSpPr/>
          <p:nvPr/>
        </p:nvSpPr>
        <p:spPr bwMode="auto">
          <a:xfrm>
            <a:off x="1730375" y="6829006"/>
            <a:ext cx="86614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 rtlCol="0" anchor="t"/>
          <a:lstStyle/>
          <a:p>
            <a:pPr algn="l"/>
            <a:endParaRPr lang="en-US"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18537</Words>
  <Application>Microsoft Office PowerPoint</Application>
  <PresentationFormat>Personnalisé</PresentationFormat>
  <Paragraphs>7148</Paragraphs>
  <Slides>46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46</vt:i4>
      </vt:variant>
    </vt:vector>
  </HeadingPairs>
  <TitlesOfParts>
    <vt:vector size="51" baseType="lpstr">
      <vt:lpstr>Arial</vt:lpstr>
      <vt:lpstr>Calibri</vt:lpstr>
      <vt:lpstr>Lucida Sans Typewriter</vt:lpstr>
      <vt:lpstr>Verdana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Lara CICERON</dc:creator>
  <cp:lastModifiedBy>Ingrid Rappard</cp:lastModifiedBy>
  <cp:revision>2</cp:revision>
  <dcterms:created xsi:type="dcterms:W3CDTF">2006-08-16T00:00:00Z</dcterms:created>
  <dcterms:modified xsi:type="dcterms:W3CDTF">2025-04-14T15:42:53Z</dcterms:modified>
</cp:coreProperties>
</file>